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607" r:id="rId4"/>
    <p:sldMasterId id="2147493574" r:id="rId5"/>
    <p:sldMasterId id="2147493598" r:id="rId6"/>
    <p:sldMasterId id="2147493605" r:id="rId7"/>
  </p:sldMasterIdLst>
  <p:notesMasterIdLst>
    <p:notesMasterId r:id="rId26"/>
  </p:notesMasterIdLst>
  <p:sldIdLst>
    <p:sldId id="257" r:id="rId8"/>
    <p:sldId id="256" r:id="rId9"/>
    <p:sldId id="298" r:id="rId10"/>
    <p:sldId id="299" r:id="rId11"/>
    <p:sldId id="300" r:id="rId12"/>
    <p:sldId id="301" r:id="rId13"/>
    <p:sldId id="302" r:id="rId14"/>
    <p:sldId id="303" r:id="rId15"/>
    <p:sldId id="267" r:id="rId16"/>
    <p:sldId id="290" r:id="rId17"/>
    <p:sldId id="291" r:id="rId18"/>
    <p:sldId id="304" r:id="rId19"/>
    <p:sldId id="293" r:id="rId20"/>
    <p:sldId id="294" r:id="rId21"/>
    <p:sldId id="296" r:id="rId22"/>
    <p:sldId id="295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DBAD059-A419-44D1-B559-54FA4A566313}">
          <p14:sldIdLst>
            <p14:sldId id="257"/>
            <p14:sldId id="256"/>
            <p14:sldId id="298"/>
            <p14:sldId id="299"/>
            <p14:sldId id="300"/>
            <p14:sldId id="301"/>
            <p14:sldId id="302"/>
            <p14:sldId id="303"/>
            <p14:sldId id="267"/>
            <p14:sldId id="290"/>
            <p14:sldId id="291"/>
            <p14:sldId id="304"/>
            <p14:sldId id="293"/>
            <p14:sldId id="294"/>
            <p14:sldId id="296"/>
            <p14:sldId id="295"/>
            <p14:sldId id="280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025">
          <p15:clr>
            <a:srgbClr val="A4A3A4"/>
          </p15:clr>
        </p15:guide>
        <p15:guide id="2" orient="horz" pos="295">
          <p15:clr>
            <a:srgbClr val="A4A3A4"/>
          </p15:clr>
        </p15:guide>
        <p15:guide id="3" pos="2003">
          <p15:clr>
            <a:srgbClr val="A4A3A4"/>
          </p15:clr>
        </p15:guide>
        <p15:guide id="4" pos="5476">
          <p15:clr>
            <a:srgbClr val="A4A3A4"/>
          </p15:clr>
        </p15:guide>
        <p15:guide id="5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7FF"/>
    <a:srgbClr val="BFD91C"/>
    <a:srgbClr val="008ACF"/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5" autoAdjust="0"/>
    <p:restoredTop sz="98915" autoAdjust="0"/>
  </p:normalViewPr>
  <p:slideViewPr>
    <p:cSldViewPr snapToGrid="0" snapToObjects="1">
      <p:cViewPr>
        <p:scale>
          <a:sx n="99" d="100"/>
          <a:sy n="99" d="100"/>
        </p:scale>
        <p:origin x="-1584" y="-80"/>
      </p:cViewPr>
      <p:guideLst>
        <p:guide orient="horz" pos="4025"/>
        <p:guide orient="horz" pos="295"/>
        <p:guide pos="2003"/>
        <p:guide pos="5476"/>
        <p:guide pos="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573-1CD6-EA41-9790-6A8020852B35}" type="datetimeFigureOut">
              <a:rPr lang="en-US" smtClean="0"/>
              <a:t>15/11/15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E870-9175-0347-AD3E-AA0FB2987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Tools on D043</a:t>
            </a:r>
          </a:p>
          <a:p>
            <a:r>
              <a:rPr lang="fr-BE" dirty="0" smtClean="0"/>
              <a:t>Exemple of question: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set-up a tangible/reachable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definitive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 for HWF Planning?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(go to D052)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have a clearly communicated and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accepted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HWF Planning structure,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and data flow at national level?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Tool 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the results of HWF Planning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channelled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Tool 7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you confirmed clear roles of actors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HWF Planning?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HWF Planning Pathway Model and consider the steps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E870-9175-0347-AD3E-AA0FB29870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Quickly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E870-9175-0347-AD3E-AA0FB29870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You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download</a:t>
            </a:r>
            <a:r>
              <a:rPr lang="fr-BE" dirty="0" smtClean="0"/>
              <a:t> on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website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E870-9175-0347-AD3E-AA0FB29870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1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For conference, </a:t>
            </a:r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proposal</a:t>
            </a:r>
            <a:r>
              <a:rPr lang="nl-BE" baseline="0" dirty="0" smtClean="0"/>
              <a:t> of speaker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E870-9175-0347-AD3E-AA0FB29870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For conference, </a:t>
            </a:r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proposal</a:t>
            </a:r>
            <a:r>
              <a:rPr lang="nl-BE" baseline="0" dirty="0" smtClean="0"/>
              <a:t> </a:t>
            </a:r>
            <a:r>
              <a:rPr lang="nl-BE" baseline="0" smtClean="0"/>
              <a:t>of speaker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E870-9175-0347-AD3E-AA0FB29870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5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2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36C07-7E76-46D3-B86B-6AF7C60E533E}" type="datetimeFigureOut">
              <a:rPr lang="nl-NL" smtClean="0"/>
              <a:t>15/11/15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01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8AC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6" r:id="rId1"/>
    <p:sldLayoutId id="214749362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://www.google.be/url?sa=i&amp;rct=j&amp;q=&amp;esrc=s&amp;frm=1&amp;source=images&amp;cd=&amp;cad=rja&amp;uact=8&amp;ved=0CAcQjRw&amp;url=http://www.editiepajot.com/regios/5/articles/3194&amp;ei=xE0IVanmNcTZPZ_ogPAK&amp;bvm=bv.88528373,d.ZWU&amp;psig=AFQjCNF9exFiFA-i_IQq9cvQ-7i-rTeXNQ&amp;ust=1426693848895288" TargetMode="External"/><Relationship Id="rId6" Type="http://schemas.openxmlformats.org/officeDocument/2006/relationships/image" Target="../media/image34.jpeg"/><Relationship Id="rId7" Type="http://schemas.openxmlformats.org/officeDocument/2006/relationships/image" Target="../media/image35.jp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://euhwforce.weebly.com/" TargetMode="External"/><Relationship Id="rId5" Type="http://schemas.openxmlformats.org/officeDocument/2006/relationships/hyperlink" Target="http://www.healthworkforce.eu/" TargetMode="External"/><Relationship Id="rId6" Type="http://schemas.openxmlformats.org/officeDocument/2006/relationships/hyperlink" Target="mailto:EUHWForce@health.belgium.be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healthworkforce.eu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4390052"/>
            <a:ext cx="4851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075" y="1454909"/>
            <a:ext cx="2159000" cy="261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225" y="1454909"/>
            <a:ext cx="2159000" cy="261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1587393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5400" y="71438"/>
            <a:ext cx="38989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fr-FR" sz="2800">
                <a:solidFill>
                  <a:schemeClr val="bg1"/>
                </a:solidFill>
                <a:latin typeface="Calibri" panose="020F0502020204030204" pitchFamily="34" charset="0"/>
              </a:rPr>
              <a:t>Core work packages</a:t>
            </a:r>
            <a:endParaRPr lang="en-GB" altLang="fr-FR" sz="2800" baseline="30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6256"/>
            <a:ext cx="8785225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21" descr="http://spotfire.tibco.com/blog/wp-content/uploads/data-illustration-computing-cover-370x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" y="4810918"/>
            <a:ext cx="17192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7" descr="Macintosh HD:Users:MVH:Dropbox:Téléchargement à traiter:PICTD0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21200"/>
            <a:ext cx="1346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810918"/>
            <a:ext cx="1703388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14185"/>
            <a:ext cx="184626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2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25400" y="142875"/>
            <a:ext cx="38989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Core work packages:</a:t>
            </a:r>
          </a:p>
          <a:p>
            <a:pPr eaLnBrk="1" hangingPunct="1"/>
            <a:r>
              <a:rPr lang="en-US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Data</a:t>
            </a:r>
            <a:endParaRPr lang="en-GB" altLang="fr-FR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GB" altLang="fr-FR" sz="28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93286" y="397635"/>
            <a:ext cx="8512175" cy="5456237"/>
            <a:chOff x="12700" y="1484313"/>
            <a:chExt cx="8512175" cy="5456237"/>
          </a:xfrm>
        </p:grpSpPr>
        <p:pic>
          <p:nvPicPr>
            <p:cNvPr id="215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" y="1803400"/>
              <a:ext cx="2182813" cy="2176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5213350"/>
              <a:ext cx="23749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4873625"/>
              <a:ext cx="2906713" cy="172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0" name="Picture 6" descr="http://www.sozahealth.com/images/report-ic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0" y="1484313"/>
              <a:ext cx="2439988" cy="272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6" descr="http://www.sozahealth.com/images/report-ic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1484313"/>
              <a:ext cx="2439987" cy="272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6" descr="http://www.sozahealth.com/images/report-ico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538" y="4211638"/>
              <a:ext cx="2439987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3492500" y="2133600"/>
              <a:ext cx="1439863" cy="1516063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endParaRPr lang="en-GB">
                <a:solidFill>
                  <a:srgbClr val="0F5494"/>
                </a:solidFill>
              </a:endParaRPr>
            </a:p>
          </p:txBody>
        </p:sp>
        <p:sp>
          <p:nvSpPr>
            <p:cNvPr id="21514" name="TextBox 2"/>
            <p:cNvSpPr txBox="1">
              <a:spLocks noChangeArrowheads="1"/>
            </p:cNvSpPr>
            <p:nvPr/>
          </p:nvSpPr>
          <p:spPr bwMode="auto">
            <a:xfrm>
              <a:off x="3492500" y="2205038"/>
              <a:ext cx="1439863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D041 - Terminology mapping: </a:t>
              </a:r>
              <a:r>
                <a:rPr lang="en-US" altLang="fr-FR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Creating better understanding of </a:t>
              </a:r>
              <a:r>
                <a:rPr lang="en-US" altLang="fr-FR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terminology for intl. data</a:t>
              </a:r>
              <a:endParaRPr lang="en-GB" altLang="fr-FR" sz="1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663950" y="4865688"/>
              <a:ext cx="1439863" cy="15160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endParaRPr lang="en-GB">
                <a:solidFill>
                  <a:srgbClr val="0F5494"/>
                </a:solidFill>
              </a:endParaRPr>
            </a:p>
          </p:txBody>
        </p:sp>
        <p:sp>
          <p:nvSpPr>
            <p:cNvPr id="21516" name="TextBox 23"/>
            <p:cNvSpPr txBox="1">
              <a:spLocks noChangeArrowheads="1"/>
            </p:cNvSpPr>
            <p:nvPr/>
          </p:nvSpPr>
          <p:spPr bwMode="auto">
            <a:xfrm>
              <a:off x="3663950" y="4868863"/>
              <a:ext cx="143986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D042 - Mobility research: </a:t>
              </a:r>
              <a:r>
                <a:rPr lang="en-US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Providing updated information on mobility trends of HWF</a:t>
              </a:r>
              <a:endParaRPr lang="en-GB" altLang="fr-FR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43663" y="2133600"/>
              <a:ext cx="1441450" cy="1516063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endParaRPr lang="en-GB">
                <a:solidFill>
                  <a:srgbClr val="0F5494"/>
                </a:solidFill>
              </a:endParaRPr>
            </a:p>
          </p:txBody>
        </p:sp>
        <p:sp>
          <p:nvSpPr>
            <p:cNvPr id="21518" name="TextBox 25"/>
            <p:cNvSpPr txBox="1">
              <a:spLocks noChangeArrowheads="1"/>
            </p:cNvSpPr>
            <p:nvPr/>
          </p:nvSpPr>
          <p:spPr bwMode="auto">
            <a:xfrm>
              <a:off x="6372225" y="2125663"/>
              <a:ext cx="15843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D043 – HWF planning data: </a:t>
              </a:r>
              <a:r>
                <a:rPr lang="en-US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Providing information on data gaps and challenges in data collection for HWF planning</a:t>
              </a:r>
              <a:endParaRPr lang="en-GB" altLang="fr-FR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Ellipse 3"/>
          <p:cNvSpPr/>
          <p:nvPr/>
        </p:nvSpPr>
        <p:spPr>
          <a:xfrm>
            <a:off x="6663911" y="2671899"/>
            <a:ext cx="2480089" cy="111546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+ WP4 </a:t>
            </a:r>
            <a:r>
              <a:rPr lang="en-US" sz="1400" dirty="0">
                <a:solidFill>
                  <a:schemeClr val="bg1"/>
                </a:solidFill>
              </a:rPr>
              <a:t>Toolkit and Recommendations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for delivering better quality HWF Planning data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692029" y="5164178"/>
            <a:ext cx="2480089" cy="1115461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+ WP4 report on the applicability of the WHO CODE of Practice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509496" y="3124960"/>
            <a:ext cx="2517421" cy="249934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35166" y="5956473"/>
            <a:ext cx="194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To be presented at the next E.B.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 rot="2156317">
            <a:off x="3579833" y="5496420"/>
            <a:ext cx="581001" cy="4828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05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-24090"/>
            <a:ext cx="42116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Core work packages:</a:t>
            </a:r>
          </a:p>
          <a:p>
            <a:pPr eaLnBrk="1" hangingPunct="1"/>
            <a:r>
              <a:rPr lang="en-US" altLang="fr-FR" sz="2700" dirty="0">
                <a:solidFill>
                  <a:schemeClr val="bg1"/>
                </a:solidFill>
                <a:latin typeface="Calibri" panose="020F0502020204030204" pitchFamily="34" charset="0"/>
              </a:rPr>
              <a:t>Planning Methodology</a:t>
            </a:r>
            <a:endParaRPr lang="en-GB" altLang="fr-FR" sz="27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GB" altLang="fr-FR" sz="280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19790" y="306368"/>
            <a:ext cx="8570913" cy="5527675"/>
            <a:chOff x="327025" y="1412875"/>
            <a:chExt cx="8570913" cy="5527675"/>
          </a:xfrm>
        </p:grpSpPr>
        <p:pic>
          <p:nvPicPr>
            <p:cNvPr id="22531" name="Picture 6" descr="http://www.sozahealth.com/images/report-ic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0" y="1484313"/>
              <a:ext cx="2439988" cy="272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6" descr="http://www.sozahealth.com/images/report-ic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500" y="4211638"/>
              <a:ext cx="2439988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3492500" y="2133600"/>
              <a:ext cx="1439863" cy="1516063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endParaRPr lang="en-GB">
                <a:solidFill>
                  <a:srgbClr val="0F5494"/>
                </a:solidFill>
              </a:endParaRPr>
            </a:p>
          </p:txBody>
        </p:sp>
        <p:sp>
          <p:nvSpPr>
            <p:cNvPr id="22534" name="TextBox 2"/>
            <p:cNvSpPr txBox="1">
              <a:spLocks noChangeArrowheads="1"/>
            </p:cNvSpPr>
            <p:nvPr/>
          </p:nvSpPr>
          <p:spPr bwMode="auto">
            <a:xfrm>
              <a:off x="3492500" y="2205038"/>
              <a:ext cx="1439863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D051 - Minimum dataset: </a:t>
              </a:r>
              <a:r>
                <a:rPr lang="en-US" altLang="fr-FR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Agreeing on minimum data requirements for HWF planning</a:t>
              </a:r>
              <a:endParaRPr lang="en-GB" altLang="fr-FR" sz="1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92500" y="4865688"/>
              <a:ext cx="1439863" cy="151606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endParaRPr lang="en-GB">
                <a:solidFill>
                  <a:srgbClr val="0F5494"/>
                </a:solidFill>
              </a:endParaRPr>
            </a:p>
          </p:txBody>
        </p:sp>
        <p:sp>
          <p:nvSpPr>
            <p:cNvPr id="22536" name="TextBox 23"/>
            <p:cNvSpPr txBox="1">
              <a:spLocks noChangeArrowheads="1"/>
            </p:cNvSpPr>
            <p:nvPr/>
          </p:nvSpPr>
          <p:spPr bwMode="auto">
            <a:xfrm>
              <a:off x="3492500" y="4868863"/>
              <a:ext cx="143986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D054 - Experiences of pilot projects:</a:t>
              </a:r>
            </a:p>
            <a:p>
              <a:pPr eaLnBrk="1" hangingPunct="1"/>
              <a:r>
                <a:rPr lang="en-US" altLang="fr-FR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Sharing results of testing the handbook and guidelines</a:t>
              </a:r>
              <a:endParaRPr lang="en-GB" altLang="fr-FR" sz="1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2493963"/>
              <a:ext cx="2030413" cy="2139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8" name="Image 4" descr="Unknown-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5392738"/>
              <a:ext cx="1419225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Image 7" descr="Macintosh HD:Users:MVH:Dropbox:Téléchargement à traiter:PICTD05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5392738"/>
              <a:ext cx="8493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Image 7" descr="Macintosh HD:Users:MVH:Dropbox:Téléchargement à traiter:PICTD05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12875"/>
              <a:ext cx="2784475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Box 30"/>
            <p:cNvSpPr txBox="1">
              <a:spLocks noChangeArrowheads="1"/>
            </p:cNvSpPr>
            <p:nvPr/>
          </p:nvSpPr>
          <p:spPr bwMode="auto">
            <a:xfrm>
              <a:off x="5622925" y="5045075"/>
              <a:ext cx="3275013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D052 and D053 - (</a:t>
              </a:r>
              <a:r>
                <a:rPr lang="en-GB" altLang="fr-FR" sz="1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web-based</a:t>
              </a:r>
              <a:r>
                <a:rPr lang="en-US" altLang="fr-FR" sz="1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) Handbook on planning methodologies:</a:t>
              </a:r>
            </a:p>
            <a:p>
              <a:pPr eaLnBrk="1" hangingPunct="1"/>
              <a:r>
                <a:rPr lang="en-US" altLang="fr-FR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Reviewing and assessing 7 advanced health workforce planning methodologies and selecting good useful practices for other Member States to learn from</a:t>
              </a:r>
              <a:endParaRPr lang="en-GB" altLang="fr-FR" sz="1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94773" y="306368"/>
            <a:ext cx="194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See Section on Pilot Projects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3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25400" y="71438"/>
            <a:ext cx="38989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2800">
                <a:solidFill>
                  <a:schemeClr val="bg1"/>
                </a:solidFill>
                <a:latin typeface="Calibri" panose="020F0502020204030204" pitchFamily="34" charset="0"/>
              </a:rPr>
              <a:t>Core work packages:</a:t>
            </a:r>
          </a:p>
          <a:p>
            <a:pPr eaLnBrk="1" hangingPunct="1"/>
            <a:r>
              <a:rPr lang="en-US" altLang="fr-FR" sz="2800">
                <a:solidFill>
                  <a:schemeClr val="bg1"/>
                </a:solidFill>
                <a:latin typeface="Calibri" panose="020F0502020204030204" pitchFamily="34" charset="0"/>
              </a:rPr>
              <a:t>Horizon scanning</a:t>
            </a:r>
            <a:endParaRPr lang="en-GB" altLang="fr-FR" sz="2800" baseline="30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850" y="449262"/>
            <a:ext cx="8677275" cy="5241925"/>
            <a:chOff x="323850" y="1347788"/>
            <a:chExt cx="8677275" cy="5241925"/>
          </a:xfrm>
        </p:grpSpPr>
        <p:pic>
          <p:nvPicPr>
            <p:cNvPr id="2355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379663"/>
              <a:ext cx="1981200" cy="21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4797425"/>
              <a:ext cx="1985963" cy="172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4121150"/>
              <a:ext cx="6130925" cy="246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808288" y="1347788"/>
              <a:ext cx="6192837" cy="785812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D061 - User Guidelines on estimating future needs: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Identification and classification of the various methodologies used to do qualitative health workforce planning across Member States</a:t>
              </a:r>
              <a:endPara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63938" y="2286000"/>
              <a:ext cx="5437187" cy="784225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D062 - Policy reports on future competences (skills, knowledge, attitude):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Estimation of future competences needed in the health workforce in 2035</a:t>
              </a:r>
              <a:endPara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284663" y="3227388"/>
              <a:ext cx="4716462" cy="785812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D064 - Report on pilot project in Belgium: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Test the methods in the user guidelines together with the policy reports in Belgium on physicians</a:t>
              </a:r>
              <a:endPara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Ellipse 9"/>
          <p:cNvSpPr/>
          <p:nvPr/>
        </p:nvSpPr>
        <p:spPr>
          <a:xfrm>
            <a:off x="3229282" y="1235074"/>
            <a:ext cx="5914718" cy="109378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2156317">
            <a:off x="2942994" y="2087429"/>
            <a:ext cx="581001" cy="4828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44738" y="2576293"/>
            <a:ext cx="194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To be presented at the next E.B.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3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050" y="-2177154"/>
            <a:ext cx="9059323" cy="7878650"/>
            <a:chOff x="146050" y="-1401763"/>
            <a:chExt cx="9059323" cy="7878650"/>
          </a:xfrm>
        </p:grpSpPr>
        <p:pic>
          <p:nvPicPr>
            <p:cNvPr id="2457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350962"/>
              <a:ext cx="2005012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17" y="3777488"/>
              <a:ext cx="2078038" cy="159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343" y="2756725"/>
              <a:ext cx="1439862" cy="364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2386013" y="1113663"/>
              <a:ext cx="1655762" cy="5327650"/>
            </a:xfrm>
            <a:prstGeom prst="rect">
              <a:avLst/>
            </a:prstGeom>
            <a:noFill/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D071 - Sustainability strategy: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How to increase impact of results of Joint Action on HWF-policy in Europe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46550" y="1149237"/>
              <a:ext cx="1655762" cy="5327650"/>
            </a:xfrm>
            <a:prstGeom prst="rect">
              <a:avLst/>
            </a:prstGeom>
            <a:noFill/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D072 – List of Experts: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Identifying experts (individuals &amp; </a:t>
              </a:r>
              <a:r>
                <a:rPr lang="en-GB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organisations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 to take work forward for sustainable impact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58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34" y="4108461"/>
              <a:ext cx="1606550" cy="192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AutoShape 4" descr="data:image/jpeg;base64,/9j/4AAQSkZJRgABAQAAAQABAAD/2wCEAAkGBxQSERQUExMTFhQVGBYWFRcYGBcUFxYYFhkWFhsYGBYbHCggGB0lGxUUITEhJSkrLi4uHSAzODMsNygvLisBCgoKDg0OGxAQGywkICYsLCwsLywvLSwsLy8sNywsLCwsLCwwLCwsLCwsLCwsLCwsLCwsLCwsLCwsLCwsLCwsLP/AABEIALABHwMBEQACEQEDEQH/xAAcAAEAAgIDAQAAAAAAAAAAAAAABgcEBQIDCAH/xABLEAABAwICBQYGDwcEAgMAAAABAAIDBBEGIQUHEjFBEzRRYXGRIlJzgZKyFBcjMkJUcnSCobGzwdHSMzVDU2KTwhUWovAk4YOj0//EABkBAQADAQEAAAAAAAAAAAAAAAABBAUDAv/EADARAAICAQEHAwMEAwADAAAAAAABAgMEERIhMTIzUXETFEEiYYFSkbHRI0LBFWKh/9oADAMBAAIRAxEAPwC8UAQBAEAQBAEAQBAEAQBAEAQBAEAQBAEAQBAEBgac0qylp5J5Pexi9uLicg0dZJA869Qg5y2UeJzUIuTKK0lp6u0pOWN5R21fZgjJDGt6+nhdzvq3LTjXXUtX+5kSttulov2Hte6R+LH04v1p7ivuR7W79P8AA9r3SPxY+nF+tPcV9x7W79P8D2vdI/Fj6cX609xX3Htbv0/wPa90j8WPpxfrT3Ffce1u/T/A9r3SPxY+nF+tPcV9x7W79P8AA9r3SPxY+nF+tPcV9x7W79P8D2vdI/Fj6cX609xX3Htbv0/wPa90j8WPpxfrT3Ffce1u/T/A9r3SPxY+nF+tPcV9x7W79P8AB8dgTSLBtexn5Z+C5hd5g11z5k9xW92o9rct+huMDY/mp5mw1T3Phc7YJeSXwm9r7Rz2Qd4O7hused2PGS1jxO1GVKMtmfAu1ZxqhAEAQBAEAQBAEAQBAEAQBAEAQBAEAQBAEAQBAV9rrlIoYwDk6doPWAyR32gK1iL6/wAFPOf+P8nTqRpmilnksNt0xYTx2WsYQO97u9TmN7SX2POAlsN/csdVC8EAQHVUVLIxtPe1jelxDR3lSk3wIbS4mokxhQg2NZT+aRrvrBXv0bOzOfrV/qRlUeIKWY2jqYHnobIwnuvdQ65Lij0rIPg0bJeD2EAQBAURrfpms0iS0AcpEx7utxL2k9zQtPFetZkZqSs3FwYYqy+lg2vfGKM36fBCz5rSTNSt6xRt14PYQBAEAQBAEAQBAEAQBAEAQBAEAQBAEAQBAEBXeu7mUPzhv3cqt4fO/BSzumvJz1J8xl+cO+7iUZnOvAwOm/P9FgqqXQgK11h6w3U8jqaltyjcpJSL7BI96wbi7MXJyG6191yjH2ltSKGTlbD2YcSpa6tkmeXyyPkceLiXH69yvxiorRGbKcpPVsxyVJ50CAkOHsZ1dGQI5S6Mfw5LvZboGd2+YhcbKIT4nerJnXwe4ujB2L4dIRkt8CVo90iJuR1tPwm9ffZZ1tLre/gatN8bVu4kjXI7hAUdrn/eLfIR+tItLE6f5MnO6i8FmYbP/iU/ko/VCo2cz8mjXyLwSVczqEAQBAEAQBAEAQBAEAQBAEAQBAEAQBAEAQBAV3ru5lD84b93KreHzvwUs7pryc9SfMZfnDvu4lGZzrwMDpvz/RYKql0IDzTiykfFW1LZAQ7lZHZ/CD3FwcOoggrYqacFoYN8WrHqZWC8MPr6gMF2xt8KV9vet6Bw2jwHaeCi61Vx1PVFLtlp8F/aJ0RDTRiOGNrGgWyGZ63He49ZWVKbk9WbUIRgtEjW4hwdSVjSJImtfwkYA14PaB4XYbr3C6cODOdlELFvRQ2I9Cvo6h8EliW5hwyDmnMOA4XHDgbrUrmpx2kY1tbrlss69B6WfSTxzxnwmG9twc3i09RGSTgpx0YqscJKSPTFJUNkYyRpu17WuaekOFx9RWO1o9Gbyeq1R2qCSjtc/wC8W+Qj9aRaWJ0/yZOd1F4LLw5zSn8lH6oVGzmfk0a+ReCTLmdQgCAIAgCAIAgCAIAgCAIAgCAIAgCAIAgCAICu9d3MofnDfu5Vbw+d+ClndNeTnqT5jL84d93EozOdeBgdN+f6LBVUuhAYGlNC09Tbl4Y5Lbi5oJHYd4XqM5R4M8ShGXMjvoaGOBmxFGyNg+CxoaO2wUOTk9WeoxUVokZCgk4TTNY0ue5rWjMlxAAHWTuRLXgQ2lxKB1l6bjq64viN2MY2IO4P2S5xcOq7iB2LVx4OENGY2XYp2biKLuVj0ngxhbo+kDt4gi83gjLuWPbzvyb9PTXg3K5nQo7XP+8W+Qj9aRaWJ0/yZOd1F4LLw5zSn8lH6oVGzmfk0a+ReCTLmdQgCAIAgCAIAgCAIAgCAIDXf69S/Gaf+7H+a5etX+pfugP9epfjNP8A3Y/zU+tX+pfugZsEzXtDmOa5p3OaQ4HsIyK9pprVA7FICAIAgCAICu9d3MofnDfu5Vbw+d+ClndNeTnqT5jL84d93EozOdeBgdN+f6LBVUuhAEBHdYNU+LR1Q+NzmPaGWc02I8NgyPYSutCTsSZxyG1W2ijH4nrDvq6j+4781p+lDsjHd9j/ANmYFVXSy/tJZH/Le5/2lelFLgjxKcpcWY69Hkk2BsJvr5xcEQMIMr9wtv2Gni4/UM+i/G65Vr7ljHodkvsehWtAAAFgMgOgLJNs+oCjtc/7xb5CP1pFpYnT/Jk53UXgsvDnNKfyUfqhUbOZ+TRr5F4JMuZ1CAIAgCAIAgCAIAgCAID4UBQiwyAgLiwZzGD5J9YrWo6aJN0uwCAIAgCAICu9d3MofnDfu5Vbw+d+ClndNeTnqT5jL84d93EozOdeBgdN+f6LBVUuhAEBGNZn7rqfks+8Yu2P1EcMnpSKJ0Fow1VRHA1waZHbIccwMicwOxac57MXIxq4bclEsGLU7J8KrYOyIn7XhVfeLsXv/H/+xu9Fap6WMh0z5ZrfBNo2HtDfC/5LlLLm+G47Qwq1x3k7pKVkTAyNjWMaLBrQGgdgCrNtvVltJJaI7lBIQFHa5/3i3yEfrSLSxOn+TJzuovBZeHOaU/ko/VCo2cz8mjXyLwSZczqEAQBAEAQBAEAQBAEAQBARHGuhoGUkj2QxteNmzmtAIu4DgquRXBQbSBWKzSC4sGcxg+SfWK1qOmiTdLsAgCAIAgCArvXdzKH5w37uVW8PnfgpZ3TXk56k+Yy/OHfdxKMznXgYHTfn+iwVVLoQBAaDGml6SCnIrPCZJkIrbTpLEOyHQCBmbDd0rrVCcpfScbrIRj9ZA9A4q0O2djhRmBwPgSkBwad1zZxI39BVmdV2zx1Kld9G1w0LZY8OAIIIIBBGYIO4g8VRNE5IAgCAICjtc/7xb5CP1pFpYnT/ACZOd1F4LLw5zSn8lH6oVGzmfk0a+ReCTLmdTBqdMQR5PniaegvbfuvdeHZBcWgYL8XUY/jt8we77Grw8itfIDMX0Z/jt87Xj7Wosit/INjR6Thl/Zyxv6muBPdvXSM4y4MGWvQCAIDGq6+KIXkkYz5Tg3uvvXmU4x4sGskxdRjfO3zB7vsaubyK18gMxfRn+O3ztePtaiyK+4MuDTtM/wB7PCT0bbQe4lelbB8GgbBrgcwbhdAaDHnMZfoeu1cMnpsFRrKILiwZzGD5J9YrWo6aJN0uwCA6vZLPHb6QUaoBtQw5B7b9oTVA7VICArvXdzKH5w37uVW8PnfgpZ3TXk56k+Yy/OHfdxKMznXgYHTfn+iwVVLoQBAUVrhledIkOvstjj5Po2Tckj6W13LTxEvTMjNb9QhCslM9AarJHu0ZBt3y22tv4ge4N81sh1ALKydPUeht4rbqWpLFwLAQBAEBR2uf94t8hH60i0sTp/kyc7qLwWXhzmlP5KP1QqNnM/Jo18i8Gp1pSuHscBzgDytwCQDbk7XHHee9ZuY39P5/4dSv1RIPm0OlRqgfbqdQfWuINwSCNxGRHnQE9wRit7ninndtbWUbzvv4rjxvwO9XsfIbezIknyvAhmOcUuhPIQm0lgXv3lgO4D+ojO/AEeank3uP0x4grmWQuJc4lzjvJJJPaSs9vXeyDhdALoAgLA1WHKoHAGOw6Pfq9hcGDeY85jL9D12rvk9NklRrKILiwZzGD5J9YrWo6aJN0uwIXjnFPJAwQu90ItI4fAB4A+Mfq7VTyb9n6Y8QVtshZ2iINlhof+ZT+VZ6wXSpf5I+QXWtkkICvddjSaGI9E7b9XucoVvD534KWd015OOpKQewpm3zE5JHUY47H6j3Jmc68DA6b8liKoXQgCAjWM8HRaQY3aJZKy+xIBfI/Bc34Tb58COnfftVc62cL8eNq38SHaO1P2kBnqQYwc2saWucOjaJOz3FWJZm7cirHAWv1MtCkpmRMbHG0NYwBrWjcAMgFSbberNBJJaI7lBIQBAEBRmuSQHSNgb7MMYPUbvdbucD51p4nT/Jk5z/AMn4LPw+0ilpwd4ij9ULPnzM0q+ReDV6yqGSU0/Jxvfblb7LS61+Ttewy3HuWflxlJx0Xf8A4dDS4N0HL7LYZYJAxocTtsIbfZIAzFt5XHHql6i2kQWYKVg3MZ6IWloiTjLQxOFnRxuHW1p/BQ4p8UCusf6AjpyySJuy15LXNG4OGYI6Li+XUs/KqUNHH5IInDKWOa8b2kOHa03H2KqnpvBe0Mm00OG4gHvF1tp6klMYjlLquoJ38o8eZp2R9QCyLXrN+SDY4E0VHUVJEo2msYX7PAm4Av0jNdMatTnvBZ8WjYWizYox2MaPwWkoRXBEn11BEd8UZ7WtP4Jsx7ArLFWgZRVy8lBIYyQW7DCW5tFwLC2+6zb6pbb0W4gkOraikiE/KRvZfk7bTS29tu9r794VjEi466ok2uPOYy/Q9dq65PTYKjWUQXFgzmMHyT6xWtR00SYOM8TCmbycZBncO3kwfhHr6B/0+Mi/YWi4gqxziSSSSTmScySeJKzCCW4Mwp7I91mB5H4LblpkPTcZho+tWsfH2/qlwBNaTC1JE5r2QgOaQWkue6xG45uKuRori9UiTcrsAgNVijQra2lkgcbbQu13ivabtPeM+q691z2JKRztrVkHEoqGet0RUuGcT9xBG1HK0biODh1jMdWa02oXRMhOzHkbr22a3xaf0HfrXP2kPudPfWfY++2zW+LT+g79ae0h9x76z7HZTa0dISPaxkcDnuIa1oY8kk8B4ah4taWrbPUcy2T0SRb2hhPyLPZJZyxF3hgIa0n4IuTe3TxVCezr9PA04bWn1cTJqJ2xtL3ua1rRcucQ0AdZO5Qk3uRLaS1ZWuJ9a7GHYomiQg5yvBDPotyLu0286t14je+ZRuzUt0N5HvbZrfFp/Qd+tdvaQ+5X99Z9h7bNb4tP6Dv1p7SH3HvrPsPbZrfFp/Qd+tPaQ+499Z9jhLrWriCAIGk/CDCSOsXcR3hFiV/ce+t+xr8L4cn0jUcrLtmIu2pZXX8Ppa08Sd2WQHmC9W2xqjouJ5ppnbLalwLuYzcAOwLMNc2ig9BAcXSAbyB2lNQdRrI/5jPSH5qNpdwRHWVOx1NHsuaSJRuIPwXqpltOC8grgrPILx0SfcIfJs9ULahyokq3G+jzDWSG3gyHlGnpv77udf6lmZENmx/cgwNBaWfSzCVljvDmnc5p3jq3A36lzrscJaoFo6FxRT1Ng1+y/wAR/gu8x3O8y0674T4cSTdrsAgCAj+POYy/Q9dq4ZPTYKjWUQWJT4ibSaNgtYyvYdhvR4R8J3UPr77aCuVdS7klf1E7nuL3uLnON3E7yVQbberIJDg7DJqn7cgIgac+G2fFHV0n/o70Ueo9XwBarGBoAAAAFgBkABwAWoSckAQBAEBjV9CyZuy9jHDoc0OHcVKbXAhpPiaObDdK0EupacAAkkxssAMySbZBe/Un3ZzdUOyKcxjpaKomDKWGNkTTZpZG1rpXHK+QvboH/Ro0wcVrJ7zKvsU5bMFuLN1bYIFIwTztvUvGQ38i08B/UeJ4bhxvUyL9t7K4F7FxvTW1LiZOK9YlNSXYw8tMMthp8Fp/rfuHYLnsXmrHlPe9yPd2VCvdxZVGkdL12lZdk7cmd2xMGzGzrtuHynHzq9GFdK1M6Vlt70JphnVrHHZ9WRI7fybSeTHyjvf9naqtmU3uiW6sOK3z3kwbhumO6lg/tM/JV/Un3Za9KHZH3/bNN8Ug/tM/JPUn3Y9KHZD/AGzTfFIP7TPyT1J92PSh2RybhunBuKWC/kmfknqS7selDsjYNgIyDbDhwC8Hsy6eC2Z3/YoJNRinEzKNoFtuVwu1vADxnHgPtXC69V+SSuNI4mqpidqZwHisOw3syzPnJWfO6cuLINS9xO8k9ua5PfxBxsFAPoCkAoC8dEc3h8nH6oW1DlRJ0ad0NHVR7EgzGbXDe09I/ELzZWrFowVbpzDc9KTtt2o+Ejc2+fxT2/WsyymVfHgQadcgb3Q+LKmnsA/lGD4D/C7nbx326l2ryJw+dQT/AEBi2Cps39nKfgO4/JduPZkepX6siM93BkkgXcEfx5zGX6HrtXDJ6bBUayiDk5xNrkmwsOodA6kBnaBo2TVEccj9hrjYnp/pB4E7rr3XFSkk2C56anbGxrGNDWtFgBuAWwkktESdqkBAEAQBACUBS+s3HPsgupad3uDTaR4/ikcB/QD3nq36OPRs/VLiZeVk7X0R4HZhPR1NoxjayvNp3C8EFtqRoO55ZwceF7Adu6LZStexDh8smmEKVt2cfhGrxRrCqqwmOLahiJsGMJMj/lOGf0W2HavdePGG97znblTsekdyMnDOreWWz6omJm8MFuUd28GD6+oLzblJbo7z1Vht75loaI0RFTsEcEYY3q3nrc45k9ZVGU3J6s0YQjFaRRtoqXp7l4PehkAISfUAQBAEAQFKYgrTNUyyE3u4hvU1ps0dwWPbLam2QZmEdA+y5i1xIjYA55G83yDR0Xsc+peqKvUlp8AsemwvSMFhBGetw2z3uutFUVr4JMn/AESm+Lwf22fkvXpQ7L9gRTWLo+KOnYY4o2EyAEtY1ptsuyuAquXCKitF8gr0qgQXjojm8Pk4/VC2ocqJMtegfCL70BHNLYLpprlreSeeLMh52bu6yrzxoS4bgQfTeEainu63KRj4bOA/qbvH1jrVKzHnDfxRBHwVwBZuAcQunaYZTeSMXa473M3Z9JBIz43C0cW5yWy+JJn485jL9D12rpk9NgqNZRBv6/DxFHDVRglpb7qN+ybkB46uB6Ps7zp0rU1+QaBcAWfgbEvLt5GU+7MGRP8AEaOPyhx6d/StLGv21sy4kktVoBAEAQBAVRrQxzfao6Z39M8gPfG0+sfN0q9jUf7y/BnZeT/pH8lY0dSYnh7dnabm0kBwaeDrHIkcLq7JarQz4ycXqiQ6DwpV6QeZXFwY43dNKSS75N83n6utcZ3QrWi/Y710WWvV/uWnhvCVPRgcmzal4yOzeezg0dn1qhZdKfE0qqIV8OJJoqXp7lxO+hktaBuQk5IAgCAIAgCAIChCsMgn+qwZVHbF/mr2F/t+CSeK8AgIdrO5tH5Ueq9VMzkXkFaFZxBeOiObw+Tj9ULahyok0uk8awQSvieyYuYbEtDCNwOV3jpXCeVGMnFpg2OgNOx1bHOjDwGu2SHgA7gb5E5ZrpVarFqgbRdQEBTuMaVsVbM1gAbdrrDcNprXG3RmSsm+KjY0iDIwA8iujtxDwezZJ+0BesZ/5ECdY85jL9D12q7k9NklRrKILgwewGghBAILCCDmCCXZELWo6aJIDjDDppZNpgJhefBO/ZPiH8DxHYqF9PpvdwINDBM5jg9hLXNILSN4IXFNp6oFu4V0+2rivkJW2Ejevxh1FatNysX3JN2uwCAICuNZ2OOQDqWnd7s4WleP4QPwQfHI7h17rePRtfVLgUcvI2VsR4lVaH0LPVP2IYy48Tua3rc45D7VenZGC1ZnV1SsekUWjhnV3DBZ9RaaXfb+E09TT7/tPcqFuTKW6O5GlTiRhvlvZPYaUnqH/eCrFzQy44w3coJOaAIAgCAIAgCAIAgKS07RGGpljItZ5t8km7T3ELGsjszaIM3Cen/YcriWl0bwA8DflexF8ri5y617pt9N6gnjMcUZF9tw6ix1/qFle91X3JMGt1hQN/ZxyPPAmzG9+Z+peJZkVwWoIdp/Ek1XYP2QwG4Y0ZA7rknMnNU7bpWcSDTLkCwMOY1c98NOYRnsx7QeeAtfZ2erpV6rJbajoSRjGPPqj5Q9VqrX9SRBmYOxIyj5QPY9wfskbOzkRe97kdIXui9V66oEoGsOm/l1Hox//orPvIdn/wDP7JMar1ix2PJQyE8NstaP+JK8vMXwgQOuq3TSOkebuebn8h1AWCpSk5PVkEp1a6PLp3zEeDG0tB6Xutu7G37wrOJBuW12JOnT2NXVMLouRDA62e2XHIg7tkdC82ZTnHZ0IIoqwLiwZzGD5J9YrWo6aJNlpCiZNG6OQXa4WP5g8COldJRUlowU7p7Q76WYxvzG9juDm9Pb0hZNtbrloyDp0TpJ9PK2WM5jeODhxaeoqITcJaoE40Tj10s0cToGjbc1u0HnK5te2z+KuQy3KSTRJOFdBDMfYtdTgU1MC+slFmho2jGD8Kw+F0DznLfYoq2vqlwKuRc4/THmZFsOasHO920g4i52uSa673E5nlJOBv0Z9a7WZSW6Bwqw9fqsLG0fo5sbAyKNscY3NaNkd3E9fFU5SberL0YpLRGxigDe3pXk9nagCAIAgCAIAgCAIAgCAj2K8MNqwHNIZM0WDuDh4rurr4ZqvfQrN64grutwzVRGzoXkdLBtg+j+KoSosjxRBhDRsxy5Gb+2/wDJeNiXZ/sDYUWFKuU5QuaOl9mD68+4LpHHsl8A3VTgCRkF2uEkxI8FpDWBud83W2uHR2Ls8RqPdkms/wBl1n8oemz81y9tZ2IM/QGE6qKphe+MBrXguO2w2A6gV0qx7IzTaB34owjUyVEssYY9ryCAHWd70DMOsOHSpux5ubkiSOTYdqmb6eXzDa+tt1XdNi+CDFdo2Yb4ZR/8b/yXnYl2f7A7YdDVD/ewTH6Dh9ZClVzfBMG/0RgKeQgzERM4i4c89gGQ7SfMu8MSb5twLF0fQMgjEcbdlrd3WeJJ4k9K0IQUVoiSrf8AZdZ/KHps/NZntrOxA/2XWfyh6bPzT21nYFkYZpHw0sUcgs9rbEXBtmTvC0aouMEmSbNdAavEWhWVcJY7JwzY7i135HiFytqVkdAVwcFVn8oemz81n+2s7EGboTCVVHUQvfGA1sjXOO2w2AIJyBXuvHsU02vkFlVDXFpDCGuO4kXt124rTQf2NfofQMNMXOY3alebySv8KWQnxn9HULAcAvUpuR5jWo+TYclc3Of2BeD2diAIAgCAIAgCAIAgCAIAgCAIAgCAIAgCAIAgCAIAgCAID5dALoBdALoD6gCA+XQHx7wN5A7ckB0mtj/mM9Jv5qdlkbS7nZFUNd71zT2EH7E0YTTOxQSfLoBdALoASgOp1XGN72DtcB+KnRkbSEdWxxsHsJ6nApoxtI7lBJ8ugF0AugF0B9QBAEAQBAEAQGm0wypfMxsLiyMtO0+zTY59OfQukNlLVnKam2lHga7STKumZyvsgSNaRtNLQN5t9pC9x2JPTQ8T9SC111NvWTSSUwkicGOLQ+5zytcjcuaSUtGdJNuGqNLoiorKmO7ZGNbcgvIBceoAC2XmXSShF8DlB2TXE7DU1FNURMll5WOU7O4Ag3A82ZCaRlFtLQnWcJJN66kpXAsGDp2ldLTTxssXPjext8hdzSBc+deoPSSZ4sjtRaPM1bSGKR8TwNuNzmOtmNphLTnxzBWzF6rVGDJOLaZv6LANdLGySOAFkjWvaduMXa4XBsXXGRXJ5FaejZ2WNa1qkdeg9GSU+lKeKVmzIyeHaGRtdzXDMZHIhJyUq212FcJRtUZdyca48PzSvbUsYHRRRWebjaHhE32d5AB3qtiWRX0v5LebVKX1L4Ihq9xQaCp8InkJbNlHR0SAdLbnzX6lYvq9SO7iVca/05b+DLJ1o4rFNTCKJ3u1Q02IPvYzkXgjidwPaeCp41W1LV8EX8q/YjouLKnwnh6armAgYDyZY95JDQ0bXSeJscuoq9bZGC3mdRXKyW74Jzrs0TI50VTZvJMYIybi+05ziMuhVsSa3xLedCW6S4Fe6B0FLWSmKBrS8NLrEhosCAcz2hW52KC1ZRqrlY9Imy0tgitpGGV8NmNzL2Oa7Z6zY3HavEb65vRM6zx7YLVkk1ZY0mFRHTTyOkilOywvJc5jrXFnHMtNrW4XFlxyKI7O0jtiZEtrYkR7WNop8FfMZA0CZzpWWIN2ucQL9ByOS6481KC0+DjlQlGxt/JhaDwpU1jHPp4g9rXbJO0xtjYG1nEcCF7nbCD0kzxXTZYtYnXp3DVRR7HsiLY277ObXX2bX96TbeEhbGfKyLKrK+YsrE2iJKnQNGIwDyTIZn3IHgMgeDbpPhDJU65qN0tfv/Jo2wc8dafZlTUFE6aRkTAC97g1oyFychnwV+UlFasy4pyeiJJVauNIMaXexw4DeGvY4917nzLismt/JYeJajrwnjOoopW3e98NwHxOJcNnjsA+9cOrzpbRGa+5FOROuW/gbfXQ4GuiIzBp2EdYL5V4xOR+TpndRadv7IxpzDFTRhpqItgPJDfCY65GZ96Tbeu0LYz5WV7KrK1rJHXoPD09Y5zaePbLAC7NrbA5D3xHQpnZGHMRXXOzlJFqupzHpdjHCz2CZrhlkWtcCMusLjkvWrVFjETV2j+5fCzDXCAIAgCAIAgI/pLSEz6n2PAWss3ae8i/C+Q7CO9dYxio7TOEpyctmJg4goKhtO90lTttGzduwG3u9oGfUbHzL1CUXLcjzZGSi9Wbmh5k3yP+K5y5/wAnWPT/AAYuCOa/Td+C9Xcx5o5Doxb+2pPKf5MU1cGebuaJJlxLAQHmjFfP6v5xP949bFXIvCMG7qS8ssLQOtGngpYIXQzl0UUcZI2LEsaGki7t2SqzxZSk3qXoZsIxS0ZIMPax4KuoZAyGZrn7Vi7YsNlpdnZ1+C42Y0oR2mztXlxslspEzewEEEAgixBzBB4EKuWjz7rBwx7AqbN/Yy3dEegcWHrbceYhatFvqR+5i5NPpy3cGR+Nsk72MG1I87McYuSehrRfcM+wLruitTgtqbS4nofBuHW0FM2IWLz4UrvGeRn5huHYsm2x2S1NympVx0NJri/dp8rH+K64vUOWZ0mV/qnr4oK5z5pGRt5F42nuDBcuZlc8cirWVFyhol8lHDko2at/BYuMMZ0Qo52NnilfJG9jWRuDyS9pbnbIAXvmqlVM9pbi/dfWoPfqVDgqnMmkKRrd/LMd5mHbd9TStC56Qfgy6IuVkdO5Ktd3PIfI/wCb1Xw+V+Szn8y8GNq+xxFo+GSOSOV5fJtgs2bAbLW2NyPFXq+h2S1R5xsmNUdGiU+2/TfyKj/6/wBS4ezl3RY9/DsyZYjdehqD0wSHvYVXr515LVnI/B5+wnM1lbTPe4Na2Vhc4mwABFySdwWratYNIxaGlYmy+KrGVDG0uNXAbcGPD3Hsa25KzFTY/hmy760tdpHnvSM3LTyPa0+6yPc1u8+G4kCw45gLVitmKTMST2ptr5Z6YoqUNija4AuaxjTcA+9AG9Yze83ktxXWvL9lS/Lk9Vqt4fFlLP5Ua7Ud+3qfJx+s5e8zgjngcWW6Im3vYX6bC/eqGppaHNCQgCAIAgCAICP6R0dMyp9kQBrrt2XNcbcAPwHcusZRcdlnCUJKe1E6dJU1ZURuY5sTGm3g3uXWIO/cBlfzKYuEXqRJWTWhkU9PVNpDHaLlBZjczbk7AXJv77eobhtanpKahp8n3C9DPA0skDNje2xubnffqSyUZb0KoyitGMS6NlldC6INJjJd4RtndpHbuSuSWuothKWjRuaYu2G7dtuw2rbtq2duq91zemu46rXTedigk80Yr5/V/OJ/vHrYq5F4Rg3dSXllo4c1c0U1JTyvbJtyRRvdaRwG05oJsOGZVKzJmpNI0a8StxTaN7obAVHSzNmibIHsva7y4ZgtOXYSuU8iclozrDGrhLaRJKmobGxz3uDWMBc5x3AAXJK5JNvRHdtJas86YxxC6uqXSm4YPBib4rBu853n/wBLWqrVcdDDvudstTXDlaaYe+jmicDnk5rhmLhe9019jx9VcuzR6FwfiFldTNlbYPHgyt8V43jsORHUVk21uuWht02qyO0jR64v3afKx/iuuL1DlmdJlQ4aw/LXTGGExhwaX+GS0WBA3hpz8IcFfssVa1Zl01O2WyiWQaoqsnw5qZo6QZHnuLB9q4PMh8JllYE9d7RPsGYFh0fd+0ZZiLGQjZDR0Mbc26zclVbb3Zu+C7RjRq38WQTXdzyHyP8Am9WcPlfkp5/MvB91ZYPpq6nlfO15cyTYGy4ty2Gu3DrJTIulCSSGLRCyGsiY+1do/wASX+45V/dWFr2dXYkGJG2oqgDhBIP+BXKvnXk72cj8HnPRNCZ5o4WkAyOawE7gXG1ytectlNmFCG3JRJFizAU9BE2Vz2SMLtlxYHDZJ3E34HMX6bdK41ZEbHod7sWVcdrXUzdUQpjW2mbeW21TknwQ5tyRs8XWzB6jxsvOVtbG7h8nrC2Nvfx+C8lmmuVhry/ZUvy5PVarmHxZQz+VGu1Hft6nycfrOXvM4I54HFlwKgaYQBAEAQBAEAQBAEAQBAEAQGDp2pdFTTyMycyN7m3zza0kZdoXqC1kkzxY2oto8z1lU6WR8jzd8jnPcd13PJccuGZK2UtFojAlJybbN/RY7roo2RsnsyNrWNGww2a0WAuW55Bcnj1t6tHdZVqWiZ1aErn1GlKeaY7Uj54S51gL2c0DIZDIBJxUa2l2Fc3O1N9yV639Pzid1IH2gLI3loAuTcnN2+1wMupcMWuOm18ljNtknsfBhapsMeyJ/ZEg9ygI2b7ny7wOxuRPXsr3lW7MdlcWeMOnaltvgiS63MKcrH7MiHukYtMB8KMfC7W/Z2Lji26PYZYzKNpba4orTDWIZ6OQmB+zt7LXggOBAOWR4i5z6yrllcZreUKbZVv6Sd66tKyB0VOCOSewSOFhfaDnAG+9VcSC3y+S5nWNaR+CFYI0pJT1sJjIBkfHE64Bux72Bw6j1qzdBSg9SpjTcbFp4PRyyDcCA89axtJyT18wkIIhc6JlgBZjXEgHp3nNauPBRgtPkxcqblY0/gwtB4pqqNjmU8uw1ztojZa65sBfMHgAvc6ozeskeK751rSLOrT2Iait2PZEm3ye1s+C1ttq19wHihIVxhykWXTnzMsrE2lZKfQNFyRA5VkEL7gHwHwPJAvuPgjNU64KV0tfv/JoW2OGOmvsVPQVboZGSsNnxuDmki+YzGXFX5RUlozMhJxlqj0ZSRCt0fGJwHeyIIzJbLN7GuJHRYm46FkP6JvT4ZuR/wAla2vlHn/SlDLQ1ToyS2SF4LXjK9jdr29osVqxkrI69zGnGVU9Oxe2r/S0tXQxzTEGRxkBIAaPBe5oyHUAsu+ChNpGxRNzrUmVrri0pI+s5AkcnEGuYLC4L2i9zxVzEilHaKGdN7Wz8Gu1YaUkhr442EBs7gyS4BuAHEWPDNe8mCcNX8HPDm1Zovkv5ZZshAf/2Q=="/>
            <p:cNvSpPr>
              <a:spLocks noChangeAspect="1" noChangeArrowheads="1"/>
            </p:cNvSpPr>
            <p:nvPr/>
          </p:nvSpPr>
          <p:spPr bwMode="auto">
            <a:xfrm>
              <a:off x="146050" y="-1401763"/>
              <a:ext cx="4762500" cy="292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pic>
          <p:nvPicPr>
            <p:cNvPr id="2458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3009900"/>
              <a:ext cx="15049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6011863" y="3705237"/>
              <a:ext cx="3038475" cy="1366837"/>
            </a:xfrm>
            <a:prstGeom prst="rect">
              <a:avLst/>
            </a:prstGeom>
            <a:noFill/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D073 – Technical recommendations: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Analyses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deliverables of Joint Action and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targets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technical messages and recommendations to the right audiences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588" name="Picture 9" descr="http://powerfulsignal.com/images/logos/logo-technical-expertis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72" y="1202531"/>
              <a:ext cx="1277938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 bwMode="auto">
            <a:xfrm>
              <a:off x="6011863" y="5197947"/>
              <a:ext cx="3040062" cy="1223963"/>
            </a:xfrm>
            <a:prstGeom prst="rect">
              <a:avLst/>
            </a:prstGeom>
            <a:noFill/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marL="3175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D074 – Policy recommendations: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Analyses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deliverables of Joint Action and </a:t>
              </a:r>
              <a:r>
                <a:rPr lang="en-US" sz="14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targets </a:t>
              </a: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policy messages and recommendations to the right audiences</a:t>
              </a:r>
              <a:endPara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590" name="Picture 11" descr="http://www.yfbc.com/graphics/sb_youthfarm/imag6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612" y="2135799"/>
              <a:ext cx="2214562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7" descr="http://telcoop.co.uk/wp-content/themes/business_bite/scripts/timthumb.php?src=http://telcoop.co.uk/wp-content/uploads/2011/10/iStock_000014404860XSmall.jpg&amp;w=375&amp;h=250&amp;zc=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98" y="2452687"/>
              <a:ext cx="152717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oneTexte 15"/>
          <p:cNvSpPr txBox="1"/>
          <p:nvPr/>
        </p:nvSpPr>
        <p:spPr>
          <a:xfrm>
            <a:off x="2259013" y="5940276"/>
            <a:ext cx="468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Insufficient progress </a:t>
            </a:r>
            <a:r>
              <a:rPr lang="fr-FR" b="1" dirty="0" smtClean="0">
                <a:solidFill>
                  <a:schemeClr val="accent2"/>
                </a:solidFill>
              </a:rPr>
              <a:t>–</a:t>
            </a:r>
            <a:r>
              <a:rPr lang="en-GB" b="1" dirty="0" smtClean="0">
                <a:solidFill>
                  <a:schemeClr val="accent2"/>
                </a:solidFill>
              </a:rPr>
              <a:t> extra meeting foreseen (see agenda) 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1148490" y="16842"/>
            <a:ext cx="4837166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-65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rgbClr val="008ACF"/>
                </a:solidFill>
                <a:latin typeface="Trebuchet MS"/>
                <a:ea typeface="+mj-ea"/>
                <a:cs typeface="Trebuchet MS"/>
              </a:rPr>
              <a:t>2. Status </a:t>
            </a:r>
            <a:r>
              <a:rPr lang="en-GB" sz="2800" b="1" dirty="0" smtClean="0">
                <a:solidFill>
                  <a:srgbClr val="008ACF"/>
                </a:solidFill>
                <a:latin typeface="Trebuchet MS"/>
                <a:ea typeface="+mj-ea"/>
                <a:cs typeface="Trebuchet MS"/>
              </a:rPr>
              <a:t>of Pilot Projects &amp; Feasibility Studies</a:t>
            </a:r>
            <a:endParaRPr lang="en-GB" sz="2800" b="1" dirty="0">
              <a:solidFill>
                <a:srgbClr val="008ACF"/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635" y="2757630"/>
            <a:ext cx="771137" cy="5244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127" y="2757630"/>
            <a:ext cx="800490" cy="514395"/>
          </a:xfrm>
          <a:prstGeom prst="rect">
            <a:avLst/>
          </a:prstGeom>
        </p:spPr>
      </p:pic>
      <p:pic>
        <p:nvPicPr>
          <p:cNvPr id="7" name="Picture 4" descr="http://www.editiepajot.com/big_pictures/0000/8935/Beligsche_vlag.jpg?140268489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87" y="4296907"/>
            <a:ext cx="731056" cy="50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5" y="1714491"/>
            <a:ext cx="711708" cy="474472"/>
          </a:xfrm>
          <a:prstGeom prst="rect">
            <a:avLst/>
          </a:prstGeom>
        </p:spPr>
      </p:pic>
      <p:pic>
        <p:nvPicPr>
          <p:cNvPr id="13" name="Image 12" descr="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5" y="1155374"/>
            <a:ext cx="737997" cy="49199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" y="1202406"/>
            <a:ext cx="1416435" cy="20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6" y="2241382"/>
            <a:ext cx="711708" cy="47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lej\AppData\Local\Microsoft\Windows\Temporary Internet Files\Content.IE5\K4WP12P8\MC90035618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30"/>
            <a:ext cx="815909" cy="8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2950773" y="2241382"/>
            <a:ext cx="518098" cy="452628"/>
          </a:xfrm>
          <a:prstGeom prst="ellipse">
            <a:avLst/>
          </a:prstGeo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 smtClean="0"/>
              <a:t>01/15</a:t>
            </a:r>
            <a:endParaRPr lang="fr-BE" sz="900" dirty="0"/>
          </a:p>
        </p:txBody>
      </p:sp>
      <p:pic>
        <p:nvPicPr>
          <p:cNvPr id="26" name="Picture 6" descr="http://www.sozahealth.com/images/report-ic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" y="3416078"/>
            <a:ext cx="2052617" cy="22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838135" y="1119202"/>
            <a:ext cx="530586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20/21 Italian regions participating &amp; building up a national consensus on the calculation of Stock and Needs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Country wide implementation of systematic data collection and planning for the 4 professions in scope, starting with nurses and physicians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Feasibility study of applying planning methodologies, together with states of Bremen, Hamburg &amp; Lower Saxony.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Joint Feasibility Study on bilateral planning with Romania &amp; Moldova, taking place within the Romanian national dialogue on HWF</a:t>
            </a:r>
          </a:p>
          <a:p>
            <a:pPr marL="285750" indent="-285750" eaLnBrk="1" hangingPunct="1">
              <a:buFont typeface="Arial"/>
              <a:buChar char="•"/>
            </a:pPr>
            <a:endParaRPr lang="en-US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altLang="fr-FR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altLang="fr-FR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altLang="fr-F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Horizon Scanning and data qualification exercise on Belgian General Practitioners</a:t>
            </a:r>
            <a:endParaRPr lang="en-GB" alt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791" y="3940564"/>
            <a:ext cx="1237180" cy="139322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D061 - User Guidelines on estimating future needs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950774" y="4310036"/>
            <a:ext cx="518098" cy="452628"/>
          </a:xfrm>
          <a:prstGeom prst="ellipse">
            <a:avLst/>
          </a:prstGeo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 smtClean="0"/>
              <a:t>01/15</a:t>
            </a:r>
            <a:endParaRPr lang="fr-BE" sz="900" dirty="0"/>
          </a:p>
        </p:txBody>
      </p:sp>
      <p:sp>
        <p:nvSpPr>
          <p:cNvPr id="29" name="Ellipse 28"/>
          <p:cNvSpPr/>
          <p:nvPr/>
        </p:nvSpPr>
        <p:spPr>
          <a:xfrm>
            <a:off x="3349003" y="3189764"/>
            <a:ext cx="518098" cy="45262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 smtClean="0"/>
              <a:t>03/15</a:t>
            </a:r>
            <a:endParaRPr lang="fr-BE" sz="900" dirty="0"/>
          </a:p>
        </p:txBody>
      </p:sp>
      <p:sp>
        <p:nvSpPr>
          <p:cNvPr id="30" name="Ellipse 29"/>
          <p:cNvSpPr/>
          <p:nvPr/>
        </p:nvSpPr>
        <p:spPr>
          <a:xfrm>
            <a:off x="3353743" y="1736335"/>
            <a:ext cx="518098" cy="45262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 smtClean="0"/>
              <a:t>03/15</a:t>
            </a:r>
            <a:endParaRPr lang="fr-BE" sz="900" dirty="0"/>
          </a:p>
        </p:txBody>
      </p:sp>
      <p:sp>
        <p:nvSpPr>
          <p:cNvPr id="31" name="Ellipse 30"/>
          <p:cNvSpPr/>
          <p:nvPr/>
        </p:nvSpPr>
        <p:spPr>
          <a:xfrm>
            <a:off x="3320037" y="1154476"/>
            <a:ext cx="518098" cy="452628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900" dirty="0" smtClean="0"/>
              <a:t>03/15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00778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7967" y="108081"/>
            <a:ext cx="8229600" cy="913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3. Joint </a:t>
            </a:r>
            <a:r>
              <a:rPr lang="fr-BE" sz="2400" b="1" dirty="0">
                <a:solidFill>
                  <a:srgbClr val="008ACF"/>
                </a:solidFill>
                <a:latin typeface="Trebuchet MS"/>
                <a:cs typeface="Trebuchet MS"/>
              </a:rPr>
              <a:t>Action Conference </a:t>
            </a:r>
            <a:r>
              <a:rPr lang="fr-BE" sz="24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n°3</a:t>
            </a:r>
          </a:p>
          <a:p>
            <a:r>
              <a:rPr lang="fr-BE" sz="24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18 &amp; 19 februrari 2016 </a:t>
            </a:r>
            <a:r>
              <a:rPr lang="fr-FR" sz="24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–</a:t>
            </a:r>
            <a:r>
              <a:rPr lang="fr-BE" sz="24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 VARNA (BG) </a:t>
            </a:r>
          </a:p>
          <a:p>
            <a:pPr algn="l"/>
            <a:r>
              <a:rPr lang="fr-BE" sz="1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 </a:t>
            </a:r>
            <a:endParaRPr lang="fr-BE" sz="1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124617" y="816112"/>
            <a:ext cx="8796300" cy="58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UPCOMING AGENDA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5762"/>
              </p:ext>
            </p:extLst>
          </p:nvPr>
        </p:nvGraphicFramePr>
        <p:xfrm>
          <a:off x="1236379" y="912766"/>
          <a:ext cx="6410325" cy="5838054"/>
        </p:xfrm>
        <a:graphic>
          <a:graphicData uri="http://schemas.openxmlformats.org/drawingml/2006/table">
            <a:tbl>
              <a:tblPr/>
              <a:tblGrid>
                <a:gridCol w="915987"/>
                <a:gridCol w="915988"/>
                <a:gridCol w="914400"/>
                <a:gridCol w="3663950"/>
              </a:tblGrid>
              <a:tr h="98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18-19 Feb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Joint Action Conference n°3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+mj-lt"/>
                          <a:cs typeface="Arial" charset="0"/>
                        </a:rPr>
                        <a:t>Varna (BG)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10 March (tbc)</a:t>
                      </a:r>
                      <a:endParaRPr kumimoji="0" lang="nl-B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Additional WP7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Workshop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 sustainability options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Verdana" pitchFamily="-65" charset="0"/>
                          <a:cs typeface="Arial" charset="0"/>
                        </a:rPr>
                        <a:t>Brussels (BE)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2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3-4 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Closure Event 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Plenary Assembly meeting n°3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6C"/>
                          </a:solidFill>
                          <a:effectLst/>
                          <a:latin typeface="Verdana" pitchFamily="-65" charset="0"/>
                          <a:cs typeface="Arial" charset="0"/>
                        </a:rPr>
                        <a:t>Belgium (exact place &amp; date TBD)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3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Verdana" pitchFamily="-65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6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C:\Documents and Settings\lej\Local Settings\Temporary Internet Files\Content.IE5\2IDHXPI5\MP90044419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91" y="1224224"/>
            <a:ext cx="152082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93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57" y="2255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2800" b="1" dirty="0" err="1">
                <a:solidFill>
                  <a:srgbClr val="008ACF"/>
                </a:solidFill>
                <a:latin typeface="Trebuchet MS"/>
                <a:cs typeface="Trebuchet MS"/>
              </a:rPr>
              <a:t>Thank</a:t>
            </a:r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> </a:t>
            </a:r>
            <a:r>
              <a:rPr lang="fr-BE" sz="2800" b="1" dirty="0" err="1">
                <a:solidFill>
                  <a:srgbClr val="008ACF"/>
                </a:solidFill>
                <a:latin typeface="Trebuchet MS"/>
                <a:cs typeface="Trebuchet MS"/>
              </a:rPr>
              <a:t>you</a:t>
            </a:r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> for </a:t>
            </a:r>
            <a:r>
              <a:rPr lang="fr-BE" sz="2800" b="1" dirty="0" err="1">
                <a:solidFill>
                  <a:srgbClr val="008ACF"/>
                </a:solidFill>
                <a:latin typeface="Trebuchet MS"/>
                <a:cs typeface="Trebuchet MS"/>
              </a:rPr>
              <a:t>your</a:t>
            </a:r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> </a:t>
            </a:r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attention!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12" descr="helpt,informatie,iStockphoto,knoppen,pictogrammen,symbolen,vraagtekens,vr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170" y="837121"/>
            <a:ext cx="3095625" cy="3095625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28" y="896501"/>
            <a:ext cx="4001332" cy="30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807" y="3465614"/>
            <a:ext cx="7993062" cy="10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79388" indent="277813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8775" indent="55562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1437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893763" indent="9350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350963" algn="l" rtl="0" eaLnBrk="1" fontAlgn="base" hangingPunct="1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1808163" algn="l" rtl="0" eaLnBrk="1" fontAlgn="base" hangingPunct="1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265363" algn="l" rtl="0" eaLnBrk="1" fontAlgn="base" hangingPunct="1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2722563" algn="l" rtl="0" eaLnBrk="1" fontAlgn="base" hangingPunct="1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nl-BE" sz="2400" dirty="0" smtClean="0">
                <a:solidFill>
                  <a:srgbClr val="C3D600"/>
                </a:solidFill>
                <a:ea typeface="+mn-ea"/>
              </a:rPr>
              <a:t>Website</a:t>
            </a:r>
            <a:endParaRPr lang="en-US" sz="2400" dirty="0" smtClean="0">
              <a:solidFill>
                <a:srgbClr val="C3D600"/>
              </a:solidFill>
              <a:ea typeface="+mn-ea"/>
              <a:hlinkClick r:id="rId4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a typeface="+mn-ea"/>
                <a:hlinkClick r:id="rId5"/>
              </a:rPr>
              <a:t>http://www.healthworkforce.eu</a:t>
            </a:r>
            <a:endParaRPr lang="nl-BE" sz="2400" dirty="0" smtClean="0">
              <a:solidFill>
                <a:schemeClr val="tx2">
                  <a:lumMod val="75000"/>
                </a:schemeClr>
              </a:solidFill>
              <a:ea typeface="+mn-ea"/>
            </a:endParaRPr>
          </a:p>
          <a:p>
            <a:pPr>
              <a:defRPr/>
            </a:pPr>
            <a:r>
              <a:rPr lang="nl-BE" sz="2400" dirty="0" smtClean="0">
                <a:solidFill>
                  <a:srgbClr val="C3D600"/>
                </a:solidFill>
                <a:ea typeface="+mn-ea"/>
              </a:rPr>
              <a:t>Email</a:t>
            </a:r>
          </a:p>
          <a:p>
            <a:pPr>
              <a:defRPr/>
            </a:pPr>
            <a:r>
              <a:rPr lang="en-US" sz="2400" dirty="0" smtClean="0">
                <a:ea typeface="+mn-ea"/>
                <a:hlinkClick r:id="rId6"/>
              </a:rPr>
              <a:t>EUHWForce@health.belgium.be</a:t>
            </a:r>
            <a:r>
              <a:rPr lang="en-US" sz="2400" dirty="0" smtClean="0">
                <a:ea typeface="+mn-ea"/>
              </a:rPr>
              <a:t> </a:t>
            </a:r>
          </a:p>
          <a:p>
            <a:pPr>
              <a:defRPr/>
            </a:pPr>
            <a:endParaRPr lang="nl-BE" sz="900" dirty="0" smtClean="0">
              <a:ea typeface="+mn-ea"/>
            </a:endParaRPr>
          </a:p>
          <a:p>
            <a:pPr marL="0" indent="0">
              <a:defRPr/>
            </a:pPr>
            <a:r>
              <a:rPr lang="nl-NL" dirty="0" smtClean="0">
                <a:ea typeface="+mn-ea"/>
              </a:rPr>
              <a:t/>
            </a:r>
            <a:br>
              <a:rPr lang="nl-NL" dirty="0" smtClean="0">
                <a:ea typeface="+mn-ea"/>
              </a:rPr>
            </a:br>
            <a:endParaRPr lang="nl-BE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897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184524" y="3732355"/>
            <a:ext cx="5507037" cy="906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858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858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858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858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/>
              <a:t>Michel Van Hoegaerden</a:t>
            </a:r>
          </a:p>
          <a:p>
            <a:pPr marL="0" indent="0">
              <a:buNone/>
            </a:pPr>
            <a:r>
              <a:rPr lang="fr-BE" b="1" dirty="0" smtClean="0"/>
              <a:t>Programme Manager</a:t>
            </a:r>
          </a:p>
          <a:p>
            <a:pPr marL="0" indent="0">
              <a:buNone/>
            </a:pPr>
            <a:endParaRPr lang="fr-BE" b="1" dirty="0" smtClean="0"/>
          </a:p>
          <a:p>
            <a:pPr marL="0" indent="0">
              <a:buNone/>
            </a:pPr>
            <a:r>
              <a:rPr lang="fr-BE" b="1" dirty="0" smtClean="0"/>
              <a:t>EU Expert Group</a:t>
            </a:r>
            <a:endParaRPr lang="fr-BE" b="1" dirty="0" smtClean="0"/>
          </a:p>
          <a:p>
            <a:pPr marL="0" indent="0">
              <a:buNone/>
            </a:pPr>
            <a:r>
              <a:rPr lang="fr-BE" b="1" dirty="0" smtClean="0"/>
              <a:t>16/</a:t>
            </a:r>
            <a:r>
              <a:rPr lang="fr-BE" b="1" dirty="0" smtClean="0"/>
              <a:t>11/10, </a:t>
            </a:r>
            <a:r>
              <a:rPr lang="fr-BE" b="1" dirty="0" smtClean="0"/>
              <a:t>Brussels</a:t>
            </a:r>
            <a:endParaRPr lang="fr-BE" b="1" dirty="0" smtClean="0"/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endParaRPr lang="fr-BE" b="1" dirty="0" smtClean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3184524" y="459619"/>
            <a:ext cx="5507037" cy="28847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Joint </a:t>
            </a:r>
            <a:r>
              <a:rPr lang="fr-BE" sz="2800" b="1" dirty="0">
                <a:solidFill>
                  <a:srgbClr val="008ACF"/>
                </a:solidFill>
              </a:rPr>
              <a:t>Action on Health Workforce Planning and Forecasting </a:t>
            </a:r>
            <a:endParaRPr lang="fr-BE" sz="2800" b="1" dirty="0" smtClean="0">
              <a:solidFill>
                <a:srgbClr val="008ACF"/>
              </a:solidFill>
            </a:endParaRPr>
          </a:p>
          <a:p>
            <a:pPr algn="l"/>
            <a:endParaRPr lang="fr-BE" sz="2800" b="1" dirty="0">
              <a:solidFill>
                <a:srgbClr val="008ACF"/>
              </a:solidFill>
            </a:endParaRPr>
          </a:p>
          <a:p>
            <a:pPr algn="l"/>
            <a:endParaRPr lang="fr-BE" sz="2800" b="1" dirty="0" smtClean="0">
              <a:solidFill>
                <a:srgbClr val="008ACF"/>
              </a:solidFill>
            </a:endParaRPr>
          </a:p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STATUS BRIEFING</a:t>
            </a:r>
            <a:endParaRPr lang="en-US" sz="2800" b="1" dirty="0">
              <a:solidFill>
                <a:srgbClr val="008A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3184524" y="459618"/>
            <a:ext cx="5507037" cy="55523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WHAT IS NEW SINCE LAST MEETING ?</a:t>
            </a:r>
          </a:p>
          <a:p>
            <a:pPr algn="l"/>
            <a:endParaRPr lang="fr-BE" sz="2800" b="1" dirty="0">
              <a:solidFill>
                <a:srgbClr val="008ACF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BE" sz="2400" b="1" dirty="0" smtClean="0">
                <a:solidFill>
                  <a:srgbClr val="008ACF"/>
                </a:solidFill>
              </a:rPr>
              <a:t>Web Site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BE" sz="2400" b="1" dirty="0" smtClean="0">
                <a:solidFill>
                  <a:srgbClr val="008ACF"/>
                </a:solidFill>
              </a:rPr>
              <a:t>Registrated handbook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BE" sz="2400" b="1" dirty="0" smtClean="0">
                <a:solidFill>
                  <a:srgbClr val="008ACF"/>
                </a:solidFill>
              </a:rPr>
              <a:t>Kick-off in Romania of the Joint Feasibility Study RO/MO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BE" sz="2400" b="1" dirty="0" smtClean="0">
                <a:solidFill>
                  <a:srgbClr val="008ACF"/>
                </a:solidFill>
              </a:rPr>
              <a:t>Save the date of the Closing event (=3rd Plenary Assembly &amp; Stakeholder Forum)</a:t>
            </a:r>
            <a:endParaRPr lang="en-US" sz="2400" b="1" dirty="0">
              <a:solidFill>
                <a:srgbClr val="008A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2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29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1. New Web Site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4512" y="946771"/>
            <a:ext cx="67509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New </a:t>
            </a:r>
            <a:r>
              <a:rPr lang="fr-FR" sz="2000" dirty="0" err="1" smtClean="0"/>
              <a:t>domain</a:t>
            </a:r>
            <a:r>
              <a:rPr lang="fr-FR" sz="2000" dirty="0" smtClean="0"/>
              <a:t> </a:t>
            </a:r>
            <a:r>
              <a:rPr lang="fr-FR" sz="2000" dirty="0" err="1" smtClean="0"/>
              <a:t>name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future: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					 </a:t>
            </a:r>
            <a:r>
              <a:rPr lang="fr-FR" sz="2800" dirty="0" smtClean="0">
                <a:hlinkClick r:id="rId2"/>
              </a:rPr>
              <a:t>www.healthworkforce.eu</a:t>
            </a:r>
            <a:endParaRPr lang="fr-FR" sz="2800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0" y="1702257"/>
            <a:ext cx="7117784" cy="42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29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>2</a:t>
            </a:r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. Registrated Handbook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380" y="838691"/>
            <a:ext cx="41478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You are encouraged to:</a:t>
            </a:r>
          </a:p>
          <a:p>
            <a:endParaRPr lang="en-GB" sz="2000" smtClean="0"/>
          </a:p>
          <a:p>
            <a:pPr marL="342900" indent="-342900">
              <a:buFontTx/>
              <a:buChar char="-"/>
            </a:pPr>
            <a:r>
              <a:rPr lang="en-GB" sz="2000" smtClean="0"/>
              <a:t>Use it</a:t>
            </a:r>
          </a:p>
          <a:p>
            <a:pPr marL="285750" indent="-285750">
              <a:buFontTx/>
              <a:buChar char="-"/>
            </a:pPr>
            <a:r>
              <a:rPr lang="en-GB" sz="2000" smtClean="0"/>
              <a:t>Copy it</a:t>
            </a:r>
          </a:p>
          <a:p>
            <a:pPr marL="285750" indent="-285750">
              <a:buFontTx/>
              <a:buChar char="-"/>
            </a:pPr>
            <a:r>
              <a:rPr lang="en-GB" sz="2000" smtClean="0"/>
              <a:t>Quote it</a:t>
            </a:r>
          </a:p>
          <a:p>
            <a:pPr marL="285750" indent="-285750">
              <a:buFontTx/>
              <a:buChar char="-"/>
            </a:pPr>
            <a:r>
              <a:rPr lang="en-GB" sz="2000" smtClean="0"/>
              <a:t>Proposal upgrades</a:t>
            </a:r>
          </a:p>
          <a:p>
            <a:pPr marL="285750" indent="-285750">
              <a:buFontTx/>
              <a:buChar char="-"/>
            </a:pPr>
            <a:r>
              <a:rPr lang="en-GB" sz="2000" smtClean="0"/>
              <a:t>…</a:t>
            </a:r>
          </a:p>
          <a:p>
            <a:pPr marL="285750" indent="-285750">
              <a:buFontTx/>
              <a:buChar char="-"/>
            </a:pPr>
            <a:endParaRPr lang="en-GB" sz="2000" smtClean="0"/>
          </a:p>
          <a:p>
            <a:r>
              <a:rPr lang="en-GB" sz="2000" smtClean="0"/>
              <a:t>The handbook is yours !</a:t>
            </a:r>
          </a:p>
          <a:p>
            <a:endParaRPr lang="en-GB" sz="2000" smtClean="0"/>
          </a:p>
          <a:p>
            <a:r>
              <a:rPr lang="en-GB" sz="2000" smtClean="0"/>
              <a:t>The translation in Italian is foreseen and in Partnership with WHO other languages might be developed</a:t>
            </a:r>
          </a:p>
          <a:p>
            <a:pPr marL="285750" indent="-285750">
              <a:buFontTx/>
              <a:buChar char="-"/>
            </a:pPr>
            <a:endParaRPr lang="en-GB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92" y="837618"/>
            <a:ext cx="3479803" cy="48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29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3. Kick</a:t>
            </a:r>
            <a:r>
              <a:rPr lang="fr-BE" sz="2800" b="1" dirty="0">
                <a:solidFill>
                  <a:srgbClr val="008ACF"/>
                </a:solidFill>
              </a:rPr>
              <a:t>-off in Romania of the Joint Feasibility Study </a:t>
            </a:r>
            <a:r>
              <a:rPr lang="fr-BE" sz="2800" b="1" dirty="0" smtClean="0">
                <a:solidFill>
                  <a:srgbClr val="008ACF"/>
                </a:solidFill>
              </a:rPr>
              <a:t>Romania / Moldova</a:t>
            </a:r>
            <a:endParaRPr lang="fr-BE" sz="2800" b="1" dirty="0">
              <a:solidFill>
                <a:srgbClr val="008AC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78126" y="1692130"/>
            <a:ext cx="4147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First Meeting October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2015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In the continuation of the Romanian National Dialogue on HRH </a:t>
            </a:r>
          </a:p>
          <a:p>
            <a:endParaRPr lang="en-GB" sz="2000" dirty="0"/>
          </a:p>
          <a:p>
            <a:r>
              <a:rPr lang="en-GB" sz="2000" dirty="0" smtClean="0"/>
              <a:t>University Babes-</a:t>
            </a:r>
            <a:r>
              <a:rPr lang="en-GB" sz="2000" dirty="0" err="1" smtClean="0"/>
              <a:t>Bolyai</a:t>
            </a:r>
            <a:r>
              <a:rPr lang="en-GB" sz="2000" dirty="0" smtClean="0"/>
              <a:t> of </a:t>
            </a:r>
            <a:r>
              <a:rPr lang="en-GB" sz="2000" dirty="0" err="1" smtClean="0"/>
              <a:t>Cluj</a:t>
            </a:r>
            <a:r>
              <a:rPr lang="en-GB" sz="2000" dirty="0" smtClean="0"/>
              <a:t> is in charge of providing interviews and analysis by next meeting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3" y="1692130"/>
            <a:ext cx="1642671" cy="11172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7" y="3087826"/>
            <a:ext cx="1616358" cy="10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29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4. Save </a:t>
            </a:r>
            <a:r>
              <a:rPr lang="fr-BE" sz="2800" b="1" dirty="0">
                <a:solidFill>
                  <a:srgbClr val="008ACF"/>
                </a:solidFill>
              </a:rPr>
              <a:t>the date of the Closing event (=3rd Plenary Assembly &amp; Stakeholder Forum)</a:t>
            </a:r>
            <a:endParaRPr lang="en-US" sz="2800" b="1" dirty="0">
              <a:solidFill>
                <a:srgbClr val="008AC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78126" y="1692130"/>
            <a:ext cx="4147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See invitation in your leaflet of documents</a:t>
            </a:r>
          </a:p>
          <a:p>
            <a:endParaRPr lang="en-GB" sz="2000" dirty="0"/>
          </a:p>
          <a:p>
            <a:r>
              <a:rPr lang="en-GB" sz="2000" dirty="0" smtClean="0"/>
              <a:t>Place / Belgium May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&amp;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2016</a:t>
            </a:r>
          </a:p>
          <a:p>
            <a:endParaRPr lang="en-GB" sz="2000" dirty="0"/>
          </a:p>
          <a:p>
            <a:r>
              <a:rPr lang="en-GB" sz="2000" dirty="0" smtClean="0"/>
              <a:t>2 days meeting, jointly policy dialogues, plenary assembly &amp; stakeholder forum</a:t>
            </a:r>
            <a:endParaRPr lang="en-GB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7230"/>
            <a:ext cx="2625789" cy="17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3184524" y="459618"/>
            <a:ext cx="5507037" cy="55523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00" b="1" dirty="0" smtClean="0">
                <a:solidFill>
                  <a:srgbClr val="008ACF"/>
                </a:solidFill>
              </a:rPr>
              <a:t>PROGRESS SINCE LAST MEETING</a:t>
            </a:r>
          </a:p>
          <a:p>
            <a:pPr algn="l"/>
            <a:endParaRPr lang="fr-BE" sz="2800" b="1" dirty="0" smtClean="0">
              <a:solidFill>
                <a:srgbClr val="008ACF"/>
              </a:solidFill>
            </a:endParaRPr>
          </a:p>
          <a:p>
            <a:pPr marL="514350" indent="-514350" algn="l">
              <a:buAutoNum type="arabicPeriod"/>
            </a:pPr>
            <a:r>
              <a:rPr lang="fr-BE" sz="2800" b="1" dirty="0" smtClean="0">
                <a:solidFill>
                  <a:srgbClr val="008ACF"/>
                </a:solidFill>
              </a:rPr>
              <a:t>Deliverables</a:t>
            </a:r>
          </a:p>
          <a:p>
            <a:pPr marL="514350" indent="-514350" algn="l">
              <a:buAutoNum type="arabicPeriod"/>
            </a:pPr>
            <a:r>
              <a:rPr lang="fr-BE" sz="2800" b="1" dirty="0" smtClean="0">
                <a:solidFill>
                  <a:srgbClr val="008ACF"/>
                </a:solidFill>
              </a:rPr>
              <a:t>Pilot Projects</a:t>
            </a:r>
          </a:p>
          <a:p>
            <a:pPr marL="514350" indent="-514350" algn="l">
              <a:buAutoNum type="arabicPeriod"/>
            </a:pPr>
            <a:r>
              <a:rPr lang="fr-BE" sz="2800" b="1" dirty="0" smtClean="0">
                <a:solidFill>
                  <a:srgbClr val="008ACF"/>
                </a:solidFill>
              </a:rPr>
              <a:t>Conference</a:t>
            </a:r>
            <a:endParaRPr lang="fr-BE" sz="2800" b="1" dirty="0">
              <a:solidFill>
                <a:srgbClr val="008A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44" y="-9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1. Status of deliverables</a:t>
            </a:r>
            <a:b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</a:br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/>
            </a:r>
            <a:b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</a:br>
            <a:r>
              <a:rPr lang="fr-BE" sz="2800" b="1" dirty="0" smtClean="0">
                <a:solidFill>
                  <a:srgbClr val="008ACF"/>
                </a:solidFill>
                <a:latin typeface="Trebuchet MS"/>
                <a:cs typeface="Trebuchet MS"/>
              </a:rPr>
              <a:t>Horizontal </a:t>
            </a:r>
            <a:r>
              <a:rPr lang="fr-BE" sz="2800" b="1" dirty="0">
                <a:solidFill>
                  <a:srgbClr val="008ACF"/>
                </a:solidFill>
                <a:latin typeface="Trebuchet MS"/>
                <a:cs typeface="Trebuchet MS"/>
              </a:rPr>
              <a:t>work packages</a:t>
            </a:r>
            <a:endParaRPr lang="en-US" sz="2800" b="1" dirty="0">
              <a:solidFill>
                <a:srgbClr val="008ACF"/>
              </a:solidFill>
              <a:latin typeface="Trebuchet MS"/>
              <a:cs typeface="Trebuchet MS"/>
            </a:endParaRPr>
          </a:p>
        </p:txBody>
      </p:sp>
      <p:sp>
        <p:nvSpPr>
          <p:cNvPr id="5" name="Cross 4"/>
          <p:cNvSpPr/>
          <p:nvPr/>
        </p:nvSpPr>
        <p:spPr>
          <a:xfrm>
            <a:off x="5975128" y="1631767"/>
            <a:ext cx="1872208" cy="2016224"/>
          </a:xfrm>
          <a:prstGeom prst="plus">
            <a:avLst/>
          </a:prstGeom>
          <a:solidFill>
            <a:srgbClr val="C3D600"/>
          </a:solidFill>
          <a:ln>
            <a:solidFill>
              <a:srgbClr val="C3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0152" y="1700476"/>
            <a:ext cx="19791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4B4B4B"/>
                </a:solidFill>
              </a:rPr>
              <a:t>WP 3</a:t>
            </a:r>
          </a:p>
          <a:p>
            <a:pPr algn="ctr"/>
            <a:endParaRPr lang="fr-BE" sz="2000" dirty="0" smtClean="0">
              <a:solidFill>
                <a:srgbClr val="4B4B4B"/>
              </a:solidFill>
            </a:endParaRPr>
          </a:p>
          <a:p>
            <a:pPr algn="ctr"/>
            <a:r>
              <a:rPr lang="fr-BE" sz="2400" dirty="0" smtClean="0">
                <a:solidFill>
                  <a:srgbClr val="4B4B4B"/>
                </a:solidFill>
              </a:rPr>
              <a:t>Evaluation</a:t>
            </a:r>
          </a:p>
          <a:p>
            <a:pPr algn="ctr"/>
            <a:endParaRPr lang="fr-BE" sz="1600" dirty="0">
              <a:solidFill>
                <a:srgbClr val="4B4B4B"/>
              </a:solidFill>
            </a:endParaRPr>
          </a:p>
          <a:p>
            <a:pPr algn="ctr"/>
            <a:r>
              <a:rPr lang="fr-BE" sz="2000" dirty="0" err="1" smtClean="0">
                <a:solidFill>
                  <a:srgbClr val="4B4B4B"/>
                </a:solidFill>
              </a:rPr>
              <a:t>Finland</a:t>
            </a:r>
            <a:r>
              <a:rPr lang="fr-BE" sz="2000" dirty="0" smtClean="0">
                <a:solidFill>
                  <a:srgbClr val="4B4B4B"/>
                </a:solidFill>
              </a:rPr>
              <a:t> </a:t>
            </a:r>
          </a:p>
          <a:p>
            <a:pPr algn="ctr"/>
            <a:r>
              <a:rPr lang="fr-BE" sz="2000" dirty="0" smtClean="0">
                <a:solidFill>
                  <a:srgbClr val="4B4B4B"/>
                </a:solidFill>
              </a:rPr>
              <a:t>&amp; Malta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3779913" y="1631767"/>
            <a:ext cx="1872208" cy="2016224"/>
          </a:xfrm>
          <a:prstGeom prst="plus">
            <a:avLst/>
          </a:prstGeom>
          <a:solidFill>
            <a:srgbClr val="C3D600"/>
          </a:solidFill>
          <a:ln>
            <a:solidFill>
              <a:srgbClr val="C3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4937" y="1700476"/>
            <a:ext cx="19791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4B4B4B"/>
                </a:solidFill>
              </a:rPr>
              <a:t>WP 2</a:t>
            </a:r>
          </a:p>
          <a:p>
            <a:pPr algn="ctr"/>
            <a:endParaRPr lang="fr-BE" sz="2000" dirty="0" smtClean="0">
              <a:solidFill>
                <a:srgbClr val="4B4B4B"/>
              </a:solidFill>
            </a:endParaRPr>
          </a:p>
          <a:p>
            <a:pPr algn="ctr"/>
            <a:r>
              <a:rPr lang="fr-BE" sz="2400" dirty="0" err="1" smtClean="0">
                <a:solidFill>
                  <a:srgbClr val="4B4B4B"/>
                </a:solidFill>
              </a:rPr>
              <a:t>Dissemination</a:t>
            </a:r>
            <a:endParaRPr lang="fr-BE" sz="2400" dirty="0" smtClean="0">
              <a:solidFill>
                <a:srgbClr val="4B4B4B"/>
              </a:solidFill>
            </a:endParaRPr>
          </a:p>
          <a:p>
            <a:pPr algn="ctr"/>
            <a:endParaRPr lang="fr-BE" sz="1600" dirty="0">
              <a:solidFill>
                <a:srgbClr val="4B4B4B"/>
              </a:solidFill>
            </a:endParaRPr>
          </a:p>
          <a:p>
            <a:pPr algn="ctr"/>
            <a:r>
              <a:rPr lang="fr-BE" sz="2000" dirty="0" err="1" smtClean="0">
                <a:solidFill>
                  <a:srgbClr val="4B4B4B"/>
                </a:solidFill>
              </a:rPr>
              <a:t>Slovakia</a:t>
            </a:r>
            <a:endParaRPr lang="fr-BE" sz="2000" dirty="0" smtClean="0">
              <a:solidFill>
                <a:srgbClr val="4B4B4B"/>
              </a:solidFill>
            </a:endParaRPr>
          </a:p>
          <a:p>
            <a:pPr algn="ctr"/>
            <a:r>
              <a:rPr lang="fr-BE" sz="2000" dirty="0" smtClean="0">
                <a:solidFill>
                  <a:srgbClr val="4B4B4B"/>
                </a:solidFill>
              </a:rPr>
              <a:t>&amp; EHMA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1475657" y="1631767"/>
            <a:ext cx="1872208" cy="2016224"/>
          </a:xfrm>
          <a:prstGeom prst="plus">
            <a:avLst/>
          </a:prstGeom>
          <a:solidFill>
            <a:srgbClr val="C3D600"/>
          </a:solidFill>
          <a:ln>
            <a:solidFill>
              <a:srgbClr val="C3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0681" y="1700476"/>
            <a:ext cx="19791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4B4B4B"/>
                </a:solidFill>
              </a:rPr>
              <a:t>WP 1</a:t>
            </a:r>
          </a:p>
          <a:p>
            <a:pPr algn="ctr"/>
            <a:endParaRPr lang="fr-BE" sz="2000" dirty="0" smtClean="0">
              <a:solidFill>
                <a:srgbClr val="4B4B4B"/>
              </a:solidFill>
            </a:endParaRPr>
          </a:p>
          <a:p>
            <a:pPr algn="ctr"/>
            <a:r>
              <a:rPr lang="fr-BE" sz="2400" dirty="0" smtClean="0">
                <a:solidFill>
                  <a:srgbClr val="4B4B4B"/>
                </a:solidFill>
              </a:rPr>
              <a:t>Coordination</a:t>
            </a:r>
          </a:p>
          <a:p>
            <a:pPr algn="ctr"/>
            <a:endParaRPr lang="fr-BE" sz="2000" dirty="0" smtClean="0">
              <a:solidFill>
                <a:srgbClr val="4B4B4B"/>
              </a:solidFill>
            </a:endParaRPr>
          </a:p>
          <a:p>
            <a:pPr algn="ctr"/>
            <a:endParaRPr lang="fr-BE" sz="1600" dirty="0">
              <a:solidFill>
                <a:srgbClr val="4B4B4B"/>
              </a:solidFill>
            </a:endParaRPr>
          </a:p>
          <a:p>
            <a:pPr algn="ctr"/>
            <a:r>
              <a:rPr lang="fr-BE" sz="2000" dirty="0" err="1" smtClean="0">
                <a:solidFill>
                  <a:srgbClr val="4B4B4B"/>
                </a:solidFill>
              </a:rPr>
              <a:t>Belgium</a:t>
            </a:r>
            <a:endParaRPr lang="en-US" sz="2000" dirty="0">
              <a:solidFill>
                <a:srgbClr val="4B4B4B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419872" y="1378017"/>
            <a:ext cx="2517421" cy="249934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703461" y="4215112"/>
            <a:ext cx="1948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Final version of the Stakeholder analysis to be presented at the next E.B.</a:t>
            </a:r>
            <a:endParaRPr lang="en-GB" b="1" dirty="0"/>
          </a:p>
        </p:txBody>
      </p:sp>
      <p:sp>
        <p:nvSpPr>
          <p:cNvPr id="12" name="Flèche vers le bas 11"/>
          <p:cNvSpPr/>
          <p:nvPr/>
        </p:nvSpPr>
        <p:spPr>
          <a:xfrm>
            <a:off x="4445328" y="3971932"/>
            <a:ext cx="581001" cy="2431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5242341-69cf-49fc-91e1-af831d34911e">Final</Status>
    <Date_x0020_meeting xmlns="75242341-69cf-49fc-91e1-af831d34911e">2015-10-05T22:00:00+00:00</Date_x0020_meeting>
    <Meeting_x0020_type xmlns="75242341-69cf-49fc-91e1-af831d34911e">Kick Off</Meeting_x0020_type>
    <Document_x0020_type xmlns="75242341-69cf-49fc-91e1-af831d34911e">Presentations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1D02464A4E34BA89E3D30CCD18BC8" ma:contentTypeVersion="4" ma:contentTypeDescription="Create a new document." ma:contentTypeScope="" ma:versionID="d31bf8161e9640a816320595e3153617">
  <xsd:schema xmlns:xsd="http://www.w3.org/2001/XMLSchema" xmlns:xs="http://www.w3.org/2001/XMLSchema" xmlns:p="http://schemas.microsoft.com/office/2006/metadata/properties" xmlns:ns2="75242341-69cf-49fc-91e1-af831d34911e" targetNamespace="http://schemas.microsoft.com/office/2006/metadata/properties" ma:root="true" ma:fieldsID="a9ddbc18b152a4848f91588b8c37f9b6" ns2:_="">
    <xsd:import namespace="75242341-69cf-49fc-91e1-af831d34911e"/>
    <xsd:element name="properties">
      <xsd:complexType>
        <xsd:sequence>
          <xsd:element name="documentManagement">
            <xsd:complexType>
              <xsd:all>
                <xsd:element ref="ns2:Date_x0020_meeting"/>
                <xsd:element ref="ns2:Meeting_x0020_type"/>
                <xsd:element ref="ns2:Document_x0020_type"/>
                <xsd:element ref="ns2: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42341-69cf-49fc-91e1-af831d34911e" elementFormDefault="qualified">
    <xsd:import namespace="http://schemas.microsoft.com/office/2006/documentManagement/types"/>
    <xsd:import namespace="http://schemas.microsoft.com/office/infopath/2007/PartnerControls"/>
    <xsd:element name="Date_x0020_meeting" ma:index="8" ma:displayName="Date meeting" ma:format="DateOnly" ma:internalName="Date_x0020_meeting">
      <xsd:simpleType>
        <xsd:restriction base="dms:DateTime"/>
      </xsd:simpleType>
    </xsd:element>
    <xsd:element name="Meeting_x0020_type" ma:index="9" ma:displayName="Meeting type" ma:default="Workshop" ma:format="Dropdown" ma:internalName="Meeting_x0020_type">
      <xsd:simpleType>
        <xsd:restriction base="dms:Choice">
          <xsd:enumeration value="Plenary Assembly"/>
          <xsd:enumeration value="Conference"/>
          <xsd:enumeration value="Stakeholder forum"/>
          <xsd:enumeration value="Executive Board"/>
          <xsd:enumeration value="Work Package Leader Meeting"/>
          <xsd:enumeration value="Work Package Leader E-Meeting"/>
          <xsd:enumeration value="Bilateral meeting"/>
          <xsd:enumeration value="Workshop"/>
          <xsd:enumeration value="Expert meeting"/>
          <xsd:enumeration value="Kick Off"/>
          <xsd:enumeration value="Closure"/>
        </xsd:restriction>
      </xsd:simpleType>
    </xsd:element>
    <xsd:element name="Document_x0020_type" ma:index="10" ma:displayName="Document type" ma:default="Invitation" ma:format="Dropdown" ma:internalName="Document_x0020_type">
      <xsd:simpleType>
        <xsd:restriction base="dms:Choice">
          <xsd:enumeration value="Invitation"/>
          <xsd:enumeration value="Agenda"/>
          <xsd:enumeration value="Preparation"/>
          <xsd:enumeration value="Practical Information"/>
          <xsd:enumeration value="Presentations"/>
          <xsd:enumeration value="Meeting minutes"/>
          <xsd:enumeration value="Other"/>
        </xsd:restriction>
      </xsd:simpleType>
    </xsd:element>
    <xsd:element name="Status" ma:index="11" ma:displayName="Status" ma:default="Draft" ma:format="Dropdown" ma:internalName="Status">
      <xsd:simpleType>
        <xsd:restriction base="dms:Choice">
          <xsd:enumeration value="Draft"/>
          <xsd:enumeration value="For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D0E2C-D2FB-4357-A8D2-648785A286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E5C5D-B9E6-415F-BE96-023C181C666D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5242341-69cf-49fc-91e1-af831d34911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6B35CF6-54AE-47D1-83CD-00CB07C26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42341-69cf-49fc-91e1-af831d349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334</TotalTime>
  <Words>926</Words>
  <Application>Microsoft Macintosh PowerPoint</Application>
  <PresentationFormat>Présentation à l'écran (4:3)</PresentationFormat>
  <Paragraphs>158</Paragraphs>
  <Slides>18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2_Custom Design</vt:lpstr>
      <vt:lpstr>Default Theme</vt:lpstr>
      <vt:lpstr>1_Custom Design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1. Status of deliverables  Horizontal work packages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JA Overall Presentation</dc:title>
  <dc:creator>admin</dc:creator>
  <cp:lastModifiedBy>M V</cp:lastModifiedBy>
  <cp:revision>122</cp:revision>
  <dcterms:created xsi:type="dcterms:W3CDTF">2013-10-21T20:08:21Z</dcterms:created>
  <dcterms:modified xsi:type="dcterms:W3CDTF">2015-11-15T15:09:20Z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0x010100CE31D02464A4E34BA89E3D30CCD18BC8</vt:lpwstr>
  </property>
</Properties>
</file>