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bookmarkIdSeed="3">
  <p:sldMasterIdLst>
    <p:sldMasterId id="2147483825" r:id="rId3"/>
    <p:sldMasterId id="2147483829" r:id="rId4"/>
  </p:sldMasterIdLst>
  <p:notesMasterIdLst>
    <p:notesMasterId r:id="rId18"/>
  </p:notesMasterIdLst>
  <p:handoutMasterIdLst>
    <p:handoutMasterId r:id="rId19"/>
  </p:handoutMasterIdLst>
  <p:sldIdLst>
    <p:sldId id="278" r:id="rId5"/>
    <p:sldId id="265" r:id="rId6"/>
    <p:sldId id="283" r:id="rId7"/>
    <p:sldId id="266" r:id="rId8"/>
    <p:sldId id="286" r:id="rId9"/>
    <p:sldId id="298" r:id="rId10"/>
    <p:sldId id="285" r:id="rId11"/>
    <p:sldId id="284" r:id="rId12"/>
    <p:sldId id="294" r:id="rId13"/>
    <p:sldId id="292" r:id="rId14"/>
    <p:sldId id="293" r:id="rId15"/>
    <p:sldId id="287" r:id="rId16"/>
    <p:sldId id="281" r:id="rId17"/>
  </p:sldIdLst>
  <p:sldSz cx="10693400" cy="7561263"/>
  <p:notesSz cx="6797675" cy="9872663"/>
  <p:defaultTextStyle>
    <a:defPPr>
      <a:defRPr lang="en-GB"/>
    </a:defPPr>
    <a:lvl1pPr algn="l" rtl="0" fontAlgn="base">
      <a:spcBef>
        <a:spcPct val="0"/>
      </a:spcBef>
      <a:spcAft>
        <a:spcPct val="0"/>
      </a:spcAft>
      <a:defRPr sz="1000" i="1" kern="1200">
        <a:solidFill>
          <a:schemeClr val="tx1"/>
        </a:solidFill>
        <a:latin typeface="Arial" charset="0"/>
        <a:ea typeface="+mn-ea"/>
        <a:cs typeface="+mn-cs"/>
      </a:defRPr>
    </a:lvl1pPr>
    <a:lvl2pPr marL="456798" algn="l" rtl="0" fontAlgn="base">
      <a:spcBef>
        <a:spcPct val="0"/>
      </a:spcBef>
      <a:spcAft>
        <a:spcPct val="0"/>
      </a:spcAft>
      <a:defRPr sz="1000" i="1" kern="1200">
        <a:solidFill>
          <a:schemeClr val="tx1"/>
        </a:solidFill>
        <a:latin typeface="Arial" charset="0"/>
        <a:ea typeface="+mn-ea"/>
        <a:cs typeface="+mn-cs"/>
      </a:defRPr>
    </a:lvl2pPr>
    <a:lvl3pPr marL="913592" algn="l" rtl="0" fontAlgn="base">
      <a:spcBef>
        <a:spcPct val="0"/>
      </a:spcBef>
      <a:spcAft>
        <a:spcPct val="0"/>
      </a:spcAft>
      <a:defRPr sz="1000" i="1" kern="1200">
        <a:solidFill>
          <a:schemeClr val="tx1"/>
        </a:solidFill>
        <a:latin typeface="Arial" charset="0"/>
        <a:ea typeface="+mn-ea"/>
        <a:cs typeface="+mn-cs"/>
      </a:defRPr>
    </a:lvl3pPr>
    <a:lvl4pPr marL="1370390" algn="l" rtl="0" fontAlgn="base">
      <a:spcBef>
        <a:spcPct val="0"/>
      </a:spcBef>
      <a:spcAft>
        <a:spcPct val="0"/>
      </a:spcAft>
      <a:defRPr sz="1000" i="1" kern="1200">
        <a:solidFill>
          <a:schemeClr val="tx1"/>
        </a:solidFill>
        <a:latin typeface="Arial" charset="0"/>
        <a:ea typeface="+mn-ea"/>
        <a:cs typeface="+mn-cs"/>
      </a:defRPr>
    </a:lvl4pPr>
    <a:lvl5pPr marL="1827187" algn="l" rtl="0" fontAlgn="base">
      <a:spcBef>
        <a:spcPct val="0"/>
      </a:spcBef>
      <a:spcAft>
        <a:spcPct val="0"/>
      </a:spcAft>
      <a:defRPr sz="1000" i="1" kern="1200">
        <a:solidFill>
          <a:schemeClr val="tx1"/>
        </a:solidFill>
        <a:latin typeface="Arial" charset="0"/>
        <a:ea typeface="+mn-ea"/>
        <a:cs typeface="+mn-cs"/>
      </a:defRPr>
    </a:lvl5pPr>
    <a:lvl6pPr marL="2283984" algn="l" defTabSz="913592" rtl="0" eaLnBrk="1" latinLnBrk="0" hangingPunct="1">
      <a:defRPr sz="1000" i="1" kern="1200">
        <a:solidFill>
          <a:schemeClr val="tx1"/>
        </a:solidFill>
        <a:latin typeface="Arial" charset="0"/>
        <a:ea typeface="+mn-ea"/>
        <a:cs typeface="+mn-cs"/>
      </a:defRPr>
    </a:lvl6pPr>
    <a:lvl7pPr marL="2740782" algn="l" defTabSz="913592" rtl="0" eaLnBrk="1" latinLnBrk="0" hangingPunct="1">
      <a:defRPr sz="1000" i="1" kern="1200">
        <a:solidFill>
          <a:schemeClr val="tx1"/>
        </a:solidFill>
        <a:latin typeface="Arial" charset="0"/>
        <a:ea typeface="+mn-ea"/>
        <a:cs typeface="+mn-cs"/>
      </a:defRPr>
    </a:lvl7pPr>
    <a:lvl8pPr marL="3197577" algn="l" defTabSz="913592" rtl="0" eaLnBrk="1" latinLnBrk="0" hangingPunct="1">
      <a:defRPr sz="1000" i="1" kern="1200">
        <a:solidFill>
          <a:schemeClr val="tx1"/>
        </a:solidFill>
        <a:latin typeface="Arial" charset="0"/>
        <a:ea typeface="+mn-ea"/>
        <a:cs typeface="+mn-cs"/>
      </a:defRPr>
    </a:lvl8pPr>
    <a:lvl9pPr marL="3654373" algn="l" defTabSz="913592" rtl="0" eaLnBrk="1" latinLnBrk="0" hangingPunct="1">
      <a:defRPr sz="1000" i="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198">
          <p15:clr>
            <a:srgbClr val="A4A3A4"/>
          </p15:clr>
        </p15:guide>
        <p15:guide id="2" orient="horz" pos="475">
          <p15:clr>
            <a:srgbClr val="A4A3A4"/>
          </p15:clr>
        </p15:guide>
        <p15:guide id="3" orient="horz" pos="2632">
          <p15:clr>
            <a:srgbClr val="A4A3A4"/>
          </p15:clr>
        </p15:guide>
        <p15:guide id="4" orient="horz" pos="1302">
          <p15:clr>
            <a:srgbClr val="A4A3A4"/>
          </p15:clr>
        </p15:guide>
        <p15:guide id="5" orient="horz" pos="2497">
          <p15:clr>
            <a:srgbClr val="A4A3A4"/>
          </p15:clr>
        </p15:guide>
        <p15:guide id="6" orient="horz" pos="4613">
          <p15:clr>
            <a:srgbClr val="A4A3A4"/>
          </p15:clr>
        </p15:guide>
        <p15:guide id="7" orient="horz" pos="1430">
          <p15:clr>
            <a:srgbClr val="A4A3A4"/>
          </p15:clr>
        </p15:guide>
        <p15:guide id="8" orient="horz" pos="2751">
          <p15:clr>
            <a:srgbClr val="A4A3A4"/>
          </p15:clr>
        </p15:guide>
        <p15:guide id="9" pos="284">
          <p15:clr>
            <a:srgbClr val="A4A3A4"/>
          </p15:clr>
        </p15:guide>
        <p15:guide id="10" pos="1654">
          <p15:clr>
            <a:srgbClr val="A4A3A4"/>
          </p15:clr>
        </p15:guide>
        <p15:guide id="11" pos="4965">
          <p15:clr>
            <a:srgbClr val="A4A3A4"/>
          </p15:clr>
        </p15:guide>
        <p15:guide id="12" pos="5259">
          <p15:clr>
            <a:srgbClr val="A4A3A4"/>
          </p15:clr>
        </p15:guide>
        <p15:guide id="13" pos="3381">
          <p15:clr>
            <a:srgbClr val="A4A3A4"/>
          </p15:clr>
        </p15:guide>
        <p15:guide id="14" pos="6034">
          <p15:clr>
            <a:srgbClr val="A4A3A4"/>
          </p15:clr>
        </p15:guide>
        <p15:guide id="15" pos="323">
          <p15:clr>
            <a:srgbClr val="A4A3A4"/>
          </p15:clr>
        </p15:guide>
        <p15:guide id="16" pos="6442">
          <p15:clr>
            <a:srgbClr val="A4A3A4"/>
          </p15:clr>
        </p15:guide>
      </p15:sldGuideLst>
    </p:ext>
    <p:ext uri="{2D200454-40CA-4A62-9FC3-DE9A4176ACB9}">
      <p15:notesGuideLst xmlns:p15="http://schemas.microsoft.com/office/powerpoint/2012/main">
        <p15:guide id="1" orient="horz" pos="3111" userDrawn="1">
          <p15:clr>
            <a:srgbClr val="A4A3A4"/>
          </p15:clr>
        </p15:guide>
        <p15:guide id="2" pos="214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Saund" initials="" lastIdx="0" clrIdx="0"/>
  <p:cmAuthor id="1" name="Matt Edwards" initials="ME" lastIdx="6" clrIdx="1">
    <p:extLst>
      <p:ext uri="{19B8F6BF-5375-455C-9EA6-DF929625EA0E}">
        <p15:presenceInfo xmlns:p15="http://schemas.microsoft.com/office/powerpoint/2012/main" userId="S-1-5-21-1489561835-943886016-3788529142-59734" providerId="AD"/>
      </p:ext>
    </p:extLst>
  </p:cmAuthor>
  <p:cmAuthor id="2" name="John Fellows" initials="JF" lastIdx="3" clrIdx="2">
    <p:extLst>
      <p:ext uri="{19B8F6BF-5375-455C-9EA6-DF929625EA0E}">
        <p15:presenceInfo xmlns:p15="http://schemas.microsoft.com/office/powerpoint/2012/main" userId="S-1-5-21-1489561835-943886016-3788529142-1063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8DD7"/>
    <a:srgbClr val="009ED6"/>
    <a:srgbClr val="0091C4"/>
    <a:srgbClr val="E9EFF7"/>
    <a:srgbClr val="00AAE6"/>
    <a:srgbClr val="ADC4E6"/>
    <a:srgbClr val="564AF4"/>
    <a:srgbClr val="F0F5FA"/>
    <a:srgbClr val="AE40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74" autoAdjust="0"/>
    <p:restoredTop sz="91519" autoAdjust="0"/>
  </p:normalViewPr>
  <p:slideViewPr>
    <p:cSldViewPr snapToGrid="0">
      <p:cViewPr varScale="1">
        <p:scale>
          <a:sx n="91" d="100"/>
          <a:sy n="91" d="100"/>
        </p:scale>
        <p:origin x="1542" y="96"/>
      </p:cViewPr>
      <p:guideLst>
        <p:guide orient="horz" pos="1198"/>
        <p:guide orient="horz" pos="475"/>
        <p:guide orient="horz" pos="2632"/>
        <p:guide orient="horz" pos="1302"/>
        <p:guide orient="horz" pos="2497"/>
        <p:guide orient="horz" pos="4613"/>
        <p:guide orient="horz" pos="1430"/>
        <p:guide orient="horz" pos="2751"/>
        <p:guide pos="284"/>
        <p:guide pos="1654"/>
        <p:guide pos="4965"/>
        <p:guide pos="5259"/>
        <p:guide pos="3381"/>
        <p:guide pos="6034"/>
        <p:guide pos="323"/>
        <p:guide pos="644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77" d="100"/>
          <a:sy n="77" d="100"/>
        </p:scale>
        <p:origin x="1308" y="96"/>
      </p:cViewPr>
      <p:guideLst>
        <p:guide orient="horz" pos="3111"/>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1" y="1"/>
            <a:ext cx="2947383" cy="494629"/>
          </a:xfrm>
          <a:prstGeom prst="rect">
            <a:avLst/>
          </a:prstGeom>
          <a:noFill/>
          <a:ln w="9525">
            <a:noFill/>
            <a:miter lim="800000"/>
            <a:headEnd/>
            <a:tailEnd/>
          </a:ln>
          <a:effectLst/>
        </p:spPr>
        <p:txBody>
          <a:bodyPr vert="horz" wrap="square" lIns="88168" tIns="44080" rIns="88168" bIns="44080" numCol="1" anchor="t" anchorCtr="0" compatLnSpc="1">
            <a:prstTxWarp prst="textNoShape">
              <a:avLst/>
            </a:prstTxWarp>
          </a:bodyPr>
          <a:lstStyle>
            <a:lvl1pPr algn="l" defTabSz="882839" eaLnBrk="0" hangingPunct="0">
              <a:defRPr sz="1200" i="0"/>
            </a:lvl1pPr>
          </a:lstStyle>
          <a:p>
            <a:pPr>
              <a:defRPr/>
            </a:pPr>
            <a:endParaRPr lang="en-GB" dirty="0"/>
          </a:p>
        </p:txBody>
      </p:sp>
      <p:sp>
        <p:nvSpPr>
          <p:cNvPr id="94211" name="Rectangle 3"/>
          <p:cNvSpPr>
            <a:spLocks noGrp="1" noChangeArrowheads="1"/>
          </p:cNvSpPr>
          <p:nvPr>
            <p:ph type="dt" sz="quarter" idx="1"/>
          </p:nvPr>
        </p:nvSpPr>
        <p:spPr bwMode="auto">
          <a:xfrm>
            <a:off x="3850293" y="1"/>
            <a:ext cx="2947382" cy="494629"/>
          </a:xfrm>
          <a:prstGeom prst="rect">
            <a:avLst/>
          </a:prstGeom>
          <a:noFill/>
          <a:ln w="9525">
            <a:noFill/>
            <a:miter lim="800000"/>
            <a:headEnd/>
            <a:tailEnd/>
          </a:ln>
          <a:effectLst/>
        </p:spPr>
        <p:txBody>
          <a:bodyPr vert="horz" wrap="square" lIns="88168" tIns="44080" rIns="88168" bIns="44080" numCol="1" anchor="t" anchorCtr="0" compatLnSpc="1">
            <a:prstTxWarp prst="textNoShape">
              <a:avLst/>
            </a:prstTxWarp>
          </a:bodyPr>
          <a:lstStyle>
            <a:lvl1pPr algn="r" defTabSz="882839" eaLnBrk="0" hangingPunct="0">
              <a:defRPr sz="1200" i="0"/>
            </a:lvl1pPr>
          </a:lstStyle>
          <a:p>
            <a:pPr>
              <a:defRPr/>
            </a:pPr>
            <a:endParaRPr lang="en-GB" dirty="0"/>
          </a:p>
        </p:txBody>
      </p:sp>
      <p:sp>
        <p:nvSpPr>
          <p:cNvPr id="94212" name="Rectangle 4"/>
          <p:cNvSpPr>
            <a:spLocks noGrp="1" noChangeArrowheads="1"/>
          </p:cNvSpPr>
          <p:nvPr>
            <p:ph type="ftr" sz="quarter" idx="2"/>
          </p:nvPr>
        </p:nvSpPr>
        <p:spPr bwMode="auto">
          <a:xfrm>
            <a:off x="1" y="9378036"/>
            <a:ext cx="2947383" cy="494629"/>
          </a:xfrm>
          <a:prstGeom prst="rect">
            <a:avLst/>
          </a:prstGeom>
          <a:noFill/>
          <a:ln w="9525">
            <a:noFill/>
            <a:miter lim="800000"/>
            <a:headEnd/>
            <a:tailEnd/>
          </a:ln>
          <a:effectLst/>
        </p:spPr>
        <p:txBody>
          <a:bodyPr vert="horz" wrap="square" lIns="88168" tIns="44080" rIns="88168" bIns="44080" numCol="1" anchor="b" anchorCtr="0" compatLnSpc="1">
            <a:prstTxWarp prst="textNoShape">
              <a:avLst/>
            </a:prstTxWarp>
          </a:bodyPr>
          <a:lstStyle>
            <a:lvl1pPr algn="l" defTabSz="882839" eaLnBrk="0" hangingPunct="0">
              <a:defRPr sz="1200" i="0"/>
            </a:lvl1pPr>
          </a:lstStyle>
          <a:p>
            <a:pPr>
              <a:defRPr/>
            </a:pPr>
            <a:r>
              <a:rPr lang="en-GB" dirty="0"/>
              <a:t> Printed </a:t>
            </a:r>
            <a:fld id="{6BA7AFA3-D74D-4592-807D-8C66734BA1E8}" type="datetime2">
              <a:rPr lang="en-GB"/>
              <a:pPr>
                <a:defRPr/>
              </a:pPr>
              <a:t>Sunday, 15 November 2015</a:t>
            </a:fld>
            <a:endParaRPr lang="en-GB" dirty="0"/>
          </a:p>
        </p:txBody>
      </p:sp>
      <p:sp>
        <p:nvSpPr>
          <p:cNvPr id="94213" name="Rectangle 5"/>
          <p:cNvSpPr>
            <a:spLocks noGrp="1" noChangeArrowheads="1"/>
          </p:cNvSpPr>
          <p:nvPr>
            <p:ph type="sldNum" sz="quarter" idx="3"/>
          </p:nvPr>
        </p:nvSpPr>
        <p:spPr bwMode="auto">
          <a:xfrm>
            <a:off x="3850293" y="9378036"/>
            <a:ext cx="2947382" cy="494629"/>
          </a:xfrm>
          <a:prstGeom prst="rect">
            <a:avLst/>
          </a:prstGeom>
          <a:noFill/>
          <a:ln w="9525">
            <a:noFill/>
            <a:miter lim="800000"/>
            <a:headEnd/>
            <a:tailEnd/>
          </a:ln>
          <a:effectLst/>
        </p:spPr>
        <p:txBody>
          <a:bodyPr vert="horz" wrap="square" lIns="88168" tIns="44080" rIns="88168" bIns="44080" numCol="1" anchor="b" anchorCtr="0" compatLnSpc="1">
            <a:prstTxWarp prst="textNoShape">
              <a:avLst/>
            </a:prstTxWarp>
          </a:bodyPr>
          <a:lstStyle>
            <a:lvl1pPr algn="r" defTabSz="882839" eaLnBrk="0" hangingPunct="0">
              <a:defRPr sz="1200" i="0">
                <a:solidFill>
                  <a:schemeClr val="bg1"/>
                </a:solidFill>
              </a:defRPr>
            </a:lvl1pPr>
          </a:lstStyle>
          <a:p>
            <a:pPr>
              <a:defRPr/>
            </a:pPr>
            <a:r>
              <a:rPr lang="en-GB" dirty="0"/>
              <a:t>City version – </a:t>
            </a:r>
            <a:fld id="{29D5A055-9A6A-4B1C-82DE-C0C2D6830F08}" type="slidenum">
              <a:rPr lang="en-GB"/>
              <a:pPr>
                <a:defRPr/>
              </a:pPr>
              <a:t>‹#›</a:t>
            </a:fld>
            <a:endParaRPr lang="en-GB" dirty="0"/>
          </a:p>
        </p:txBody>
      </p:sp>
    </p:spTree>
    <p:extLst>
      <p:ext uri="{BB962C8B-B14F-4D97-AF65-F5344CB8AC3E}">
        <p14:creationId xmlns:p14="http://schemas.microsoft.com/office/powerpoint/2010/main" val="2669316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9698" name="Rectangle 1026"/>
          <p:cNvSpPr>
            <a:spLocks noGrp="1" noChangeArrowheads="1"/>
          </p:cNvSpPr>
          <p:nvPr>
            <p:ph type="hdr" sz="quarter"/>
          </p:nvPr>
        </p:nvSpPr>
        <p:spPr bwMode="auto">
          <a:xfrm>
            <a:off x="0" y="1"/>
            <a:ext cx="2918501" cy="514536"/>
          </a:xfrm>
          <a:prstGeom prst="rect">
            <a:avLst/>
          </a:prstGeom>
          <a:noFill/>
          <a:ln w="9525">
            <a:noFill/>
            <a:miter lim="800000"/>
            <a:headEnd/>
            <a:tailEnd/>
          </a:ln>
          <a:effectLst/>
        </p:spPr>
        <p:txBody>
          <a:bodyPr vert="horz" wrap="square" lIns="87364" tIns="43685" rIns="87364" bIns="43685" numCol="1" anchor="t" anchorCtr="0" compatLnSpc="1">
            <a:prstTxWarp prst="textNoShape">
              <a:avLst/>
            </a:prstTxWarp>
          </a:bodyPr>
          <a:lstStyle>
            <a:lvl1pPr algn="l" eaLnBrk="0" hangingPunct="0">
              <a:defRPr sz="1200" i="0"/>
            </a:lvl1pPr>
          </a:lstStyle>
          <a:p>
            <a:pPr>
              <a:defRPr/>
            </a:pPr>
            <a:endParaRPr lang="en-GB" dirty="0"/>
          </a:p>
        </p:txBody>
      </p:sp>
      <p:sp>
        <p:nvSpPr>
          <p:cNvPr id="2589699" name="Rectangle 1027"/>
          <p:cNvSpPr>
            <a:spLocks noGrp="1" noChangeArrowheads="1"/>
          </p:cNvSpPr>
          <p:nvPr>
            <p:ph type="dt" idx="1"/>
          </p:nvPr>
        </p:nvSpPr>
        <p:spPr bwMode="auto">
          <a:xfrm>
            <a:off x="3868536" y="1"/>
            <a:ext cx="2915461" cy="514536"/>
          </a:xfrm>
          <a:prstGeom prst="rect">
            <a:avLst/>
          </a:prstGeom>
          <a:noFill/>
          <a:ln w="9525">
            <a:noFill/>
            <a:miter lim="800000"/>
            <a:headEnd/>
            <a:tailEnd/>
          </a:ln>
          <a:effectLst/>
        </p:spPr>
        <p:txBody>
          <a:bodyPr vert="horz" wrap="square" lIns="87364" tIns="43685" rIns="87364" bIns="43685" numCol="1" anchor="t" anchorCtr="0" compatLnSpc="1">
            <a:prstTxWarp prst="textNoShape">
              <a:avLst/>
            </a:prstTxWarp>
          </a:bodyPr>
          <a:lstStyle>
            <a:lvl1pPr algn="r" eaLnBrk="0" hangingPunct="0">
              <a:defRPr sz="1200" i="0"/>
            </a:lvl1pPr>
          </a:lstStyle>
          <a:p>
            <a:pPr>
              <a:defRPr/>
            </a:pPr>
            <a:endParaRPr lang="en-GB" dirty="0"/>
          </a:p>
        </p:txBody>
      </p:sp>
      <p:sp>
        <p:nvSpPr>
          <p:cNvPr id="87044" name="Rectangle 1028"/>
          <p:cNvSpPr>
            <a:spLocks noGrp="1" noRot="1" noChangeAspect="1" noChangeArrowheads="1" noTextEdit="1"/>
          </p:cNvSpPr>
          <p:nvPr>
            <p:ph type="sldImg" idx="2"/>
          </p:nvPr>
        </p:nvSpPr>
        <p:spPr bwMode="auto">
          <a:xfrm>
            <a:off x="831850" y="735013"/>
            <a:ext cx="5195888" cy="3675062"/>
          </a:xfrm>
          <a:prstGeom prst="rect">
            <a:avLst/>
          </a:prstGeom>
          <a:noFill/>
          <a:ln w="9525">
            <a:solidFill>
              <a:srgbClr val="000000"/>
            </a:solidFill>
            <a:miter lim="800000"/>
            <a:headEnd/>
            <a:tailEnd/>
          </a:ln>
        </p:spPr>
      </p:sp>
      <p:sp>
        <p:nvSpPr>
          <p:cNvPr id="2589701" name="Rectangle 1029"/>
          <p:cNvSpPr>
            <a:spLocks noGrp="1" noChangeArrowheads="1"/>
          </p:cNvSpPr>
          <p:nvPr>
            <p:ph type="body" sz="quarter" idx="3"/>
          </p:nvPr>
        </p:nvSpPr>
        <p:spPr bwMode="auto">
          <a:xfrm>
            <a:off x="875550" y="4702802"/>
            <a:ext cx="5034415" cy="4413373"/>
          </a:xfrm>
          <a:prstGeom prst="rect">
            <a:avLst/>
          </a:prstGeom>
          <a:noFill/>
          <a:ln w="9525">
            <a:noFill/>
            <a:miter lim="800000"/>
            <a:headEnd/>
            <a:tailEnd/>
          </a:ln>
          <a:effectLst/>
        </p:spPr>
        <p:txBody>
          <a:bodyPr vert="horz" wrap="square" lIns="87364" tIns="43685" rIns="87364" bIns="4368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589702" name="Rectangle 1030"/>
          <p:cNvSpPr>
            <a:spLocks noGrp="1" noChangeArrowheads="1"/>
          </p:cNvSpPr>
          <p:nvPr>
            <p:ph type="ftr" sz="quarter" idx="4"/>
          </p:nvPr>
        </p:nvSpPr>
        <p:spPr bwMode="auto">
          <a:xfrm>
            <a:off x="0" y="9408663"/>
            <a:ext cx="2918501" cy="439500"/>
          </a:xfrm>
          <a:prstGeom prst="rect">
            <a:avLst/>
          </a:prstGeom>
          <a:noFill/>
          <a:ln w="9525">
            <a:noFill/>
            <a:miter lim="800000"/>
            <a:headEnd/>
            <a:tailEnd/>
          </a:ln>
          <a:effectLst/>
        </p:spPr>
        <p:txBody>
          <a:bodyPr vert="horz" wrap="square" lIns="87364" tIns="43685" rIns="87364" bIns="43685" numCol="1" anchor="b" anchorCtr="0" compatLnSpc="1">
            <a:prstTxWarp prst="textNoShape">
              <a:avLst/>
            </a:prstTxWarp>
          </a:bodyPr>
          <a:lstStyle>
            <a:lvl1pPr algn="l" eaLnBrk="0" hangingPunct="0">
              <a:defRPr sz="1200" i="0"/>
            </a:lvl1pPr>
          </a:lstStyle>
          <a:p>
            <a:pPr>
              <a:defRPr/>
            </a:pPr>
            <a:endParaRPr lang="en-GB" dirty="0"/>
          </a:p>
        </p:txBody>
      </p:sp>
      <p:sp>
        <p:nvSpPr>
          <p:cNvPr id="2589703" name="Rectangle 1031"/>
          <p:cNvSpPr>
            <a:spLocks noGrp="1" noChangeArrowheads="1"/>
          </p:cNvSpPr>
          <p:nvPr>
            <p:ph type="sldNum" sz="quarter" idx="5"/>
          </p:nvPr>
        </p:nvSpPr>
        <p:spPr bwMode="auto">
          <a:xfrm>
            <a:off x="3868536" y="9408663"/>
            <a:ext cx="2915461" cy="439500"/>
          </a:xfrm>
          <a:prstGeom prst="rect">
            <a:avLst/>
          </a:prstGeom>
          <a:noFill/>
          <a:ln w="9525">
            <a:noFill/>
            <a:miter lim="800000"/>
            <a:headEnd/>
            <a:tailEnd/>
          </a:ln>
          <a:effectLst/>
        </p:spPr>
        <p:txBody>
          <a:bodyPr vert="horz" wrap="square" lIns="87364" tIns="43685" rIns="87364" bIns="43685" numCol="1" anchor="b" anchorCtr="0" compatLnSpc="1">
            <a:prstTxWarp prst="textNoShape">
              <a:avLst/>
            </a:prstTxWarp>
          </a:bodyPr>
          <a:lstStyle>
            <a:lvl1pPr algn="r" eaLnBrk="0" hangingPunct="0">
              <a:defRPr sz="1200" i="0"/>
            </a:lvl1pPr>
          </a:lstStyle>
          <a:p>
            <a:pPr>
              <a:defRPr/>
            </a:pPr>
            <a:fld id="{CD768965-240E-4CB2-9939-119EF64EE08B}" type="slidenum">
              <a:rPr lang="en-GB"/>
              <a:pPr>
                <a:defRPr/>
              </a:pPr>
              <a:t>‹#›</a:t>
            </a:fld>
            <a:endParaRPr lang="en-GB" dirty="0"/>
          </a:p>
        </p:txBody>
      </p:sp>
    </p:spTree>
    <p:extLst>
      <p:ext uri="{BB962C8B-B14F-4D97-AF65-F5344CB8AC3E}">
        <p14:creationId xmlns:p14="http://schemas.microsoft.com/office/powerpoint/2010/main" val="3306623550"/>
      </p:ext>
    </p:extLst>
  </p:cSld>
  <p:clrMap bg1="lt1" tx1="dk1" bg2="lt2" tx2="dk2" accent1="accent1" accent2="accent2" accent3="accent3" accent4="accent4" accent5="accent5" accent6="accent6" hlink="hlink" folHlink="folHlink"/>
  <p:notesStyle>
    <a:lvl1pPr marL="193504" indent="-193504" algn="l" rtl="0" eaLnBrk="0" fontAlgn="base" hangingPunct="0">
      <a:spcBef>
        <a:spcPct val="30000"/>
      </a:spcBef>
      <a:spcAft>
        <a:spcPct val="0"/>
      </a:spcAft>
      <a:buChar char="•"/>
      <a:defRPr sz="1300" kern="1200">
        <a:solidFill>
          <a:schemeClr val="tx1"/>
        </a:solidFill>
        <a:latin typeface="Arial" charset="0"/>
        <a:ea typeface="+mn-ea"/>
        <a:cs typeface="+mn-cs"/>
      </a:defRPr>
    </a:lvl1pPr>
    <a:lvl2pPr marL="456798" algn="l" rtl="0" eaLnBrk="0" fontAlgn="base" hangingPunct="0">
      <a:spcBef>
        <a:spcPct val="30000"/>
      </a:spcBef>
      <a:spcAft>
        <a:spcPct val="0"/>
      </a:spcAft>
      <a:defRPr sz="1300" kern="1200">
        <a:solidFill>
          <a:schemeClr val="tx1"/>
        </a:solidFill>
        <a:latin typeface="Arial" charset="0"/>
        <a:ea typeface="+mn-ea"/>
        <a:cs typeface="+mn-cs"/>
      </a:defRPr>
    </a:lvl2pPr>
    <a:lvl3pPr marL="913592" algn="l" rtl="0" eaLnBrk="0" fontAlgn="base" hangingPunct="0">
      <a:spcBef>
        <a:spcPct val="30000"/>
      </a:spcBef>
      <a:spcAft>
        <a:spcPct val="0"/>
      </a:spcAft>
      <a:defRPr sz="1300" kern="1200">
        <a:solidFill>
          <a:schemeClr val="tx1"/>
        </a:solidFill>
        <a:latin typeface="Arial" charset="0"/>
        <a:ea typeface="+mn-ea"/>
        <a:cs typeface="+mn-cs"/>
      </a:defRPr>
    </a:lvl3pPr>
    <a:lvl4pPr marL="1370390" algn="l" rtl="0" eaLnBrk="0" fontAlgn="base" hangingPunct="0">
      <a:spcBef>
        <a:spcPct val="30000"/>
      </a:spcBef>
      <a:spcAft>
        <a:spcPct val="0"/>
      </a:spcAft>
      <a:defRPr sz="1300" kern="1200">
        <a:solidFill>
          <a:schemeClr val="tx1"/>
        </a:solidFill>
        <a:latin typeface="Arial" charset="0"/>
        <a:ea typeface="+mn-ea"/>
        <a:cs typeface="+mn-cs"/>
      </a:defRPr>
    </a:lvl4pPr>
    <a:lvl5pPr marL="1827187" algn="l" rtl="0" eaLnBrk="0" fontAlgn="base" hangingPunct="0">
      <a:spcBef>
        <a:spcPct val="30000"/>
      </a:spcBef>
      <a:spcAft>
        <a:spcPct val="0"/>
      </a:spcAft>
      <a:defRPr sz="1300" kern="1200">
        <a:solidFill>
          <a:schemeClr val="tx1"/>
        </a:solidFill>
        <a:latin typeface="Arial" charset="0"/>
        <a:ea typeface="+mn-ea"/>
        <a:cs typeface="+mn-cs"/>
      </a:defRPr>
    </a:lvl5pPr>
    <a:lvl6pPr marL="2283984" algn="l" defTabSz="913592" rtl="0" eaLnBrk="1" latinLnBrk="0" hangingPunct="1">
      <a:defRPr sz="1300" kern="1200">
        <a:solidFill>
          <a:schemeClr val="tx1"/>
        </a:solidFill>
        <a:latin typeface="+mn-lt"/>
        <a:ea typeface="+mn-ea"/>
        <a:cs typeface="+mn-cs"/>
      </a:defRPr>
    </a:lvl6pPr>
    <a:lvl7pPr marL="2740782" algn="l" defTabSz="913592" rtl="0" eaLnBrk="1" latinLnBrk="0" hangingPunct="1">
      <a:defRPr sz="1300" kern="1200">
        <a:solidFill>
          <a:schemeClr val="tx1"/>
        </a:solidFill>
        <a:latin typeface="+mn-lt"/>
        <a:ea typeface="+mn-ea"/>
        <a:cs typeface="+mn-cs"/>
      </a:defRPr>
    </a:lvl7pPr>
    <a:lvl8pPr marL="3197577" algn="l" defTabSz="913592" rtl="0" eaLnBrk="1" latinLnBrk="0" hangingPunct="1">
      <a:defRPr sz="1300" kern="1200">
        <a:solidFill>
          <a:schemeClr val="tx1"/>
        </a:solidFill>
        <a:latin typeface="+mn-lt"/>
        <a:ea typeface="+mn-ea"/>
        <a:cs typeface="+mn-cs"/>
      </a:defRPr>
    </a:lvl8pPr>
    <a:lvl9pPr marL="3654373" algn="l" defTabSz="91359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GB" baseline="0" dirty="0" smtClean="0"/>
          </a:p>
        </p:txBody>
      </p:sp>
      <p:sp>
        <p:nvSpPr>
          <p:cNvPr id="4" name="Slide Number Placeholder 3"/>
          <p:cNvSpPr>
            <a:spLocks noGrp="1"/>
          </p:cNvSpPr>
          <p:nvPr>
            <p:ph type="sldNum" sz="quarter" idx="10"/>
          </p:nvPr>
        </p:nvSpPr>
        <p:spPr/>
        <p:txBody>
          <a:bodyPr/>
          <a:lstStyle/>
          <a:p>
            <a:fld id="{2F56E870-9175-0347-AD3E-AA0FB2987085}" type="slidenum">
              <a:rPr lang="en-US" smtClean="0">
                <a:solidFill>
                  <a:prstClr val="black"/>
                </a:solidFill>
              </a:rPr>
              <a:pPr/>
              <a:t>0</a:t>
            </a:fld>
            <a:endParaRPr lang="en-US">
              <a:solidFill>
                <a:prstClr val="black"/>
              </a:solidFill>
            </a:endParaRPr>
          </a:p>
        </p:txBody>
      </p:sp>
    </p:spTree>
    <p:extLst>
      <p:ext uri="{BB962C8B-B14F-4D97-AF65-F5344CB8AC3E}">
        <p14:creationId xmlns:p14="http://schemas.microsoft.com/office/powerpoint/2010/main" val="1603568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GB" dirty="0"/>
          </a:p>
        </p:txBody>
      </p:sp>
      <p:sp>
        <p:nvSpPr>
          <p:cNvPr id="4" name="Slide Number Placeholder 3"/>
          <p:cNvSpPr>
            <a:spLocks noGrp="1"/>
          </p:cNvSpPr>
          <p:nvPr>
            <p:ph type="sldNum" sz="quarter" idx="10"/>
          </p:nvPr>
        </p:nvSpPr>
        <p:spPr/>
        <p:txBody>
          <a:bodyPr/>
          <a:lstStyle/>
          <a:p>
            <a:pPr>
              <a:defRPr/>
            </a:pPr>
            <a:fld id="{CD768965-240E-4CB2-9939-119EF64EE08B}" type="slidenum">
              <a:rPr lang="en-GB" smtClean="0"/>
              <a:pPr>
                <a:defRPr/>
              </a:pPr>
              <a:t>9</a:t>
            </a:fld>
            <a:endParaRPr lang="en-GB" dirty="0"/>
          </a:p>
        </p:txBody>
      </p:sp>
    </p:spTree>
    <p:extLst>
      <p:ext uri="{BB962C8B-B14F-4D97-AF65-F5344CB8AC3E}">
        <p14:creationId xmlns:p14="http://schemas.microsoft.com/office/powerpoint/2010/main" val="3497946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GB" dirty="0"/>
          </a:p>
        </p:txBody>
      </p:sp>
      <p:sp>
        <p:nvSpPr>
          <p:cNvPr id="4" name="Slide Number Placeholder 3"/>
          <p:cNvSpPr>
            <a:spLocks noGrp="1"/>
          </p:cNvSpPr>
          <p:nvPr>
            <p:ph type="sldNum" sz="quarter" idx="10"/>
          </p:nvPr>
        </p:nvSpPr>
        <p:spPr/>
        <p:txBody>
          <a:bodyPr/>
          <a:lstStyle/>
          <a:p>
            <a:pPr>
              <a:defRPr/>
            </a:pPr>
            <a:fld id="{CD768965-240E-4CB2-9939-119EF64EE08B}" type="slidenum">
              <a:rPr lang="en-GB" smtClean="0"/>
              <a:pPr>
                <a:defRPr/>
              </a:pPr>
              <a:t>10</a:t>
            </a:fld>
            <a:endParaRPr lang="en-GB" dirty="0"/>
          </a:p>
        </p:txBody>
      </p:sp>
    </p:spTree>
    <p:extLst>
      <p:ext uri="{BB962C8B-B14F-4D97-AF65-F5344CB8AC3E}">
        <p14:creationId xmlns:p14="http://schemas.microsoft.com/office/powerpoint/2010/main" val="604231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GB" dirty="0"/>
          </a:p>
        </p:txBody>
      </p:sp>
      <p:sp>
        <p:nvSpPr>
          <p:cNvPr id="4" name="Slide Number Placeholder 3"/>
          <p:cNvSpPr>
            <a:spLocks noGrp="1"/>
          </p:cNvSpPr>
          <p:nvPr>
            <p:ph type="sldNum" sz="quarter" idx="10"/>
          </p:nvPr>
        </p:nvSpPr>
        <p:spPr/>
        <p:txBody>
          <a:bodyPr/>
          <a:lstStyle/>
          <a:p>
            <a:pPr>
              <a:defRPr/>
            </a:pPr>
            <a:fld id="{CD768965-240E-4CB2-9939-119EF64EE08B}" type="slidenum">
              <a:rPr lang="en-GB" smtClean="0"/>
              <a:pPr>
                <a:defRPr/>
              </a:pPr>
              <a:t>11</a:t>
            </a:fld>
            <a:endParaRPr lang="en-GB" dirty="0"/>
          </a:p>
        </p:txBody>
      </p:sp>
    </p:spTree>
    <p:extLst>
      <p:ext uri="{BB962C8B-B14F-4D97-AF65-F5344CB8AC3E}">
        <p14:creationId xmlns:p14="http://schemas.microsoft.com/office/powerpoint/2010/main" val="85493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CD768965-240E-4CB2-9939-119EF64EE08B}" type="slidenum">
              <a:rPr lang="en-GB" smtClean="0"/>
              <a:pPr>
                <a:defRPr/>
              </a:pPr>
              <a:t>12</a:t>
            </a:fld>
            <a:endParaRPr lang="en-GB" dirty="0"/>
          </a:p>
        </p:txBody>
      </p:sp>
    </p:spTree>
    <p:extLst>
      <p:ext uri="{BB962C8B-B14F-4D97-AF65-F5344CB8AC3E}">
        <p14:creationId xmlns:p14="http://schemas.microsoft.com/office/powerpoint/2010/main" val="4195219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CD768965-240E-4CB2-9939-119EF64EE08B}" type="slidenum">
              <a:rPr lang="en-GB" smtClean="0"/>
              <a:pPr>
                <a:defRPr/>
              </a:pPr>
              <a:t>1</a:t>
            </a:fld>
            <a:endParaRPr lang="en-GB" dirty="0"/>
          </a:p>
        </p:txBody>
      </p:sp>
    </p:spTree>
    <p:extLst>
      <p:ext uri="{BB962C8B-B14F-4D97-AF65-F5344CB8AC3E}">
        <p14:creationId xmlns:p14="http://schemas.microsoft.com/office/powerpoint/2010/main" val="1229185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GB" dirty="0"/>
          </a:p>
        </p:txBody>
      </p:sp>
      <p:sp>
        <p:nvSpPr>
          <p:cNvPr id="4" name="Slide Number Placeholder 3"/>
          <p:cNvSpPr>
            <a:spLocks noGrp="1"/>
          </p:cNvSpPr>
          <p:nvPr>
            <p:ph type="sldNum" sz="quarter" idx="10"/>
          </p:nvPr>
        </p:nvSpPr>
        <p:spPr/>
        <p:txBody>
          <a:bodyPr/>
          <a:lstStyle/>
          <a:p>
            <a:pPr>
              <a:defRPr/>
            </a:pPr>
            <a:fld id="{CD768965-240E-4CB2-9939-119EF64EE08B}" type="slidenum">
              <a:rPr lang="en-GB" smtClean="0"/>
              <a:pPr>
                <a:defRPr/>
              </a:pPr>
              <a:t>2</a:t>
            </a:fld>
            <a:endParaRPr lang="en-GB" dirty="0"/>
          </a:p>
        </p:txBody>
      </p:sp>
    </p:spTree>
    <p:extLst>
      <p:ext uri="{BB962C8B-B14F-4D97-AF65-F5344CB8AC3E}">
        <p14:creationId xmlns:p14="http://schemas.microsoft.com/office/powerpoint/2010/main" val="1349868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GB" dirty="0"/>
          </a:p>
        </p:txBody>
      </p:sp>
      <p:sp>
        <p:nvSpPr>
          <p:cNvPr id="4" name="Slide Number Placeholder 3"/>
          <p:cNvSpPr>
            <a:spLocks noGrp="1"/>
          </p:cNvSpPr>
          <p:nvPr>
            <p:ph type="sldNum" sz="quarter" idx="10"/>
          </p:nvPr>
        </p:nvSpPr>
        <p:spPr/>
        <p:txBody>
          <a:bodyPr/>
          <a:lstStyle/>
          <a:p>
            <a:pPr>
              <a:defRPr/>
            </a:pPr>
            <a:fld id="{CD768965-240E-4CB2-9939-119EF64EE08B}" type="slidenum">
              <a:rPr lang="en-GB" smtClean="0"/>
              <a:pPr>
                <a:defRPr/>
              </a:pPr>
              <a:t>3</a:t>
            </a:fld>
            <a:endParaRPr lang="en-GB" dirty="0"/>
          </a:p>
        </p:txBody>
      </p:sp>
    </p:spTree>
    <p:extLst>
      <p:ext uri="{BB962C8B-B14F-4D97-AF65-F5344CB8AC3E}">
        <p14:creationId xmlns:p14="http://schemas.microsoft.com/office/powerpoint/2010/main" val="2040963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GB" dirty="0"/>
          </a:p>
        </p:txBody>
      </p:sp>
      <p:sp>
        <p:nvSpPr>
          <p:cNvPr id="4" name="Slide Number Placeholder 3"/>
          <p:cNvSpPr>
            <a:spLocks noGrp="1"/>
          </p:cNvSpPr>
          <p:nvPr>
            <p:ph type="sldNum" sz="quarter" idx="10"/>
          </p:nvPr>
        </p:nvSpPr>
        <p:spPr/>
        <p:txBody>
          <a:bodyPr/>
          <a:lstStyle/>
          <a:p>
            <a:pPr>
              <a:defRPr/>
            </a:pPr>
            <a:fld id="{CD768965-240E-4CB2-9939-119EF64EE08B}" type="slidenum">
              <a:rPr lang="en-GB" smtClean="0"/>
              <a:pPr>
                <a:defRPr/>
              </a:pPr>
              <a:t>4</a:t>
            </a:fld>
            <a:endParaRPr lang="en-GB" dirty="0"/>
          </a:p>
        </p:txBody>
      </p:sp>
    </p:spTree>
    <p:extLst>
      <p:ext uri="{BB962C8B-B14F-4D97-AF65-F5344CB8AC3E}">
        <p14:creationId xmlns:p14="http://schemas.microsoft.com/office/powerpoint/2010/main" val="3218044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GB" dirty="0"/>
          </a:p>
        </p:txBody>
      </p:sp>
      <p:sp>
        <p:nvSpPr>
          <p:cNvPr id="4" name="Slide Number Placeholder 3"/>
          <p:cNvSpPr>
            <a:spLocks noGrp="1"/>
          </p:cNvSpPr>
          <p:nvPr>
            <p:ph type="sldNum" sz="quarter" idx="10"/>
          </p:nvPr>
        </p:nvSpPr>
        <p:spPr/>
        <p:txBody>
          <a:bodyPr/>
          <a:lstStyle/>
          <a:p>
            <a:pPr>
              <a:defRPr/>
            </a:pPr>
            <a:fld id="{CD768965-240E-4CB2-9939-119EF64EE08B}" type="slidenum">
              <a:rPr lang="en-GB" smtClean="0"/>
              <a:pPr>
                <a:defRPr/>
              </a:pPr>
              <a:t>5</a:t>
            </a:fld>
            <a:endParaRPr lang="en-GB" dirty="0"/>
          </a:p>
        </p:txBody>
      </p:sp>
    </p:spTree>
    <p:extLst>
      <p:ext uri="{BB962C8B-B14F-4D97-AF65-F5344CB8AC3E}">
        <p14:creationId xmlns:p14="http://schemas.microsoft.com/office/powerpoint/2010/main" val="163044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GB" dirty="0"/>
          </a:p>
        </p:txBody>
      </p:sp>
      <p:sp>
        <p:nvSpPr>
          <p:cNvPr id="4" name="Slide Number Placeholder 3"/>
          <p:cNvSpPr>
            <a:spLocks noGrp="1"/>
          </p:cNvSpPr>
          <p:nvPr>
            <p:ph type="sldNum" sz="quarter" idx="10"/>
          </p:nvPr>
        </p:nvSpPr>
        <p:spPr/>
        <p:txBody>
          <a:bodyPr/>
          <a:lstStyle/>
          <a:p>
            <a:pPr>
              <a:defRPr/>
            </a:pPr>
            <a:fld id="{CD768965-240E-4CB2-9939-119EF64EE08B}" type="slidenum">
              <a:rPr lang="en-GB" smtClean="0"/>
              <a:pPr>
                <a:defRPr/>
              </a:pPr>
              <a:t>6</a:t>
            </a:fld>
            <a:endParaRPr lang="en-GB" dirty="0"/>
          </a:p>
        </p:txBody>
      </p:sp>
    </p:spTree>
    <p:extLst>
      <p:ext uri="{BB962C8B-B14F-4D97-AF65-F5344CB8AC3E}">
        <p14:creationId xmlns:p14="http://schemas.microsoft.com/office/powerpoint/2010/main" val="3888620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GB" dirty="0"/>
          </a:p>
        </p:txBody>
      </p:sp>
      <p:sp>
        <p:nvSpPr>
          <p:cNvPr id="4" name="Slide Number Placeholder 3"/>
          <p:cNvSpPr>
            <a:spLocks noGrp="1"/>
          </p:cNvSpPr>
          <p:nvPr>
            <p:ph type="sldNum" sz="quarter" idx="10"/>
          </p:nvPr>
        </p:nvSpPr>
        <p:spPr/>
        <p:txBody>
          <a:bodyPr/>
          <a:lstStyle/>
          <a:p>
            <a:pPr>
              <a:defRPr/>
            </a:pPr>
            <a:fld id="{CD768965-240E-4CB2-9939-119EF64EE08B}" type="slidenum">
              <a:rPr lang="en-GB" smtClean="0"/>
              <a:pPr>
                <a:defRPr/>
              </a:pPr>
              <a:t>7</a:t>
            </a:fld>
            <a:endParaRPr lang="en-GB" dirty="0"/>
          </a:p>
        </p:txBody>
      </p:sp>
    </p:spTree>
    <p:extLst>
      <p:ext uri="{BB962C8B-B14F-4D97-AF65-F5344CB8AC3E}">
        <p14:creationId xmlns:p14="http://schemas.microsoft.com/office/powerpoint/2010/main" val="1902798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GB" dirty="0"/>
          </a:p>
        </p:txBody>
      </p:sp>
      <p:sp>
        <p:nvSpPr>
          <p:cNvPr id="4" name="Slide Number Placeholder 3"/>
          <p:cNvSpPr>
            <a:spLocks noGrp="1"/>
          </p:cNvSpPr>
          <p:nvPr>
            <p:ph type="sldNum" sz="quarter" idx="10"/>
          </p:nvPr>
        </p:nvSpPr>
        <p:spPr/>
        <p:txBody>
          <a:bodyPr/>
          <a:lstStyle/>
          <a:p>
            <a:pPr>
              <a:defRPr/>
            </a:pPr>
            <a:fld id="{CD768965-240E-4CB2-9939-119EF64EE08B}" type="slidenum">
              <a:rPr lang="en-GB" smtClean="0"/>
              <a:pPr>
                <a:defRPr/>
              </a:pPr>
              <a:t>8</a:t>
            </a:fld>
            <a:endParaRPr lang="en-GB" dirty="0"/>
          </a:p>
        </p:txBody>
      </p:sp>
    </p:spTree>
    <p:extLst>
      <p:ext uri="{BB962C8B-B14F-4D97-AF65-F5344CB8AC3E}">
        <p14:creationId xmlns:p14="http://schemas.microsoft.com/office/powerpoint/2010/main" val="119202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27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34670" y="302801"/>
            <a:ext cx="9624060" cy="1260211"/>
          </a:xfrm>
          <a:prstGeom prst="rect">
            <a:avLst/>
          </a:prstGeom>
        </p:spPr>
        <p:txBody>
          <a:bodyPr lIns="104306" tIns="52153" rIns="104306" bIns="52153"/>
          <a:lstStyle/>
          <a:p>
            <a:r>
              <a:rPr lang="nl-NL" smtClean="0"/>
              <a:t>Klik om de stijl te bewerken</a:t>
            </a:r>
            <a:endParaRPr lang="nl-NL"/>
          </a:p>
        </p:txBody>
      </p:sp>
      <p:sp>
        <p:nvSpPr>
          <p:cNvPr id="3" name="Tijdelijke aanduiding voor inhoud 2"/>
          <p:cNvSpPr>
            <a:spLocks noGrp="1"/>
          </p:cNvSpPr>
          <p:nvPr>
            <p:ph idx="1"/>
          </p:nvPr>
        </p:nvSpPr>
        <p:spPr>
          <a:xfrm>
            <a:off x="534670" y="1764295"/>
            <a:ext cx="9624060" cy="4990084"/>
          </a:xfrm>
          <a:prstGeom prst="rect">
            <a:avLst/>
          </a:prstGeom>
        </p:spPr>
        <p:txBody>
          <a:bodyPr lIns="104306" tIns="52153" rIns="104306" bIns="52153"/>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534670" y="7008171"/>
            <a:ext cx="2495127" cy="402567"/>
          </a:xfrm>
          <a:prstGeom prst="rect">
            <a:avLst/>
          </a:prstGeom>
        </p:spPr>
        <p:txBody>
          <a:bodyPr lIns="104306" tIns="52153" rIns="104306" bIns="52153"/>
          <a:lstStyle/>
          <a:p>
            <a:pPr defTabSz="521528" fontAlgn="auto">
              <a:spcBef>
                <a:spcPts val="0"/>
              </a:spcBef>
              <a:spcAft>
                <a:spcPts val="0"/>
              </a:spcAft>
            </a:pPr>
            <a:fld id="{2F369BBA-F4F3-4D3F-B81E-C17F06EAEE6C}" type="datetime1">
              <a:rPr lang="nl-NL" sz="2100" i="0" smtClean="0">
                <a:solidFill>
                  <a:prstClr val="black"/>
                </a:solidFill>
                <a:latin typeface="Calibri"/>
              </a:rPr>
              <a:t>15-11-2015</a:t>
            </a:fld>
            <a:endParaRPr lang="nl-NL" sz="2100" i="0">
              <a:solidFill>
                <a:prstClr val="black"/>
              </a:solidFill>
              <a:latin typeface="Calibri"/>
            </a:endParaRPr>
          </a:p>
        </p:txBody>
      </p:sp>
      <p:sp>
        <p:nvSpPr>
          <p:cNvPr id="5" name="Tijdelijke aanduiding voor voettekst 4"/>
          <p:cNvSpPr>
            <a:spLocks noGrp="1"/>
          </p:cNvSpPr>
          <p:nvPr>
            <p:ph type="ftr" sz="quarter" idx="11"/>
          </p:nvPr>
        </p:nvSpPr>
        <p:spPr>
          <a:xfrm>
            <a:off x="3653579" y="7008171"/>
            <a:ext cx="3386243" cy="402567"/>
          </a:xfrm>
          <a:prstGeom prst="rect">
            <a:avLst/>
          </a:prstGeom>
        </p:spPr>
        <p:txBody>
          <a:bodyPr lIns="104306" tIns="52153" rIns="104306" bIns="52153"/>
          <a:lstStyle/>
          <a:p>
            <a:pPr defTabSz="521528" fontAlgn="auto">
              <a:spcBef>
                <a:spcPts val="0"/>
              </a:spcBef>
              <a:spcAft>
                <a:spcPts val="0"/>
              </a:spcAft>
            </a:pPr>
            <a:endParaRPr lang="nl-NL" sz="2100" i="0">
              <a:solidFill>
                <a:prstClr val="black"/>
              </a:solidFill>
              <a:latin typeface="Calibri"/>
            </a:endParaRPr>
          </a:p>
        </p:txBody>
      </p:sp>
      <p:sp>
        <p:nvSpPr>
          <p:cNvPr id="6" name="Tijdelijke aanduiding voor dianummer 5"/>
          <p:cNvSpPr>
            <a:spLocks noGrp="1"/>
          </p:cNvSpPr>
          <p:nvPr>
            <p:ph type="sldNum" sz="quarter" idx="12"/>
          </p:nvPr>
        </p:nvSpPr>
        <p:spPr>
          <a:xfrm>
            <a:off x="7663603" y="7008171"/>
            <a:ext cx="2495127" cy="402567"/>
          </a:xfrm>
          <a:prstGeom prst="rect">
            <a:avLst/>
          </a:prstGeom>
        </p:spPr>
        <p:txBody>
          <a:bodyPr lIns="104306" tIns="52153" rIns="104306" bIns="52153"/>
          <a:lstStyle/>
          <a:p>
            <a:pPr defTabSz="521528" fontAlgn="auto">
              <a:spcBef>
                <a:spcPts val="0"/>
              </a:spcBef>
              <a:spcAft>
                <a:spcPts val="0"/>
              </a:spcAft>
            </a:pPr>
            <a:fld id="{A9096D49-DAE3-40DE-93E0-41688E0A5016}" type="slidenum">
              <a:rPr lang="nl-NL" sz="2100" i="0" smtClean="0">
                <a:solidFill>
                  <a:prstClr val="black"/>
                </a:solidFill>
                <a:latin typeface="Calibri"/>
              </a:rPr>
              <a:pPr defTabSz="521528" fontAlgn="auto">
                <a:spcBef>
                  <a:spcPts val="0"/>
                </a:spcBef>
                <a:spcAft>
                  <a:spcPts val="0"/>
                </a:spcAft>
              </a:pPr>
              <a:t>‹#›</a:t>
            </a:fld>
            <a:endParaRPr lang="nl-NL" sz="2100" i="0">
              <a:solidFill>
                <a:prstClr val="black"/>
              </a:solidFill>
              <a:latin typeface="Calibri"/>
            </a:endParaRPr>
          </a:p>
        </p:txBody>
      </p:sp>
    </p:spTree>
    <p:extLst>
      <p:ext uri="{BB962C8B-B14F-4D97-AF65-F5344CB8AC3E}">
        <p14:creationId xmlns:p14="http://schemas.microsoft.com/office/powerpoint/2010/main" val="371733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01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PPT template3.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0693400" cy="7561263"/>
          </a:xfrm>
          <a:prstGeom prst="rect">
            <a:avLst/>
          </a:prstGeom>
        </p:spPr>
      </p:pic>
    </p:spTree>
    <p:extLst>
      <p:ext uri="{BB962C8B-B14F-4D97-AF65-F5344CB8AC3E}">
        <p14:creationId xmlns:p14="http://schemas.microsoft.com/office/powerpoint/2010/main" val="2438863855"/>
      </p:ext>
    </p:extLst>
  </p:cSld>
  <p:clrMap bg1="lt1" tx1="dk1" bg2="lt2" tx2="dk2" accent1="accent1" accent2="accent2" accent3="accent3" accent4="accent4" accent5="accent5" accent6="accent6" hlink="hlink" folHlink="folHlink"/>
  <p:sldLayoutIdLst>
    <p:sldLayoutId id="2147483826" r:id="rId1"/>
    <p:sldLayoutId id="214748382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521528"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521528" rtl="0" eaLnBrk="1" latinLnBrk="0" hangingPunct="1">
        <a:spcBef>
          <a:spcPct val="20000"/>
        </a:spcBef>
        <a:buFont typeface="Arial"/>
        <a:buChar char="•"/>
        <a:defRPr sz="2300" kern="1200">
          <a:solidFill>
            <a:srgbClr val="585857"/>
          </a:solidFill>
          <a:latin typeface="Trebuchet MS"/>
          <a:ea typeface="+mn-ea"/>
          <a:cs typeface="Trebuchet MS"/>
        </a:defRPr>
      </a:lvl1pPr>
      <a:lvl2pPr marL="847483" indent="-325955" algn="l" defTabSz="521528" rtl="0" eaLnBrk="1" latinLnBrk="0" hangingPunct="1">
        <a:spcBef>
          <a:spcPct val="20000"/>
        </a:spcBef>
        <a:buFont typeface="Arial"/>
        <a:buChar char="–"/>
        <a:defRPr sz="2300" kern="1200">
          <a:solidFill>
            <a:srgbClr val="585857"/>
          </a:solidFill>
          <a:latin typeface="Trebuchet MS"/>
          <a:ea typeface="+mn-ea"/>
          <a:cs typeface="Trebuchet MS"/>
        </a:defRPr>
      </a:lvl2pPr>
      <a:lvl3pPr marL="1303820" indent="-260764" algn="l" defTabSz="521528" rtl="0" eaLnBrk="1" latinLnBrk="0" hangingPunct="1">
        <a:spcBef>
          <a:spcPct val="20000"/>
        </a:spcBef>
        <a:buFont typeface="Arial"/>
        <a:buChar char="•"/>
        <a:defRPr sz="2300" kern="1200">
          <a:solidFill>
            <a:srgbClr val="585857"/>
          </a:solidFill>
          <a:latin typeface="Trebuchet MS"/>
          <a:ea typeface="+mn-ea"/>
          <a:cs typeface="Trebuchet MS"/>
        </a:defRPr>
      </a:lvl3pPr>
      <a:lvl4pPr marL="1825348" indent="-260764" algn="l" defTabSz="521528" rtl="0" eaLnBrk="1" latinLnBrk="0" hangingPunct="1">
        <a:spcBef>
          <a:spcPct val="20000"/>
        </a:spcBef>
        <a:buFont typeface="Arial"/>
        <a:buChar char="–"/>
        <a:defRPr sz="2300" kern="1200">
          <a:solidFill>
            <a:srgbClr val="585857"/>
          </a:solidFill>
          <a:latin typeface="Trebuchet MS"/>
          <a:ea typeface="+mn-ea"/>
          <a:cs typeface="Trebuchet MS"/>
        </a:defRPr>
      </a:lvl4pPr>
      <a:lvl5pPr marL="2346876" indent="-260764" algn="l" defTabSz="521528" rtl="0" eaLnBrk="1" latinLnBrk="0" hangingPunct="1">
        <a:spcBef>
          <a:spcPct val="20000"/>
        </a:spcBef>
        <a:buFont typeface="Arial"/>
        <a:buChar char="»"/>
        <a:defRPr sz="2300" kern="1200">
          <a:solidFill>
            <a:srgbClr val="585857"/>
          </a:solidFill>
          <a:latin typeface="Trebuchet MS"/>
          <a:ea typeface="+mn-ea"/>
          <a:cs typeface="Trebuchet MS"/>
        </a:defRPr>
      </a:lvl5pPr>
      <a:lvl6pPr marL="2868404" indent="-260764" algn="l" defTabSz="521528" rtl="0" eaLnBrk="1" latinLnBrk="0" hangingPunct="1">
        <a:spcBef>
          <a:spcPct val="20000"/>
        </a:spcBef>
        <a:buFont typeface="Arial"/>
        <a:buChar char="•"/>
        <a:defRPr sz="2300" kern="1200">
          <a:solidFill>
            <a:schemeClr val="tx1"/>
          </a:solidFill>
          <a:latin typeface="+mn-lt"/>
          <a:ea typeface="+mn-ea"/>
          <a:cs typeface="+mn-cs"/>
        </a:defRPr>
      </a:lvl6pPr>
      <a:lvl7pPr marL="3389932" indent="-260764" algn="l" defTabSz="521528" rtl="0" eaLnBrk="1" latinLnBrk="0" hangingPunct="1">
        <a:spcBef>
          <a:spcPct val="20000"/>
        </a:spcBef>
        <a:buFont typeface="Arial"/>
        <a:buChar char="•"/>
        <a:defRPr sz="2300" kern="1200">
          <a:solidFill>
            <a:schemeClr val="tx1"/>
          </a:solidFill>
          <a:latin typeface="+mn-lt"/>
          <a:ea typeface="+mn-ea"/>
          <a:cs typeface="+mn-cs"/>
        </a:defRPr>
      </a:lvl7pPr>
      <a:lvl8pPr marL="3911460" indent="-260764" algn="l" defTabSz="521528" rtl="0" eaLnBrk="1" latinLnBrk="0" hangingPunct="1">
        <a:spcBef>
          <a:spcPct val="20000"/>
        </a:spcBef>
        <a:buFont typeface="Arial"/>
        <a:buChar char="•"/>
        <a:defRPr sz="2300" kern="1200">
          <a:solidFill>
            <a:schemeClr val="tx1"/>
          </a:solidFill>
          <a:latin typeface="+mn-lt"/>
          <a:ea typeface="+mn-ea"/>
          <a:cs typeface="+mn-cs"/>
        </a:defRPr>
      </a:lvl8pPr>
      <a:lvl9pPr marL="4432988" indent="-260764" algn="l" defTabSz="521528"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528" rtl="0" eaLnBrk="1" latinLnBrk="0" hangingPunct="1">
        <a:defRPr sz="2100" kern="1200">
          <a:solidFill>
            <a:schemeClr val="tx1"/>
          </a:solidFill>
          <a:latin typeface="+mn-lt"/>
          <a:ea typeface="+mn-ea"/>
          <a:cs typeface="+mn-cs"/>
        </a:defRPr>
      </a:lvl1pPr>
      <a:lvl2pPr marL="521528" algn="l" defTabSz="521528" rtl="0" eaLnBrk="1" latinLnBrk="0" hangingPunct="1">
        <a:defRPr sz="2100" kern="1200">
          <a:solidFill>
            <a:schemeClr val="tx1"/>
          </a:solidFill>
          <a:latin typeface="+mn-lt"/>
          <a:ea typeface="+mn-ea"/>
          <a:cs typeface="+mn-cs"/>
        </a:defRPr>
      </a:lvl2pPr>
      <a:lvl3pPr marL="1043056" algn="l" defTabSz="521528" rtl="0" eaLnBrk="1" latinLnBrk="0" hangingPunct="1">
        <a:defRPr sz="2100" kern="1200">
          <a:solidFill>
            <a:schemeClr val="tx1"/>
          </a:solidFill>
          <a:latin typeface="+mn-lt"/>
          <a:ea typeface="+mn-ea"/>
          <a:cs typeface="+mn-cs"/>
        </a:defRPr>
      </a:lvl3pPr>
      <a:lvl4pPr marL="1564584" algn="l" defTabSz="521528" rtl="0" eaLnBrk="1" latinLnBrk="0" hangingPunct="1">
        <a:defRPr sz="2100" kern="1200">
          <a:solidFill>
            <a:schemeClr val="tx1"/>
          </a:solidFill>
          <a:latin typeface="+mn-lt"/>
          <a:ea typeface="+mn-ea"/>
          <a:cs typeface="+mn-cs"/>
        </a:defRPr>
      </a:lvl4pPr>
      <a:lvl5pPr marL="2086112" algn="l" defTabSz="521528" rtl="0" eaLnBrk="1" latinLnBrk="0" hangingPunct="1">
        <a:defRPr sz="2100" kern="1200">
          <a:solidFill>
            <a:schemeClr val="tx1"/>
          </a:solidFill>
          <a:latin typeface="+mn-lt"/>
          <a:ea typeface="+mn-ea"/>
          <a:cs typeface="+mn-cs"/>
        </a:defRPr>
      </a:lvl5pPr>
      <a:lvl6pPr marL="2607640" algn="l" defTabSz="521528" rtl="0" eaLnBrk="1" latinLnBrk="0" hangingPunct="1">
        <a:defRPr sz="2100" kern="1200">
          <a:solidFill>
            <a:schemeClr val="tx1"/>
          </a:solidFill>
          <a:latin typeface="+mn-lt"/>
          <a:ea typeface="+mn-ea"/>
          <a:cs typeface="+mn-cs"/>
        </a:defRPr>
      </a:lvl6pPr>
      <a:lvl7pPr marL="3129168" algn="l" defTabSz="521528" rtl="0" eaLnBrk="1" latinLnBrk="0" hangingPunct="1">
        <a:defRPr sz="2100" kern="1200">
          <a:solidFill>
            <a:schemeClr val="tx1"/>
          </a:solidFill>
          <a:latin typeface="+mn-lt"/>
          <a:ea typeface="+mn-ea"/>
          <a:cs typeface="+mn-cs"/>
        </a:defRPr>
      </a:lvl7pPr>
      <a:lvl8pPr marL="3650696" algn="l" defTabSz="521528" rtl="0" eaLnBrk="1" latinLnBrk="0" hangingPunct="1">
        <a:defRPr sz="2100" kern="1200">
          <a:solidFill>
            <a:schemeClr val="tx1"/>
          </a:solidFill>
          <a:latin typeface="+mn-lt"/>
          <a:ea typeface="+mn-ea"/>
          <a:cs typeface="+mn-cs"/>
        </a:defRPr>
      </a:lvl8pPr>
      <a:lvl9pPr marL="4172224" algn="l" defTabSz="521528"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PPT templat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0693400" cy="7561263"/>
          </a:xfrm>
          <a:prstGeom prst="rect">
            <a:avLst/>
          </a:prstGeom>
        </p:spPr>
      </p:pic>
      <p:sp>
        <p:nvSpPr>
          <p:cNvPr id="7" name="Title Placeholder 1"/>
          <p:cNvSpPr txBox="1">
            <a:spLocks/>
          </p:cNvSpPr>
          <p:nvPr/>
        </p:nvSpPr>
        <p:spPr>
          <a:xfrm>
            <a:off x="534670" y="1563011"/>
            <a:ext cx="9624060" cy="1260211"/>
          </a:xfrm>
          <a:prstGeom prst="rect">
            <a:avLst/>
          </a:prstGeom>
        </p:spPr>
        <p:txBody>
          <a:bodyPr vert="horz" lIns="100817" tIns="50408" rIns="100817" bIns="50408"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3087" b="1" i="0" dirty="0">
              <a:solidFill>
                <a:prstClr val="black"/>
              </a:solidFill>
            </a:endParaRPr>
          </a:p>
        </p:txBody>
      </p:sp>
    </p:spTree>
    <p:extLst>
      <p:ext uri="{BB962C8B-B14F-4D97-AF65-F5344CB8AC3E}">
        <p14:creationId xmlns:p14="http://schemas.microsoft.com/office/powerpoint/2010/main" val="936415800"/>
      </p:ext>
    </p:extLst>
  </p:cSld>
  <p:clrMap bg1="lt1" tx1="dk1" bg2="lt2" tx2="dk2" accent1="accent1" accent2="accent2" accent3="accent3" accent4="accent4" accent5="accent5" accent6="accent6" hlink="hlink" folHlink="folHlink"/>
  <p:sldLayoutIdLst>
    <p:sldLayoutId id="2147483830"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504063" rtl="0" eaLnBrk="1" latinLnBrk="0" hangingPunct="1">
        <a:spcBef>
          <a:spcPct val="0"/>
        </a:spcBef>
        <a:buNone/>
        <a:defRPr sz="4851" b="1" kern="1200">
          <a:solidFill>
            <a:srgbClr val="008ACF"/>
          </a:solidFill>
          <a:latin typeface="+mj-lt"/>
          <a:ea typeface="+mj-ea"/>
          <a:cs typeface="+mj-cs"/>
        </a:defRPr>
      </a:lvl1pPr>
    </p:titleStyle>
    <p:bodyStyle>
      <a:lvl1pPr marL="378047" indent="-378047" algn="l" defTabSz="504063" rtl="0" eaLnBrk="1" latinLnBrk="0" hangingPunct="1">
        <a:spcBef>
          <a:spcPct val="20000"/>
        </a:spcBef>
        <a:buFont typeface="Arial"/>
        <a:buChar char="•"/>
        <a:defRPr sz="2205" kern="1200">
          <a:solidFill>
            <a:srgbClr val="585857"/>
          </a:solidFill>
          <a:latin typeface="+mn-lt"/>
          <a:ea typeface="+mn-ea"/>
          <a:cs typeface="+mn-cs"/>
        </a:defRPr>
      </a:lvl1pPr>
      <a:lvl2pPr marL="819102" indent="-315039" algn="l" defTabSz="504063" rtl="0" eaLnBrk="1" latinLnBrk="0" hangingPunct="1">
        <a:spcBef>
          <a:spcPct val="20000"/>
        </a:spcBef>
        <a:buFont typeface="Arial"/>
        <a:buChar char="–"/>
        <a:defRPr sz="2205" kern="1200">
          <a:solidFill>
            <a:srgbClr val="585857"/>
          </a:solidFill>
          <a:latin typeface="+mn-lt"/>
          <a:ea typeface="+mn-ea"/>
          <a:cs typeface="+mn-cs"/>
        </a:defRPr>
      </a:lvl2pPr>
      <a:lvl3pPr marL="1260158" indent="-252032" algn="l" defTabSz="504063" rtl="0" eaLnBrk="1" latinLnBrk="0" hangingPunct="1">
        <a:spcBef>
          <a:spcPct val="20000"/>
        </a:spcBef>
        <a:buFont typeface="Arial"/>
        <a:buChar char="•"/>
        <a:defRPr sz="2205" kern="1200">
          <a:solidFill>
            <a:srgbClr val="585857"/>
          </a:solidFill>
          <a:latin typeface="+mn-lt"/>
          <a:ea typeface="+mn-ea"/>
          <a:cs typeface="+mn-cs"/>
        </a:defRPr>
      </a:lvl3pPr>
      <a:lvl4pPr marL="1764221" indent="-252032" algn="l" defTabSz="504063" rtl="0" eaLnBrk="1" latinLnBrk="0" hangingPunct="1">
        <a:spcBef>
          <a:spcPct val="20000"/>
        </a:spcBef>
        <a:buFont typeface="Arial"/>
        <a:buChar char="–"/>
        <a:defRPr sz="2205" kern="1200">
          <a:solidFill>
            <a:srgbClr val="585857"/>
          </a:solidFill>
          <a:latin typeface="+mn-lt"/>
          <a:ea typeface="+mn-ea"/>
          <a:cs typeface="+mn-cs"/>
        </a:defRPr>
      </a:lvl4pPr>
      <a:lvl5pPr marL="2268284" indent="-252032" algn="l" defTabSz="504063" rtl="0" eaLnBrk="1" latinLnBrk="0" hangingPunct="1">
        <a:spcBef>
          <a:spcPct val="20000"/>
        </a:spcBef>
        <a:buFont typeface="Arial"/>
        <a:buChar char="»"/>
        <a:defRPr sz="2205" kern="1200">
          <a:solidFill>
            <a:srgbClr val="585857"/>
          </a:solidFill>
          <a:latin typeface="+mn-lt"/>
          <a:ea typeface="+mn-ea"/>
          <a:cs typeface="+mn-cs"/>
        </a:defRPr>
      </a:lvl5pPr>
      <a:lvl6pPr marL="2772347" indent="-252032" algn="l" defTabSz="504063" rtl="0" eaLnBrk="1" latinLnBrk="0" hangingPunct="1">
        <a:spcBef>
          <a:spcPct val="20000"/>
        </a:spcBef>
        <a:buFont typeface="Arial"/>
        <a:buChar char="•"/>
        <a:defRPr sz="2205" kern="1200">
          <a:solidFill>
            <a:schemeClr val="tx1"/>
          </a:solidFill>
          <a:latin typeface="+mn-lt"/>
          <a:ea typeface="+mn-ea"/>
          <a:cs typeface="+mn-cs"/>
        </a:defRPr>
      </a:lvl6pPr>
      <a:lvl7pPr marL="3276410" indent="-252032" algn="l" defTabSz="504063" rtl="0" eaLnBrk="1" latinLnBrk="0" hangingPunct="1">
        <a:spcBef>
          <a:spcPct val="20000"/>
        </a:spcBef>
        <a:buFont typeface="Arial"/>
        <a:buChar char="•"/>
        <a:defRPr sz="2205" kern="1200">
          <a:solidFill>
            <a:schemeClr val="tx1"/>
          </a:solidFill>
          <a:latin typeface="+mn-lt"/>
          <a:ea typeface="+mn-ea"/>
          <a:cs typeface="+mn-cs"/>
        </a:defRPr>
      </a:lvl7pPr>
      <a:lvl8pPr marL="3780473" indent="-252032" algn="l" defTabSz="504063" rtl="0" eaLnBrk="1" latinLnBrk="0" hangingPunct="1">
        <a:spcBef>
          <a:spcPct val="20000"/>
        </a:spcBef>
        <a:buFont typeface="Arial"/>
        <a:buChar char="•"/>
        <a:defRPr sz="2205" kern="1200">
          <a:solidFill>
            <a:schemeClr val="tx1"/>
          </a:solidFill>
          <a:latin typeface="+mn-lt"/>
          <a:ea typeface="+mn-ea"/>
          <a:cs typeface="+mn-cs"/>
        </a:defRPr>
      </a:lvl8pPr>
      <a:lvl9pPr marL="4284536" indent="-252032" algn="l" defTabSz="504063" rtl="0" eaLnBrk="1" latinLnBrk="0" hangingPunct="1">
        <a:spcBef>
          <a:spcPct val="20000"/>
        </a:spcBef>
        <a:buFont typeface="Arial"/>
        <a:buChar char="•"/>
        <a:defRPr sz="2205" kern="1200">
          <a:solidFill>
            <a:schemeClr val="tx1"/>
          </a:solidFill>
          <a:latin typeface="+mn-lt"/>
          <a:ea typeface="+mn-ea"/>
          <a:cs typeface="+mn-cs"/>
        </a:defRPr>
      </a:lvl9pPr>
    </p:bodyStyle>
    <p:otherStyle>
      <a:defPPr>
        <a:defRPr lang="en-US"/>
      </a:defPPr>
      <a:lvl1pPr marL="0" algn="l" defTabSz="504063" rtl="0" eaLnBrk="1" latinLnBrk="0" hangingPunct="1">
        <a:defRPr sz="1985" kern="1200">
          <a:solidFill>
            <a:schemeClr val="tx1"/>
          </a:solidFill>
          <a:latin typeface="+mn-lt"/>
          <a:ea typeface="+mn-ea"/>
          <a:cs typeface="+mn-cs"/>
        </a:defRPr>
      </a:lvl1pPr>
      <a:lvl2pPr marL="504063" algn="l" defTabSz="504063" rtl="0" eaLnBrk="1" latinLnBrk="0" hangingPunct="1">
        <a:defRPr sz="1985" kern="1200">
          <a:solidFill>
            <a:schemeClr val="tx1"/>
          </a:solidFill>
          <a:latin typeface="+mn-lt"/>
          <a:ea typeface="+mn-ea"/>
          <a:cs typeface="+mn-cs"/>
        </a:defRPr>
      </a:lvl2pPr>
      <a:lvl3pPr marL="1008126" algn="l" defTabSz="504063" rtl="0" eaLnBrk="1" latinLnBrk="0" hangingPunct="1">
        <a:defRPr sz="1985" kern="1200">
          <a:solidFill>
            <a:schemeClr val="tx1"/>
          </a:solidFill>
          <a:latin typeface="+mn-lt"/>
          <a:ea typeface="+mn-ea"/>
          <a:cs typeface="+mn-cs"/>
        </a:defRPr>
      </a:lvl3pPr>
      <a:lvl4pPr marL="1512189" algn="l" defTabSz="504063" rtl="0" eaLnBrk="1" latinLnBrk="0" hangingPunct="1">
        <a:defRPr sz="1985" kern="1200">
          <a:solidFill>
            <a:schemeClr val="tx1"/>
          </a:solidFill>
          <a:latin typeface="+mn-lt"/>
          <a:ea typeface="+mn-ea"/>
          <a:cs typeface="+mn-cs"/>
        </a:defRPr>
      </a:lvl4pPr>
      <a:lvl5pPr marL="2016252" algn="l" defTabSz="504063" rtl="0" eaLnBrk="1" latinLnBrk="0" hangingPunct="1">
        <a:defRPr sz="1985" kern="1200">
          <a:solidFill>
            <a:schemeClr val="tx1"/>
          </a:solidFill>
          <a:latin typeface="+mn-lt"/>
          <a:ea typeface="+mn-ea"/>
          <a:cs typeface="+mn-cs"/>
        </a:defRPr>
      </a:lvl5pPr>
      <a:lvl6pPr marL="2520315" algn="l" defTabSz="504063" rtl="0" eaLnBrk="1" latinLnBrk="0" hangingPunct="1">
        <a:defRPr sz="1985" kern="1200">
          <a:solidFill>
            <a:schemeClr val="tx1"/>
          </a:solidFill>
          <a:latin typeface="+mn-lt"/>
          <a:ea typeface="+mn-ea"/>
          <a:cs typeface="+mn-cs"/>
        </a:defRPr>
      </a:lvl6pPr>
      <a:lvl7pPr marL="3024378" algn="l" defTabSz="504063" rtl="0" eaLnBrk="1" latinLnBrk="0" hangingPunct="1">
        <a:defRPr sz="1985" kern="1200">
          <a:solidFill>
            <a:schemeClr val="tx1"/>
          </a:solidFill>
          <a:latin typeface="+mn-lt"/>
          <a:ea typeface="+mn-ea"/>
          <a:cs typeface="+mn-cs"/>
        </a:defRPr>
      </a:lvl7pPr>
      <a:lvl8pPr marL="3528441" algn="l" defTabSz="504063" rtl="0" eaLnBrk="1" latinLnBrk="0" hangingPunct="1">
        <a:defRPr sz="1985" kern="1200">
          <a:solidFill>
            <a:schemeClr val="tx1"/>
          </a:solidFill>
          <a:latin typeface="+mn-lt"/>
          <a:ea typeface="+mn-ea"/>
          <a:cs typeface="+mn-cs"/>
        </a:defRPr>
      </a:lvl8pPr>
      <a:lvl9pPr marL="4032504" algn="l" defTabSz="504063"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hyperlink" Target="http://www.healthworkforce.e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3466887" y="2078697"/>
            <a:ext cx="6658112" cy="1620771"/>
          </a:xfrm>
          <a:prstGeom prst="rect">
            <a:avLst/>
          </a:prstGeom>
        </p:spPr>
        <p:txBody>
          <a:bodyPr>
            <a:noAutofit/>
          </a:bodyPr>
          <a:lstStyle>
            <a:lvl1pPr algn="l" defTabSz="457200" rtl="0" eaLnBrk="1" latinLnBrk="0" hangingPunct="1">
              <a:spcBef>
                <a:spcPct val="0"/>
              </a:spcBef>
              <a:buNone/>
              <a:defRPr sz="4400" b="1" kern="1200">
                <a:solidFill>
                  <a:srgbClr val="008ACF"/>
                </a:solidFill>
                <a:latin typeface="+mj-lt"/>
                <a:ea typeface="+mj-ea"/>
                <a:cs typeface="+mj-cs"/>
              </a:defRPr>
            </a:lvl1pPr>
          </a:lstStyle>
          <a:p>
            <a:pPr algn="ctr" fontAlgn="auto">
              <a:spcAft>
                <a:spcPts val="0"/>
              </a:spcAft>
            </a:pPr>
            <a:r>
              <a:rPr lang="en-GB" sz="4000" i="0" dirty="0">
                <a:solidFill>
                  <a:srgbClr val="0087D7"/>
                </a:solidFill>
                <a:latin typeface="Calibri" panose="020F0502020204030204" pitchFamily="34" charset="0"/>
              </a:rPr>
              <a:t>Horizon Scanning: </a:t>
            </a:r>
            <a:r>
              <a:rPr lang="en-GB" sz="4000" i="0" dirty="0" smtClean="0">
                <a:solidFill>
                  <a:srgbClr val="0087D7"/>
                </a:solidFill>
                <a:latin typeface="Calibri" panose="020F0502020204030204" pitchFamily="34" charset="0"/>
              </a:rPr>
              <a:t>future </a:t>
            </a:r>
            <a:r>
              <a:rPr lang="en-GB" sz="4000" i="0" dirty="0">
                <a:solidFill>
                  <a:srgbClr val="0087D7"/>
                </a:solidFill>
                <a:latin typeface="Calibri" panose="020F0502020204030204" pitchFamily="34" charset="0"/>
              </a:rPr>
              <a:t>skills and competences of the health workforce </a:t>
            </a:r>
            <a:r>
              <a:rPr lang="en-GB" sz="4000" i="0" dirty="0" smtClean="0">
                <a:solidFill>
                  <a:srgbClr val="0087D7"/>
                </a:solidFill>
                <a:latin typeface="Calibri" panose="020F0502020204030204" pitchFamily="34" charset="0"/>
              </a:rPr>
              <a:t>in Europe</a:t>
            </a:r>
            <a:endParaRPr lang="en-US" sz="4000" i="0" dirty="0">
              <a:solidFill>
                <a:srgbClr val="0087D7"/>
              </a:solidFill>
              <a:latin typeface="Calibri" panose="020F0502020204030204" pitchFamily="34" charset="0"/>
            </a:endParaRPr>
          </a:p>
        </p:txBody>
      </p:sp>
      <p:sp>
        <p:nvSpPr>
          <p:cNvPr id="6" name="Ondertitel 2"/>
          <p:cNvSpPr txBox="1">
            <a:spLocks/>
          </p:cNvSpPr>
          <p:nvPr/>
        </p:nvSpPr>
        <p:spPr>
          <a:xfrm>
            <a:off x="3466887" y="4347725"/>
            <a:ext cx="6938354" cy="2462978"/>
          </a:xfrm>
          <a:prstGeom prst="rect">
            <a:avLst/>
          </a:prstGeom>
        </p:spPr>
        <p:txBody>
          <a:bodyPr>
            <a:normAutofit/>
          </a:bodyPr>
          <a:lstStyle>
            <a:lvl1pPr marL="342900" indent="-342900" algn="l" defTabSz="457200" rtl="0" eaLnBrk="1" latinLnBrk="0" hangingPunct="1">
              <a:spcBef>
                <a:spcPct val="20000"/>
              </a:spcBef>
              <a:buFont typeface="Arial"/>
              <a:buChar char="•"/>
              <a:defRPr sz="2000" kern="1200">
                <a:solidFill>
                  <a:srgbClr val="585857"/>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585857"/>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58585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8585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8585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pPr>
            <a:endParaRPr lang="it-IT" sz="1654" dirty="0">
              <a:solidFill>
                <a:prstClr val="white">
                  <a:lumMod val="50000"/>
                </a:prstClr>
              </a:solidFill>
            </a:endParaRPr>
          </a:p>
          <a:p>
            <a:pPr marL="0" indent="0" fontAlgn="auto">
              <a:spcAft>
                <a:spcPts val="0"/>
              </a:spcAft>
              <a:buNone/>
            </a:pPr>
            <a:endParaRPr lang="it-IT" sz="1654" dirty="0">
              <a:solidFill>
                <a:prstClr val="white">
                  <a:lumMod val="50000"/>
                </a:prstClr>
              </a:solidFill>
            </a:endParaRPr>
          </a:p>
          <a:p>
            <a:pPr marL="0" indent="0" fontAlgn="auto">
              <a:spcAft>
                <a:spcPts val="0"/>
              </a:spcAft>
              <a:buNone/>
            </a:pPr>
            <a:r>
              <a:rPr lang="it-IT" sz="1654" dirty="0">
                <a:solidFill>
                  <a:prstClr val="white">
                    <a:lumMod val="50000"/>
                  </a:prstClr>
                </a:solidFill>
              </a:rPr>
              <a:t>MATT </a:t>
            </a:r>
            <a:r>
              <a:rPr lang="it-IT" sz="1654" dirty="0" smtClean="0">
                <a:solidFill>
                  <a:prstClr val="white">
                    <a:lumMod val="50000"/>
                  </a:prstClr>
                </a:solidFill>
              </a:rPr>
              <a:t>EDWARDS and JOHN FELLOWS</a:t>
            </a:r>
            <a:endParaRPr lang="it-IT" sz="1654" dirty="0">
              <a:solidFill>
                <a:prstClr val="white">
                  <a:lumMod val="50000"/>
                </a:prstClr>
              </a:solidFill>
            </a:endParaRPr>
          </a:p>
          <a:p>
            <a:pPr marL="0" indent="0" fontAlgn="auto">
              <a:spcAft>
                <a:spcPts val="0"/>
              </a:spcAft>
              <a:buNone/>
            </a:pPr>
            <a:r>
              <a:rPr lang="it-IT" sz="1654" dirty="0" smtClean="0">
                <a:solidFill>
                  <a:prstClr val="white">
                    <a:lumMod val="50000"/>
                  </a:prstClr>
                </a:solidFill>
              </a:rPr>
              <a:t>WP6, EU JA on Health Workforce Planning and Forecasting</a:t>
            </a:r>
            <a:endParaRPr lang="sk-SK" sz="1654" dirty="0">
              <a:solidFill>
                <a:prstClr val="white">
                  <a:lumMod val="50000"/>
                </a:prstClr>
              </a:solidFill>
            </a:endParaRPr>
          </a:p>
          <a:p>
            <a:pPr marL="0" indent="0" fontAlgn="auto">
              <a:spcAft>
                <a:spcPts val="0"/>
              </a:spcAft>
              <a:buNone/>
            </a:pPr>
            <a:r>
              <a:rPr lang="en-GB" sz="1654" i="0" dirty="0">
                <a:solidFill>
                  <a:prstClr val="white">
                    <a:lumMod val="50000"/>
                  </a:prstClr>
                </a:solidFill>
              </a:rPr>
              <a:t>Centre for Workforce </a:t>
            </a:r>
            <a:r>
              <a:rPr lang="en-GB" sz="1654" i="0" dirty="0" smtClean="0">
                <a:solidFill>
                  <a:prstClr val="white">
                    <a:lumMod val="50000"/>
                  </a:prstClr>
                </a:solidFill>
              </a:rPr>
              <a:t>Intelligence (CfWI), </a:t>
            </a:r>
            <a:r>
              <a:rPr lang="en-GB" sz="1654" i="0" dirty="0">
                <a:solidFill>
                  <a:prstClr val="white">
                    <a:lumMod val="50000"/>
                  </a:prstClr>
                </a:solidFill>
              </a:rPr>
              <a:t>UK</a:t>
            </a:r>
            <a:endParaRPr lang="sk-SK" sz="1654" i="0" dirty="0">
              <a:solidFill>
                <a:prstClr val="white">
                  <a:lumMod val="50000"/>
                </a:prstClr>
              </a:solidFill>
            </a:endParaRPr>
          </a:p>
          <a:p>
            <a:pPr marL="0" indent="0" fontAlgn="auto">
              <a:spcAft>
                <a:spcPts val="0"/>
              </a:spcAft>
              <a:buNone/>
            </a:pPr>
            <a:r>
              <a:rPr lang="it-IT" sz="1654" i="0" dirty="0">
                <a:solidFill>
                  <a:prstClr val="white">
                    <a:lumMod val="50000"/>
                  </a:prstClr>
                </a:solidFill>
              </a:rPr>
              <a:t>_____________________________</a:t>
            </a:r>
            <a:endParaRPr lang="nl-BE" sz="1654" i="0" dirty="0">
              <a:solidFill>
                <a:prstClr val="white">
                  <a:lumMod val="50000"/>
                </a:prstClr>
              </a:solidFill>
            </a:endParaRPr>
          </a:p>
          <a:p>
            <a:pPr marL="0" indent="0" fontAlgn="auto">
              <a:spcAft>
                <a:spcPts val="0"/>
              </a:spcAft>
              <a:buNone/>
            </a:pPr>
            <a:r>
              <a:rPr lang="nl-BE" sz="1654" i="0" dirty="0" smtClean="0">
                <a:solidFill>
                  <a:prstClr val="white">
                    <a:lumMod val="50000"/>
                  </a:prstClr>
                </a:solidFill>
              </a:rPr>
              <a:t>EU Expert Group</a:t>
            </a:r>
          </a:p>
          <a:p>
            <a:pPr marL="0" indent="0" fontAlgn="auto">
              <a:spcAft>
                <a:spcPts val="0"/>
              </a:spcAft>
              <a:buNone/>
            </a:pPr>
            <a:r>
              <a:rPr lang="nl-BE" sz="1654" i="0" dirty="0" smtClean="0">
                <a:solidFill>
                  <a:prstClr val="white">
                    <a:lumMod val="50000"/>
                  </a:prstClr>
                </a:solidFill>
              </a:rPr>
              <a:t>Brussels, November 2015</a:t>
            </a:r>
            <a:endParaRPr lang="en-US" sz="1654" i="0" dirty="0">
              <a:solidFill>
                <a:prstClr val="white">
                  <a:lumMod val="50000"/>
                </a:prstClr>
              </a:solidFill>
            </a:endParaRPr>
          </a:p>
        </p:txBody>
      </p:sp>
    </p:spTree>
    <p:extLst>
      <p:ext uri="{BB962C8B-B14F-4D97-AF65-F5344CB8AC3E}">
        <p14:creationId xmlns:p14="http://schemas.microsoft.com/office/powerpoint/2010/main" val="24143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504825" y="358168"/>
            <a:ext cx="9301327" cy="638401"/>
          </a:xfrm>
          <a:prstGeom prst="rect">
            <a:avLst/>
          </a:prstGeom>
          <a:noFill/>
        </p:spPr>
        <p:txBody>
          <a:bodyPr wrap="square" lIns="104287" tIns="52144" rIns="104287" bIns="52144" rtlCol="0">
            <a:spAutoFit/>
          </a:bodyPr>
          <a:lstStyle/>
          <a:p>
            <a:pPr defTabSz="521528" fontAlgn="auto">
              <a:lnSpc>
                <a:spcPct val="115000"/>
              </a:lnSpc>
              <a:spcBef>
                <a:spcPts val="0"/>
              </a:spcBef>
              <a:spcAft>
                <a:spcPts val="600"/>
              </a:spcAft>
              <a:buClr>
                <a:srgbClr val="645FAA"/>
              </a:buClr>
            </a:pPr>
            <a:r>
              <a:rPr lang="en-GB" sz="3200" b="1" i="0" dirty="0">
                <a:solidFill>
                  <a:srgbClr val="45B97C"/>
                </a:solidFill>
                <a:latin typeface="+mn-lt"/>
                <a:ea typeface="Times New Roman" panose="02020603050405020304" pitchFamily="18" charset="0"/>
                <a:cs typeface="Times New Roman" panose="02020603050405020304" pitchFamily="18" charset="0"/>
              </a:rPr>
              <a:t>Health care services</a:t>
            </a:r>
          </a:p>
        </p:txBody>
      </p:sp>
      <p:graphicFrame>
        <p:nvGraphicFramePr>
          <p:cNvPr id="3" name="Table 2"/>
          <p:cNvGraphicFramePr>
            <a:graphicFrameLocks noGrp="1"/>
          </p:cNvGraphicFramePr>
          <p:nvPr>
            <p:extLst>
              <p:ext uri="{D42A27DB-BD31-4B8C-83A1-F6EECF244321}">
                <p14:modId xmlns:p14="http://schemas.microsoft.com/office/powerpoint/2010/main" val="2656480874"/>
              </p:ext>
            </p:extLst>
          </p:nvPr>
        </p:nvGraphicFramePr>
        <p:xfrm>
          <a:off x="619123" y="1103031"/>
          <a:ext cx="8920661" cy="4175760"/>
        </p:xfrm>
        <a:graphic>
          <a:graphicData uri="http://schemas.openxmlformats.org/drawingml/2006/table">
            <a:tbl>
              <a:tblPr firstRow="1" bandRow="1">
                <a:tableStyleId>{2D5ABB26-0587-4C30-8999-92F81FD0307C}</a:tableStyleId>
              </a:tblPr>
              <a:tblGrid>
                <a:gridCol w="8920661"/>
              </a:tblGrid>
              <a:tr h="1537647">
                <a:tc>
                  <a:txBody>
                    <a:bodyPr/>
                    <a:lstStyle/>
                    <a:p>
                      <a:pPr marL="0" lvl="0" indent="0" algn="l" defTabSz="521528" rtl="0" eaLnBrk="1" latinLnBrk="0" hangingPunct="1">
                        <a:lnSpc>
                          <a:spcPct val="115000"/>
                        </a:lnSpc>
                        <a:spcAft>
                          <a:spcPts val="600"/>
                        </a:spcAft>
                        <a:buClr>
                          <a:srgbClr val="645FAA"/>
                        </a:buClr>
                        <a:buFont typeface="Wingdings 3" panose="05040102010807070707" pitchFamily="18" charset="2"/>
                        <a:buNone/>
                      </a:pPr>
                      <a:r>
                        <a:rPr lang="en-GB" sz="2200" b="1" kern="1200" dirty="0" smtClean="0">
                          <a:solidFill>
                            <a:srgbClr val="45B97C"/>
                          </a:solidFill>
                          <a:effectLst/>
                          <a:latin typeface="+mn-lt"/>
                          <a:ea typeface="Times New Roman" panose="02020603050405020304" pitchFamily="18" charset="0"/>
                          <a:cs typeface="Times New Roman" panose="02020603050405020304" pitchFamily="18" charset="0"/>
                        </a:rPr>
                        <a:t>Skills and competence implications</a:t>
                      </a:r>
                    </a:p>
                    <a:p>
                      <a:pPr marL="342900" marR="0" lvl="0" indent="-342900" algn="l" defTabSz="521528" rtl="0" eaLnBrk="1" fontAlgn="auto" latinLnBrk="0" hangingPunct="1">
                        <a:lnSpc>
                          <a:spcPct val="115000"/>
                        </a:lnSpc>
                        <a:spcBef>
                          <a:spcPts val="0"/>
                        </a:spcBef>
                        <a:spcAft>
                          <a:spcPts val="600"/>
                        </a:spcAft>
                        <a:buClr>
                          <a:srgbClr val="45B97C"/>
                        </a:buClr>
                        <a:buSzTx/>
                        <a:buFont typeface="Wingdings 3" panose="05040102010807070707" pitchFamily="18" charset="2"/>
                        <a:buChar char=""/>
                        <a:tabLst/>
                        <a:defRPr/>
                      </a:pPr>
                      <a:r>
                        <a:rPr kumimoji="0" lang="en-GB" sz="2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Information interpretation skills </a:t>
                      </a:r>
                      <a:r>
                        <a:rPr kumimoji="0" lang="en-GB" sz="2200" b="0"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resulting from developments in </a:t>
                      </a:r>
                      <a:r>
                        <a:rPr kumimoji="0" lang="en-GB" sz="2200" b="0" i="0" u="none" strike="noStrike" kern="1200" cap="none" spc="0" normalizeH="0" baseline="0" noProof="0" dirty="0" err="1" smtClean="0">
                          <a:ln>
                            <a:noFill/>
                          </a:ln>
                          <a:solidFill>
                            <a:srgbClr val="000000"/>
                          </a:solidFill>
                          <a:effectLst/>
                          <a:uLnTx/>
                          <a:uFillTx/>
                          <a:latin typeface="+mn-lt"/>
                          <a:ea typeface="Times New Roman" panose="02020603050405020304" pitchFamily="18" charset="0"/>
                          <a:cs typeface="Times New Roman" panose="02020603050405020304" pitchFamily="18" charset="0"/>
                        </a:rPr>
                        <a:t>eHealth</a:t>
                      </a:r>
                      <a:r>
                        <a:rPr kumimoji="0" lang="en-GB" sz="2200" b="0"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 may increasingly have wide ranging impacts on patients, the workforce and health systems (EFN, 2014).</a:t>
                      </a:r>
                    </a:p>
                    <a:p>
                      <a:pPr marL="342900" marR="0" lvl="0" indent="-342900" algn="l" defTabSz="521528" rtl="0" eaLnBrk="1" fontAlgn="auto" latinLnBrk="0" hangingPunct="1">
                        <a:lnSpc>
                          <a:spcPct val="115000"/>
                        </a:lnSpc>
                        <a:spcBef>
                          <a:spcPts val="0"/>
                        </a:spcBef>
                        <a:spcAft>
                          <a:spcPts val="600"/>
                        </a:spcAft>
                        <a:buClr>
                          <a:srgbClr val="45B97C"/>
                        </a:buClr>
                        <a:buSzTx/>
                        <a:buFont typeface="Wingdings 3" panose="05040102010807070707" pitchFamily="18" charset="2"/>
                        <a:buChar char=""/>
                        <a:tabLst/>
                        <a:defRPr/>
                      </a:pPr>
                      <a:r>
                        <a:rPr kumimoji="0" lang="en-GB" sz="2200" b="0"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An awareness of, and </a:t>
                      </a:r>
                      <a:r>
                        <a:rPr kumimoji="0" lang="en-GB" sz="2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detailed genetic assessment and treatment skills</a:t>
                      </a:r>
                      <a:r>
                        <a:rPr kumimoji="0" lang="en-GB" sz="2200" b="0"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 will be an important for the workforces involved in assessment, diagnosis and treatment.  The scope of workforces may also expand to new genetic advisory and therapy health professionals as part of multi-disciplinary teams.</a:t>
                      </a:r>
                      <a:endParaRPr lang="en-GB" sz="2200" kern="1200" dirty="0" smtClean="0">
                        <a:solidFill>
                          <a:schemeClr val="tx1"/>
                        </a:solidFill>
                        <a:effectLst/>
                        <a:latin typeface="+mn-lt"/>
                        <a:ea typeface="+mn-ea"/>
                        <a:cs typeface="+mn-cs"/>
                      </a:endParaRPr>
                    </a:p>
                    <a:p>
                      <a:pPr marL="342900" marR="0" lvl="0" indent="-342900" algn="l" defTabSz="521528" rtl="0" eaLnBrk="1" fontAlgn="auto" latinLnBrk="0" hangingPunct="1">
                        <a:lnSpc>
                          <a:spcPct val="115000"/>
                        </a:lnSpc>
                        <a:spcBef>
                          <a:spcPts val="0"/>
                        </a:spcBef>
                        <a:spcAft>
                          <a:spcPts val="600"/>
                        </a:spcAft>
                        <a:buClr>
                          <a:srgbClr val="645FAA"/>
                        </a:buClr>
                        <a:buSzTx/>
                        <a:buFont typeface="Wingdings 3" panose="05040102010807070707" pitchFamily="18" charset="2"/>
                        <a:buChar char=""/>
                        <a:tabLst/>
                        <a:defRPr/>
                      </a:pPr>
                      <a:endParaRPr kumimoji="0" lang="en-GB" sz="22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1" name="Rectangle 18"/>
          <p:cNvSpPr>
            <a:spLocks noChangeArrowheads="1"/>
          </p:cNvSpPr>
          <p:nvPr/>
        </p:nvSpPr>
        <p:spPr bwMode="auto">
          <a:xfrm>
            <a:off x="3905250" y="2530475"/>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rPr>
              <a:t/>
            </a:r>
            <a:br>
              <a:rPr kumimoji="0" lang="en-GB" altLang="en-US" sz="1800" b="0" i="0" u="none" strike="noStrike" cap="none" normalizeH="0" baseline="0" smtClean="0">
                <a:ln>
                  <a:noFill/>
                </a:ln>
                <a:solidFill>
                  <a:schemeClr val="tx1"/>
                </a:solidFill>
                <a:effectLst/>
                <a:latin typeface="Arial" panose="020B0604020202020204" pitchFamily="34" charset="0"/>
              </a:rPr>
            </a:b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5"/>
          <p:cNvSpPr/>
          <p:nvPr/>
        </p:nvSpPr>
        <p:spPr>
          <a:xfrm>
            <a:off x="1787857" y="6668389"/>
            <a:ext cx="6455391" cy="658642"/>
          </a:xfrm>
          <a:prstGeom prst="rect">
            <a:avLst/>
          </a:prstGeom>
        </p:spPr>
        <p:txBody>
          <a:bodyPr wrap="square">
            <a:spAutoFit/>
          </a:bodyPr>
          <a:lstStyle/>
          <a:p>
            <a:pPr marL="0" lvl="0" indent="0">
              <a:lnSpc>
                <a:spcPct val="115000"/>
              </a:lnSpc>
              <a:spcAft>
                <a:spcPts val="600"/>
              </a:spcAft>
              <a:buClr>
                <a:srgbClr val="45B97C"/>
              </a:buClr>
              <a:buFont typeface="Wingdings 3" panose="05040102010807070707" pitchFamily="18" charset="2"/>
              <a:buNone/>
            </a:pPr>
            <a:r>
              <a:rPr lang="en-GB" sz="1600" b="1" i="0" dirty="0">
                <a:solidFill>
                  <a:srgbClr val="45B97C"/>
                </a:solidFill>
                <a:latin typeface="+mn-lt"/>
                <a:ea typeface="Times New Roman" panose="02020603050405020304" pitchFamily="18" charset="0"/>
                <a:cs typeface="Times New Roman" panose="02020603050405020304" pitchFamily="18" charset="0"/>
              </a:rPr>
              <a:t>Continued in horizon scanning brief which includes examples of workforce impacts, education and training, workforce planning considerations</a:t>
            </a:r>
            <a:r>
              <a:rPr lang="en-GB" sz="1600" b="1" i="0" dirty="0" smtClean="0">
                <a:solidFill>
                  <a:srgbClr val="45B97C"/>
                </a:solidFill>
                <a:latin typeface="+mn-lt"/>
                <a:ea typeface="Times New Roman" panose="02020603050405020304" pitchFamily="18" charset="0"/>
                <a:cs typeface="Times New Roman" panose="02020603050405020304" pitchFamily="18" charset="0"/>
              </a:rPr>
              <a:t>.</a:t>
            </a:r>
            <a:endParaRPr lang="en-GB" sz="1600" b="1" i="0" dirty="0">
              <a:solidFill>
                <a:srgbClr val="45B97C"/>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197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504825" y="358168"/>
            <a:ext cx="9301327" cy="597749"/>
          </a:xfrm>
          <a:prstGeom prst="rect">
            <a:avLst/>
          </a:prstGeom>
          <a:noFill/>
        </p:spPr>
        <p:txBody>
          <a:bodyPr wrap="square" lIns="104287" tIns="52144" rIns="104287" bIns="52144" rtlCol="0">
            <a:spAutoFit/>
          </a:bodyPr>
          <a:lstStyle/>
          <a:p>
            <a:pPr defTabSz="521436" fontAlgn="auto">
              <a:spcBef>
                <a:spcPts val="0"/>
              </a:spcBef>
              <a:spcAft>
                <a:spcPts val="0"/>
              </a:spcAft>
            </a:pPr>
            <a:r>
              <a:rPr lang="en-GB" sz="3200" b="1" i="0" dirty="0" smtClean="0">
                <a:latin typeface="Calibri"/>
              </a:rPr>
              <a:t>Health care workforce</a:t>
            </a:r>
            <a:endParaRPr lang="en-GB" sz="3200" b="1" i="0" dirty="0">
              <a:latin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3491421956"/>
              </p:ext>
            </p:extLst>
          </p:nvPr>
        </p:nvGraphicFramePr>
        <p:xfrm>
          <a:off x="619124" y="1048439"/>
          <a:ext cx="9575754" cy="4870704"/>
        </p:xfrm>
        <a:graphic>
          <a:graphicData uri="http://schemas.openxmlformats.org/drawingml/2006/table">
            <a:tbl>
              <a:tblPr firstRow="1" bandRow="1">
                <a:tableStyleId>{2D5ABB26-0587-4C30-8999-92F81FD0307C}</a:tableStyleId>
              </a:tblPr>
              <a:tblGrid>
                <a:gridCol w="9575754"/>
              </a:tblGrid>
              <a:tr h="1537647">
                <a:tc>
                  <a:txBody>
                    <a:bodyPr/>
                    <a:lstStyle/>
                    <a:p>
                      <a:pPr algn="l">
                        <a:lnSpc>
                          <a:spcPct val="115000"/>
                        </a:lnSpc>
                        <a:spcAft>
                          <a:spcPts val="0"/>
                        </a:spcAft>
                      </a:pPr>
                      <a:r>
                        <a:rPr lang="en-GB" sz="2200" b="1" dirty="0" smtClean="0">
                          <a:solidFill>
                            <a:schemeClr val="tx1"/>
                          </a:solidFill>
                          <a:effectLst/>
                          <a:latin typeface="+mn-lt"/>
                          <a:ea typeface="Calibri" panose="020F0502020204030204" pitchFamily="34" charset="0"/>
                          <a:cs typeface="Times New Roman" panose="02020603050405020304" pitchFamily="18" charset="0"/>
                        </a:rPr>
                        <a:t>Skills and competence implications</a:t>
                      </a:r>
                      <a:endParaRPr lang="en-GB" sz="2200" dirty="0" smtClean="0">
                        <a:solidFill>
                          <a:schemeClr val="tx1"/>
                        </a:solidFill>
                        <a:effectLst/>
                        <a:latin typeface="+mn-lt"/>
                        <a:ea typeface="Calibri" panose="020F0502020204030204" pitchFamily="34" charset="0"/>
                        <a:cs typeface="Times New Roman" panose="02020603050405020304" pitchFamily="18" charset="0"/>
                      </a:endParaRPr>
                    </a:p>
                    <a:p>
                      <a:pPr marL="342900" marR="0" lvl="0" indent="-342900" algn="l" defTabSz="521528" rtl="0" eaLnBrk="1" fontAlgn="auto" latinLnBrk="0" hangingPunct="1">
                        <a:lnSpc>
                          <a:spcPct val="115000"/>
                        </a:lnSpc>
                        <a:spcBef>
                          <a:spcPts val="0"/>
                        </a:spcBef>
                        <a:spcAft>
                          <a:spcPts val="600"/>
                        </a:spcAft>
                        <a:buClrTx/>
                        <a:buSzTx/>
                        <a:buFont typeface="Wingdings 3" panose="05040102010807070707" pitchFamily="18" charset="2"/>
                        <a:buChar char=""/>
                        <a:tabLst/>
                        <a:defRPr/>
                      </a:pPr>
                      <a:r>
                        <a:rPr kumimoji="0" lang="en-GB" sz="2200" b="1" i="0" u="none" strike="noStrike" kern="1200" cap="none" spc="0" normalizeH="0" baseline="0" noProof="0" dirty="0" smtClean="0">
                          <a:ln>
                            <a:noFill/>
                          </a:ln>
                          <a:solidFill>
                            <a:schemeClr val="tx1"/>
                          </a:solidFill>
                          <a:effectLst/>
                          <a:uLnTx/>
                          <a:uFillTx/>
                          <a:latin typeface="+mn-lt"/>
                          <a:ea typeface="Calibri" panose="020F0502020204030204" pitchFamily="34" charset="0"/>
                          <a:cs typeface="Times New Roman" panose="02020603050405020304" pitchFamily="18" charset="0"/>
                        </a:rPr>
                        <a:t>Resilience </a:t>
                      </a:r>
                      <a:r>
                        <a:rPr kumimoji="0" lang="en-GB" sz="2200" b="0" i="0" u="none" strike="noStrike" kern="1200" cap="none" spc="0" normalizeH="0" baseline="0" noProof="0" dirty="0" smtClean="0">
                          <a:ln>
                            <a:noFill/>
                          </a:ln>
                          <a:solidFill>
                            <a:schemeClr val="tx1"/>
                          </a:solidFill>
                          <a:effectLst/>
                          <a:uLnTx/>
                          <a:uFillTx/>
                          <a:latin typeface="+mn-lt"/>
                          <a:ea typeface="Calibri" panose="020F0502020204030204" pitchFamily="34" charset="0"/>
                          <a:cs typeface="Times New Roman" panose="02020603050405020304" pitchFamily="18" charset="0"/>
                        </a:rPr>
                        <a:t>– The health workforce faces many changes ahead driving increases in resilience and coping skills.  Changes in health systems, populations, patient expectations, technologies and innovations over the next 20 years will drive increases</a:t>
                      </a:r>
                    </a:p>
                    <a:p>
                      <a:pPr marL="342900" marR="0" lvl="0" indent="-342900" algn="l" defTabSz="521528" rtl="0" eaLnBrk="1" fontAlgn="auto" latinLnBrk="0" hangingPunct="1">
                        <a:lnSpc>
                          <a:spcPct val="115000"/>
                        </a:lnSpc>
                        <a:spcBef>
                          <a:spcPts val="0"/>
                        </a:spcBef>
                        <a:spcAft>
                          <a:spcPts val="600"/>
                        </a:spcAft>
                        <a:buClrTx/>
                        <a:buSzTx/>
                        <a:buFont typeface="Wingdings 3" panose="05040102010807070707" pitchFamily="18" charset="2"/>
                        <a:buChar char=""/>
                        <a:tabLst/>
                        <a:defRPr/>
                      </a:pPr>
                      <a:r>
                        <a:rPr lang="en-GB" sz="2200" b="1" kern="1200" dirty="0" smtClean="0">
                          <a:solidFill>
                            <a:schemeClr val="tx1"/>
                          </a:solidFill>
                          <a:effectLst/>
                          <a:latin typeface="+mn-lt"/>
                          <a:ea typeface="+mn-ea"/>
                          <a:cs typeface="+mn-cs"/>
                        </a:rPr>
                        <a:t>Regulatory awareness and revalidation skills </a:t>
                      </a:r>
                      <a:r>
                        <a:rPr lang="en-GB" sz="2200" kern="1200" dirty="0" smtClean="0">
                          <a:solidFill>
                            <a:schemeClr val="tx1"/>
                          </a:solidFill>
                          <a:effectLst/>
                          <a:latin typeface="+mn-lt"/>
                          <a:ea typeface="+mn-ea"/>
                          <a:cs typeface="+mn-cs"/>
                        </a:rPr>
                        <a:t>– Health care professionals working in the EU face differing regulatory and re-certification changes as revalidation becomes more prevalent in Europe’s health systems</a:t>
                      </a:r>
                    </a:p>
                    <a:p>
                      <a:pPr marL="342900" marR="0" lvl="0" indent="-342900" algn="l" defTabSz="521528" rtl="0" eaLnBrk="1" fontAlgn="auto" latinLnBrk="0" hangingPunct="1">
                        <a:lnSpc>
                          <a:spcPct val="115000"/>
                        </a:lnSpc>
                        <a:spcBef>
                          <a:spcPts val="0"/>
                        </a:spcBef>
                        <a:spcAft>
                          <a:spcPts val="600"/>
                        </a:spcAft>
                        <a:buClrTx/>
                        <a:buSzTx/>
                        <a:buFont typeface="Wingdings 3" panose="05040102010807070707" pitchFamily="18" charset="2"/>
                        <a:buChar char=""/>
                        <a:tabLst/>
                        <a:defRPr/>
                      </a:pPr>
                      <a:r>
                        <a:rPr lang="en-GB" sz="2200" b="1" kern="1200" dirty="0" smtClean="0">
                          <a:solidFill>
                            <a:schemeClr val="tx1"/>
                          </a:solidFill>
                          <a:effectLst/>
                          <a:latin typeface="+mn-lt"/>
                          <a:ea typeface="+mn-ea"/>
                          <a:cs typeface="+mn-cs"/>
                        </a:rPr>
                        <a:t>Systems thinking and workforce planning skills and competence</a:t>
                      </a:r>
                      <a:r>
                        <a:rPr lang="en-GB" sz="2200" kern="1200" dirty="0" smtClean="0">
                          <a:solidFill>
                            <a:schemeClr val="tx1"/>
                          </a:solidFill>
                          <a:effectLst/>
                          <a:latin typeface="+mn-lt"/>
                          <a:ea typeface="+mn-ea"/>
                          <a:cs typeface="+mn-cs"/>
                        </a:rPr>
                        <a:t> will be areas of increased demand for the future.  The interconnectedness of how health systems operate, their complexity and how they interact have implications for the achievement of equitable health outcomes (Adam, 2012).</a:t>
                      </a:r>
                      <a:endParaRPr kumimoji="0" lang="en-GB" sz="2200" b="0" i="0" u="none" strike="noStrike" kern="1200" cap="none" spc="0" normalizeH="0" baseline="0" noProof="0" dirty="0" smtClean="0">
                        <a:ln>
                          <a:noFill/>
                        </a:ln>
                        <a:solidFill>
                          <a:schemeClr val="tx1"/>
                        </a:solidFill>
                        <a:effectLst/>
                        <a:uLnTx/>
                        <a:uFillTx/>
                        <a:latin typeface="+mn-lt"/>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1" name="Rectangle 18"/>
          <p:cNvSpPr>
            <a:spLocks noChangeArrowheads="1"/>
          </p:cNvSpPr>
          <p:nvPr/>
        </p:nvSpPr>
        <p:spPr bwMode="auto">
          <a:xfrm>
            <a:off x="3905250" y="2530475"/>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rPr>
              <a:t/>
            </a:r>
            <a:br>
              <a:rPr kumimoji="0" lang="en-GB" altLang="en-US" sz="1800" b="0" i="0" u="none" strike="noStrike" cap="none" normalizeH="0" baseline="0" smtClean="0">
                <a:ln>
                  <a:noFill/>
                </a:ln>
                <a:solidFill>
                  <a:schemeClr val="tx1"/>
                </a:solidFill>
                <a:effectLst/>
                <a:latin typeface="Arial" panose="020B0604020202020204" pitchFamily="34" charset="0"/>
              </a:rPr>
            </a:b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1787857" y="6668389"/>
            <a:ext cx="6455391" cy="641971"/>
          </a:xfrm>
          <a:prstGeom prst="rect">
            <a:avLst/>
          </a:prstGeom>
        </p:spPr>
        <p:txBody>
          <a:bodyPr wrap="square">
            <a:spAutoFit/>
          </a:bodyPr>
          <a:lstStyle/>
          <a:p>
            <a:pPr marL="0" lvl="0" indent="0">
              <a:lnSpc>
                <a:spcPct val="115000"/>
              </a:lnSpc>
              <a:spcAft>
                <a:spcPts val="600"/>
              </a:spcAft>
              <a:buClr>
                <a:srgbClr val="45B97C"/>
              </a:buClr>
              <a:buFont typeface="Wingdings 3" panose="05040102010807070707" pitchFamily="18" charset="2"/>
              <a:buNone/>
            </a:pPr>
            <a:r>
              <a:rPr lang="en-GB" sz="1600" b="1" i="0" dirty="0">
                <a:latin typeface="+mn-lt"/>
                <a:ea typeface="Times New Roman" panose="02020603050405020304" pitchFamily="18" charset="0"/>
                <a:cs typeface="Times New Roman" panose="02020603050405020304" pitchFamily="18" charset="0"/>
              </a:rPr>
              <a:t>Continued in horizon scanning brief which includes examples of workforce impacts, education and training, workforce planning considerations.</a:t>
            </a:r>
          </a:p>
        </p:txBody>
      </p:sp>
    </p:spTree>
    <p:extLst>
      <p:ext uri="{BB962C8B-B14F-4D97-AF65-F5344CB8AC3E}">
        <p14:creationId xmlns:p14="http://schemas.microsoft.com/office/powerpoint/2010/main" val="102008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9299620" y="609234"/>
            <a:ext cx="1272311" cy="1789489"/>
          </a:xfrm>
          <a:prstGeom prst="rect">
            <a:avLst/>
          </a:prstGeom>
          <a:ln>
            <a:solidFill>
              <a:schemeClr val="bg1">
                <a:lumMod val="65000"/>
              </a:schemeClr>
            </a:solidFill>
          </a:ln>
        </p:spPr>
      </p:pic>
      <p:sp>
        <p:nvSpPr>
          <p:cNvPr id="32" name="TextBox 31"/>
          <p:cNvSpPr txBox="1"/>
          <p:nvPr/>
        </p:nvSpPr>
        <p:spPr>
          <a:xfrm>
            <a:off x="504825" y="358168"/>
            <a:ext cx="9301327" cy="597749"/>
          </a:xfrm>
          <a:prstGeom prst="rect">
            <a:avLst/>
          </a:prstGeom>
          <a:noFill/>
        </p:spPr>
        <p:txBody>
          <a:bodyPr wrap="square" lIns="104287" tIns="52144" rIns="104287" bIns="52144" rtlCol="0">
            <a:spAutoFit/>
          </a:bodyPr>
          <a:lstStyle/>
          <a:p>
            <a:pPr defTabSz="521436" fontAlgn="auto">
              <a:spcBef>
                <a:spcPts val="0"/>
              </a:spcBef>
              <a:spcAft>
                <a:spcPts val="0"/>
              </a:spcAft>
            </a:pPr>
            <a:r>
              <a:rPr lang="en-GB" sz="3200" b="1" i="0" dirty="0" smtClean="0">
                <a:solidFill>
                  <a:srgbClr val="008DD7"/>
                </a:solidFill>
                <a:latin typeface="Calibri"/>
              </a:rPr>
              <a:t>Summary of messages</a:t>
            </a:r>
            <a:endParaRPr lang="en-GB" sz="3200" b="1" i="0" dirty="0">
              <a:solidFill>
                <a:srgbClr val="008DD7"/>
              </a:solidFill>
              <a:latin typeface="Calibri"/>
            </a:endParaRPr>
          </a:p>
        </p:txBody>
      </p:sp>
      <p:sp>
        <p:nvSpPr>
          <p:cNvPr id="2" name="Rectangle 1"/>
          <p:cNvSpPr/>
          <p:nvPr/>
        </p:nvSpPr>
        <p:spPr>
          <a:xfrm>
            <a:off x="504825" y="1089492"/>
            <a:ext cx="7332679" cy="4994957"/>
          </a:xfrm>
          <a:prstGeom prst="rect">
            <a:avLst/>
          </a:prstGeom>
        </p:spPr>
        <p:txBody>
          <a:bodyPr wrap="square">
            <a:spAutoFit/>
          </a:bodyPr>
          <a:lstStyle/>
          <a:p>
            <a:pPr marL="342900" lvl="0" indent="-342900">
              <a:lnSpc>
                <a:spcPct val="115000"/>
              </a:lnSpc>
              <a:spcAft>
                <a:spcPts val="1800"/>
              </a:spcAft>
              <a:buClr>
                <a:srgbClr val="0070C0"/>
              </a:buClr>
              <a:buFont typeface="Wingdings 3" panose="05040102010807070707" pitchFamily="18" charset="2"/>
              <a:buChar char=""/>
            </a:pPr>
            <a:r>
              <a:rPr lang="en-GB" sz="1800" i="0" dirty="0" smtClean="0">
                <a:solidFill>
                  <a:srgbClr val="000000"/>
                </a:solidFill>
                <a:latin typeface="+mn-lt"/>
                <a:ea typeface="Calibri" panose="020F0502020204030204" pitchFamily="34" charset="0"/>
                <a:cs typeface="Times New Roman" panose="02020603050405020304" pitchFamily="18" charset="0"/>
              </a:rPr>
              <a:t>The work shares </a:t>
            </a:r>
            <a:r>
              <a:rPr lang="en-GB" sz="1800" i="0" dirty="0">
                <a:solidFill>
                  <a:srgbClr val="000000"/>
                </a:solidFill>
                <a:latin typeface="+mn-lt"/>
                <a:ea typeface="Calibri" panose="020F0502020204030204" pitchFamily="34" charset="0"/>
                <a:cs typeface="Times New Roman" panose="02020603050405020304" pitchFamily="18" charset="0"/>
              </a:rPr>
              <a:t>the methods used to conduct horizon scanning and provides tools – such as a system map to understand the dynamic nature of future change – which can be adapted to conduct and improve workforce planning in national-specific contexts. </a:t>
            </a:r>
            <a:endParaRPr lang="en-GB" sz="1800" i="0" dirty="0" smtClean="0">
              <a:latin typeface="+mn-lt"/>
              <a:ea typeface="Calibri" panose="020F0502020204030204" pitchFamily="34" charset="0"/>
              <a:cs typeface="Times New Roman" panose="02020603050405020304" pitchFamily="18" charset="0"/>
            </a:endParaRPr>
          </a:p>
          <a:p>
            <a:pPr marL="342900" lvl="0" indent="-342900">
              <a:lnSpc>
                <a:spcPct val="115000"/>
              </a:lnSpc>
              <a:spcAft>
                <a:spcPts val="1800"/>
              </a:spcAft>
              <a:buClr>
                <a:srgbClr val="0070C0"/>
              </a:buClr>
              <a:buFont typeface="Wingdings 3" panose="05040102010807070707" pitchFamily="18" charset="2"/>
              <a:buChar char=""/>
            </a:pPr>
            <a:r>
              <a:rPr lang="en-GB" sz="1800" i="0" dirty="0" smtClean="0">
                <a:solidFill>
                  <a:srgbClr val="000000"/>
                </a:solidFill>
                <a:latin typeface="+mn-lt"/>
                <a:ea typeface="Calibri" panose="020F0502020204030204" pitchFamily="34" charset="0"/>
                <a:cs typeface="Times New Roman" panose="02020603050405020304" pitchFamily="18" charset="0"/>
              </a:rPr>
              <a:t>The report describes the variables and the relationships involved in workforce systems, highlighting the drivers of change to populations, health care services and health workforces. This qualitative understanding is best combined with quantitative modelling in national-specific contexts to project the relative size and uncertainty of workforce supply and demand pressures. </a:t>
            </a:r>
            <a:endParaRPr lang="en-GB" sz="1800" i="0" dirty="0">
              <a:latin typeface="+mn-lt"/>
              <a:ea typeface="Calibri" panose="020F0502020204030204" pitchFamily="34" charset="0"/>
              <a:cs typeface="Times New Roman" panose="02020603050405020304" pitchFamily="18" charset="0"/>
            </a:endParaRPr>
          </a:p>
          <a:p>
            <a:pPr marL="342900" lvl="0" indent="-342900">
              <a:lnSpc>
                <a:spcPct val="115000"/>
              </a:lnSpc>
              <a:spcAft>
                <a:spcPts val="1800"/>
              </a:spcAft>
              <a:buClr>
                <a:srgbClr val="0070C0"/>
              </a:buClr>
              <a:buFont typeface="Wingdings 3" panose="05040102010807070707" pitchFamily="18" charset="2"/>
              <a:buChar char=""/>
            </a:pPr>
            <a:r>
              <a:rPr lang="en-GB" sz="1800" i="0" dirty="0">
                <a:solidFill>
                  <a:srgbClr val="000000"/>
                </a:solidFill>
                <a:latin typeface="+mn-lt"/>
                <a:ea typeface="Calibri" panose="020F0502020204030204" pitchFamily="34" charset="0"/>
                <a:cs typeface="Times New Roman" panose="02020603050405020304" pitchFamily="18" charset="0"/>
              </a:rPr>
              <a:t>The future of workforce planning must include multi-professional projections which effectively inform decision making by linking to appropriate policy </a:t>
            </a:r>
            <a:r>
              <a:rPr lang="en-GB" sz="1800" i="0" dirty="0" smtClean="0">
                <a:solidFill>
                  <a:srgbClr val="000000"/>
                </a:solidFill>
                <a:latin typeface="+mn-lt"/>
                <a:ea typeface="Calibri" panose="020F0502020204030204" pitchFamily="34" charset="0"/>
                <a:cs typeface="Times New Roman" panose="02020603050405020304" pitchFamily="18" charset="0"/>
              </a:rPr>
              <a:t>decisions and combining </a:t>
            </a:r>
            <a:r>
              <a:rPr lang="en-GB" sz="1800" i="0" dirty="0">
                <a:solidFill>
                  <a:srgbClr val="000000"/>
                </a:solidFill>
                <a:latin typeface="+mn-lt"/>
                <a:ea typeface="Calibri" panose="020F0502020204030204" pitchFamily="34" charset="0"/>
                <a:cs typeface="Times New Roman" panose="02020603050405020304" pitchFamily="18" charset="0"/>
              </a:rPr>
              <a:t>qualitative and quantitative approaches</a:t>
            </a:r>
            <a:r>
              <a:rPr lang="en-GB" sz="1800" i="0" dirty="0" smtClean="0">
                <a:solidFill>
                  <a:srgbClr val="000000"/>
                </a:solidFill>
                <a:latin typeface="+mn-lt"/>
                <a:ea typeface="Calibri" panose="020F0502020204030204" pitchFamily="34" charset="0"/>
                <a:cs typeface="Times New Roman" panose="02020603050405020304" pitchFamily="18" charset="0"/>
              </a:rPr>
              <a:t>.</a:t>
            </a:r>
            <a:endParaRPr lang="en-GB" sz="1800" i="0" dirty="0">
              <a:latin typeface="+mn-lt"/>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rotWithShape="1">
          <a:blip r:embed="rId4"/>
          <a:srcRect l="17192" t="17255" r="50334" b="8739"/>
          <a:stretch/>
        </p:blipFill>
        <p:spPr>
          <a:xfrm>
            <a:off x="9299623" y="4494649"/>
            <a:ext cx="1272309" cy="1812226"/>
          </a:xfrm>
          <a:prstGeom prst="rect">
            <a:avLst/>
          </a:prstGeom>
          <a:ln>
            <a:solidFill>
              <a:schemeClr val="bg1">
                <a:lumMod val="65000"/>
              </a:schemeClr>
            </a:solidFill>
          </a:ln>
        </p:spPr>
      </p:pic>
      <p:pic>
        <p:nvPicPr>
          <p:cNvPr id="7" name="Picture 6"/>
          <p:cNvPicPr>
            <a:picLocks noChangeAspect="1"/>
          </p:cNvPicPr>
          <p:nvPr/>
        </p:nvPicPr>
        <p:blipFill rotWithShape="1">
          <a:blip r:embed="rId5"/>
          <a:srcRect l="33986" t="17521" r="33349" b="8654"/>
          <a:stretch/>
        </p:blipFill>
        <p:spPr>
          <a:xfrm>
            <a:off x="7927081" y="609235"/>
            <a:ext cx="1282963" cy="1812227"/>
          </a:xfrm>
          <a:prstGeom prst="rect">
            <a:avLst/>
          </a:prstGeom>
          <a:ln>
            <a:solidFill>
              <a:schemeClr val="bg1">
                <a:lumMod val="65000"/>
              </a:schemeClr>
            </a:solidFill>
          </a:ln>
        </p:spPr>
      </p:pic>
      <p:pic>
        <p:nvPicPr>
          <p:cNvPr id="9" name="Picture 8"/>
          <p:cNvPicPr>
            <a:picLocks noChangeAspect="1"/>
          </p:cNvPicPr>
          <p:nvPr/>
        </p:nvPicPr>
        <p:blipFill rotWithShape="1">
          <a:blip r:embed="rId6"/>
          <a:srcRect l="21534" t="23388" r="50236" b="12748"/>
          <a:stretch/>
        </p:blipFill>
        <p:spPr>
          <a:xfrm>
            <a:off x="9299623" y="2540573"/>
            <a:ext cx="1281724" cy="1812227"/>
          </a:xfrm>
          <a:prstGeom prst="rect">
            <a:avLst/>
          </a:prstGeom>
          <a:ln>
            <a:solidFill>
              <a:schemeClr val="bg1">
                <a:lumMod val="65000"/>
              </a:schemeClr>
            </a:solidFill>
          </a:ln>
        </p:spPr>
      </p:pic>
      <p:pic>
        <p:nvPicPr>
          <p:cNvPr id="10" name="Picture 9"/>
          <p:cNvPicPr>
            <a:picLocks noChangeAspect="1"/>
          </p:cNvPicPr>
          <p:nvPr/>
        </p:nvPicPr>
        <p:blipFill rotWithShape="1">
          <a:blip r:embed="rId7"/>
          <a:srcRect l="6949" t="16974" r="64735" b="19162"/>
          <a:stretch/>
        </p:blipFill>
        <p:spPr>
          <a:xfrm>
            <a:off x="7925765" y="2540573"/>
            <a:ext cx="1285597" cy="1812227"/>
          </a:xfrm>
          <a:prstGeom prst="rect">
            <a:avLst/>
          </a:prstGeom>
          <a:ln>
            <a:solidFill>
              <a:schemeClr val="bg1">
                <a:lumMod val="65000"/>
              </a:schemeClr>
            </a:solidFill>
          </a:ln>
        </p:spPr>
      </p:pic>
      <p:pic>
        <p:nvPicPr>
          <p:cNvPr id="11" name="Picture 10"/>
          <p:cNvPicPr>
            <a:picLocks noChangeAspect="1"/>
          </p:cNvPicPr>
          <p:nvPr/>
        </p:nvPicPr>
        <p:blipFill rotWithShape="1">
          <a:blip r:embed="rId8"/>
          <a:srcRect l="16843" t="17384" r="50321" b="8518"/>
          <a:stretch/>
        </p:blipFill>
        <p:spPr>
          <a:xfrm>
            <a:off x="7917441" y="4494649"/>
            <a:ext cx="1284912" cy="1812226"/>
          </a:xfrm>
          <a:prstGeom prst="rect">
            <a:avLst/>
          </a:prstGeom>
          <a:ln>
            <a:solidFill>
              <a:schemeClr val="bg1">
                <a:lumMod val="65000"/>
              </a:schemeClr>
            </a:solidFill>
          </a:ln>
        </p:spPr>
      </p:pic>
      <p:sp>
        <p:nvSpPr>
          <p:cNvPr id="12" name="Rectangle 11"/>
          <p:cNvSpPr/>
          <p:nvPr/>
        </p:nvSpPr>
        <p:spPr>
          <a:xfrm>
            <a:off x="1970011" y="6679766"/>
            <a:ext cx="5861092" cy="492122"/>
          </a:xfrm>
          <a:prstGeom prst="rect">
            <a:avLst/>
          </a:prstGeom>
        </p:spPr>
        <p:txBody>
          <a:bodyPr wrap="none">
            <a:spAutoFit/>
          </a:bodyPr>
          <a:lstStyle/>
          <a:p>
            <a:pPr>
              <a:lnSpc>
                <a:spcPct val="115000"/>
              </a:lnSpc>
              <a:spcAft>
                <a:spcPts val="0"/>
              </a:spcAft>
            </a:pPr>
            <a:r>
              <a:rPr lang="en-GB" sz="2400" i="0" dirty="0" smtClean="0">
                <a:latin typeface="+mn-lt"/>
                <a:ea typeface="Calibri" panose="020F0502020204030204" pitchFamily="34" charset="0"/>
                <a:cs typeface="Times New Roman" panose="02020603050405020304" pitchFamily="18" charset="0"/>
              </a:rPr>
              <a:t>Available </a:t>
            </a:r>
            <a:r>
              <a:rPr lang="en-GB" sz="2400" i="0" dirty="0">
                <a:latin typeface="+mn-lt"/>
                <a:ea typeface="Calibri" panose="020F0502020204030204" pitchFamily="34" charset="0"/>
                <a:cs typeface="Times New Roman" panose="02020603050405020304" pitchFamily="18" charset="0"/>
              </a:rPr>
              <a:t>at </a:t>
            </a:r>
            <a:r>
              <a:rPr lang="en-GB" sz="2400" i="0" dirty="0" smtClean="0">
                <a:latin typeface="+mn-lt"/>
                <a:ea typeface="Calibri" panose="020F0502020204030204" pitchFamily="34" charset="0"/>
                <a:cs typeface="Times New Roman" panose="02020603050405020304" pitchFamily="18" charset="0"/>
                <a:hlinkClick r:id="rId9"/>
              </a:rPr>
              <a:t>www.healthworkforce.eu</a:t>
            </a:r>
            <a:r>
              <a:rPr lang="en-GB" sz="2400" i="0" dirty="0" smtClean="0">
                <a:latin typeface="+mn-lt"/>
                <a:ea typeface="Calibri" panose="020F0502020204030204" pitchFamily="34" charset="0"/>
                <a:cs typeface="Times New Roman" panose="02020603050405020304" pitchFamily="18" charset="0"/>
              </a:rPr>
              <a:t> in 2016</a:t>
            </a:r>
            <a:endParaRPr lang="en-GB" sz="2000" i="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983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504825" y="358168"/>
            <a:ext cx="8260033" cy="597749"/>
          </a:xfrm>
          <a:prstGeom prst="rect">
            <a:avLst/>
          </a:prstGeom>
          <a:noFill/>
        </p:spPr>
        <p:txBody>
          <a:bodyPr wrap="square" lIns="104287" tIns="52144" rIns="104287" bIns="52144" rtlCol="0">
            <a:spAutoFit/>
          </a:bodyPr>
          <a:lstStyle/>
          <a:p>
            <a:pPr defTabSz="521436" fontAlgn="auto">
              <a:spcBef>
                <a:spcPts val="0"/>
              </a:spcBef>
              <a:spcAft>
                <a:spcPts val="0"/>
              </a:spcAft>
            </a:pPr>
            <a:r>
              <a:rPr lang="en-GB" sz="3200" b="1" i="0" dirty="0" smtClean="0">
                <a:solidFill>
                  <a:srgbClr val="008DD7"/>
                </a:solidFill>
                <a:latin typeface="Calibri"/>
              </a:rPr>
              <a:t>Acknowledgements</a:t>
            </a:r>
            <a:endParaRPr lang="en-GB" sz="3200" b="1" i="0" dirty="0">
              <a:solidFill>
                <a:srgbClr val="008DD7"/>
              </a:solidFill>
              <a:latin typeface="Calibri"/>
            </a:endParaRPr>
          </a:p>
        </p:txBody>
      </p:sp>
      <p:sp>
        <p:nvSpPr>
          <p:cNvPr id="11" name="Rectangle 10"/>
          <p:cNvSpPr/>
          <p:nvPr/>
        </p:nvSpPr>
        <p:spPr>
          <a:xfrm>
            <a:off x="504825" y="1399805"/>
            <a:ext cx="3766924" cy="3207032"/>
          </a:xfrm>
          <a:prstGeom prst="rect">
            <a:avLst/>
          </a:prstGeom>
        </p:spPr>
        <p:txBody>
          <a:bodyPr wrap="square">
            <a:spAutoFit/>
          </a:bodyPr>
          <a:lstStyle/>
          <a:p>
            <a:pPr lvl="0">
              <a:lnSpc>
                <a:spcPct val="115000"/>
              </a:lnSpc>
              <a:spcAft>
                <a:spcPts val="1200"/>
              </a:spcAft>
            </a:pPr>
            <a:r>
              <a:rPr lang="en-GB" sz="2200" i="0" dirty="0" smtClean="0">
                <a:latin typeface="+mn-lt"/>
              </a:rPr>
              <a:t>Thank you for the </a:t>
            </a:r>
            <a:r>
              <a:rPr lang="en-GB" sz="2200" i="0" dirty="0">
                <a:latin typeface="+mn-lt"/>
              </a:rPr>
              <a:t>continued support from the EU Commission, EU Joint </a:t>
            </a:r>
            <a:r>
              <a:rPr lang="en-GB" sz="2200" i="0" dirty="0" smtClean="0">
                <a:latin typeface="+mn-lt"/>
              </a:rPr>
              <a:t>Action team, </a:t>
            </a:r>
            <a:r>
              <a:rPr lang="en-GB" sz="2200" i="0" dirty="0">
                <a:latin typeface="+mn-lt"/>
              </a:rPr>
              <a:t>the Department of Health, UK and our national and international partners and advisors for participating in </a:t>
            </a:r>
            <a:r>
              <a:rPr lang="en-GB" sz="2200" i="0" dirty="0" smtClean="0">
                <a:latin typeface="+mn-lt"/>
              </a:rPr>
              <a:t>this and connected research</a:t>
            </a:r>
            <a:r>
              <a:rPr lang="en-GB" sz="2200" i="0" dirty="0">
                <a:latin typeface="+mn-lt"/>
              </a:rPr>
              <a:t>.</a:t>
            </a:r>
          </a:p>
        </p:txBody>
      </p:sp>
      <p:sp>
        <p:nvSpPr>
          <p:cNvPr id="2" name="TextBox 1"/>
          <p:cNvSpPr txBox="1"/>
          <p:nvPr/>
        </p:nvSpPr>
        <p:spPr>
          <a:xfrm>
            <a:off x="528634" y="5332013"/>
            <a:ext cx="4343400" cy="523220"/>
          </a:xfrm>
          <a:prstGeom prst="rect">
            <a:avLst/>
          </a:prstGeom>
          <a:noFill/>
        </p:spPr>
        <p:txBody>
          <a:bodyPr wrap="square" rtlCol="0">
            <a:spAutoFit/>
          </a:bodyPr>
          <a:lstStyle/>
          <a:p>
            <a:r>
              <a:rPr lang="en-GB" sz="2800" b="1" i="0" dirty="0">
                <a:solidFill>
                  <a:srgbClr val="008DD7"/>
                </a:solidFill>
                <a:latin typeface="Calibri"/>
              </a:rPr>
              <a:t>Questions </a:t>
            </a:r>
            <a:r>
              <a:rPr lang="en-GB" sz="2800" b="1" i="0" dirty="0" smtClean="0">
                <a:solidFill>
                  <a:srgbClr val="008DD7"/>
                </a:solidFill>
                <a:latin typeface="Calibri"/>
              </a:rPr>
              <a:t>welcomed.</a:t>
            </a:r>
            <a:endParaRPr lang="en-GB" sz="2800" b="1" i="0" dirty="0">
              <a:solidFill>
                <a:srgbClr val="008DD7"/>
              </a:solidFill>
              <a:latin typeface="Calibri"/>
            </a:endParaRPr>
          </a:p>
        </p:txBody>
      </p:sp>
      <p:pic>
        <p:nvPicPr>
          <p:cNvPr id="6" name="Picture 2" descr="http://fc01.deviantart.net/fs71/f/2011/326/1/7/europe_blank_map_2_by_fenn_o_manic-d4awgz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1" y="842875"/>
            <a:ext cx="5892800" cy="553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01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http://fc01.deviantart.net/fs71/f/2011/326/1/7/europe_blank_map_2_by_fenn_o_manic-d4awgz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4245" y="2026675"/>
            <a:ext cx="3069205" cy="2882059"/>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504825" y="358168"/>
            <a:ext cx="8260033" cy="597749"/>
          </a:xfrm>
          <a:prstGeom prst="rect">
            <a:avLst/>
          </a:prstGeom>
          <a:noFill/>
        </p:spPr>
        <p:txBody>
          <a:bodyPr wrap="square" lIns="104287" tIns="52144" rIns="104287" bIns="52144" rtlCol="0">
            <a:spAutoFit/>
          </a:bodyPr>
          <a:lstStyle/>
          <a:p>
            <a:pPr defTabSz="521436" fontAlgn="auto">
              <a:spcBef>
                <a:spcPts val="0"/>
              </a:spcBef>
              <a:spcAft>
                <a:spcPts val="0"/>
              </a:spcAft>
            </a:pPr>
            <a:r>
              <a:rPr lang="en-GB" sz="3200" b="1" i="0" dirty="0" smtClean="0">
                <a:solidFill>
                  <a:srgbClr val="008DD7"/>
                </a:solidFill>
                <a:latin typeface="Calibri"/>
              </a:rPr>
              <a:t>WP6 Horizon Scanning</a:t>
            </a:r>
            <a:endParaRPr lang="en-GB" sz="3200" b="1" i="0" dirty="0">
              <a:solidFill>
                <a:srgbClr val="008DD7"/>
              </a:solidFill>
              <a:latin typeface="Calibri"/>
            </a:endParaRPr>
          </a:p>
        </p:txBody>
      </p:sp>
      <p:grpSp>
        <p:nvGrpSpPr>
          <p:cNvPr id="7" name="Group 6"/>
          <p:cNvGrpSpPr/>
          <p:nvPr/>
        </p:nvGrpSpPr>
        <p:grpSpPr>
          <a:xfrm>
            <a:off x="352769" y="3158469"/>
            <a:ext cx="2407658" cy="601983"/>
            <a:chOff x="4357517" y="4555104"/>
            <a:chExt cx="2407658" cy="601983"/>
          </a:xfrm>
        </p:grpSpPr>
        <p:sp>
          <p:nvSpPr>
            <p:cNvPr id="8" name="Rounded Rectangle 7"/>
            <p:cNvSpPr/>
            <p:nvPr/>
          </p:nvSpPr>
          <p:spPr>
            <a:xfrm>
              <a:off x="5093443" y="4576298"/>
              <a:ext cx="1671732" cy="550930"/>
            </a:xfrm>
            <a:prstGeom prst="roundRect">
              <a:avLst>
                <a:gd name="adj" fmla="val 5000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2000" b="1" i="0" dirty="0" smtClean="0">
                  <a:solidFill>
                    <a:prstClr val="black">
                      <a:lumMod val="75000"/>
                      <a:lumOff val="25000"/>
                    </a:prstClr>
                  </a:solidFill>
                </a:rPr>
                <a:t>Horizon scanning </a:t>
              </a:r>
            </a:p>
            <a:p>
              <a:pPr algn="ctr"/>
              <a:r>
                <a:rPr lang="en-GB" sz="2000" b="1" i="0" dirty="0" smtClean="0">
                  <a:solidFill>
                    <a:prstClr val="black">
                      <a:lumMod val="75000"/>
                      <a:lumOff val="25000"/>
                    </a:prstClr>
                  </a:solidFill>
                </a:rPr>
                <a:t>and qualitative</a:t>
              </a:r>
              <a:endParaRPr lang="en-GB" sz="2000" b="1" i="0" dirty="0">
                <a:solidFill>
                  <a:prstClr val="black">
                    <a:lumMod val="75000"/>
                    <a:lumOff val="25000"/>
                  </a:prstClr>
                </a:solidFill>
              </a:endParaRPr>
            </a:p>
          </p:txBody>
        </p:sp>
        <p:grpSp>
          <p:nvGrpSpPr>
            <p:cNvPr id="9" name="Group 8"/>
            <p:cNvGrpSpPr/>
            <p:nvPr/>
          </p:nvGrpSpPr>
          <p:grpSpPr>
            <a:xfrm>
              <a:off x="4357517" y="4555104"/>
              <a:ext cx="601824" cy="601983"/>
              <a:chOff x="2960308" y="4888211"/>
              <a:chExt cx="719999" cy="720000"/>
            </a:xfrm>
          </p:grpSpPr>
          <p:pic>
            <p:nvPicPr>
              <p:cNvPr id="10" name="Picture 9" descr="uk.png"/>
              <p:cNvPicPr>
                <a:picLocks noChangeAspect="1"/>
              </p:cNvPicPr>
              <p:nvPr/>
            </p:nvPicPr>
            <p:blipFill>
              <a:blip r:embed="rId4" cstate="print"/>
              <a:stretch>
                <a:fillRect/>
              </a:stretch>
            </p:blipFill>
            <p:spPr>
              <a:xfrm>
                <a:off x="2960308" y="4888211"/>
                <a:ext cx="719999" cy="720000"/>
              </a:xfrm>
              <a:prstGeom prst="rect">
                <a:avLst/>
              </a:prstGeom>
            </p:spPr>
          </p:pic>
          <p:sp>
            <p:nvSpPr>
              <p:cNvPr id="13" name="Oval 12"/>
              <p:cNvSpPr/>
              <p:nvPr/>
            </p:nvSpPr>
            <p:spPr>
              <a:xfrm>
                <a:off x="2974596" y="4896268"/>
                <a:ext cx="692971" cy="692971"/>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solidFill>
                    <a:prstClr val="white"/>
                  </a:solidFill>
                </a:endParaRPr>
              </a:p>
            </p:txBody>
          </p:sp>
        </p:grpSp>
      </p:grpSp>
      <p:sp>
        <p:nvSpPr>
          <p:cNvPr id="14" name="Rounded Rectangle 13"/>
          <p:cNvSpPr/>
          <p:nvPr/>
        </p:nvSpPr>
        <p:spPr>
          <a:xfrm>
            <a:off x="3008784" y="1873478"/>
            <a:ext cx="7274702" cy="3283714"/>
          </a:xfrm>
          <a:prstGeom prst="roundRect">
            <a:avLst/>
          </a:prstGeom>
          <a:noFill/>
          <a:ln w="317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16" name="Group 15"/>
          <p:cNvGrpSpPr/>
          <p:nvPr/>
        </p:nvGrpSpPr>
        <p:grpSpPr>
          <a:xfrm>
            <a:off x="6580199" y="2204864"/>
            <a:ext cx="2376264" cy="648072"/>
            <a:chOff x="6580199" y="2204864"/>
            <a:chExt cx="2376264" cy="648072"/>
          </a:xfrm>
        </p:grpSpPr>
        <p:sp>
          <p:nvSpPr>
            <p:cNvPr id="17" name="Rounded Rectangle 16"/>
            <p:cNvSpPr/>
            <p:nvPr/>
          </p:nvSpPr>
          <p:spPr>
            <a:xfrm>
              <a:off x="6580199" y="2204864"/>
              <a:ext cx="2376264" cy="648072"/>
            </a:xfrm>
            <a:prstGeom prst="roundRect">
              <a:avLst>
                <a:gd name="adj" fmla="val 50000"/>
              </a:avLst>
            </a:prstGeom>
            <a:solidFill>
              <a:srgbClr val="00ADE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smtClean="0">
                  <a:solidFill>
                    <a:prstClr val="white"/>
                  </a:solidFill>
                </a:rPr>
                <a:t>Qualitative</a:t>
              </a:r>
            </a:p>
            <a:p>
              <a:pPr algn="ctr"/>
              <a:r>
                <a:rPr lang="en-GB" sz="1600" b="1" dirty="0" smtClean="0">
                  <a:solidFill>
                    <a:prstClr val="white"/>
                  </a:solidFill>
                </a:rPr>
                <a:t>methods</a:t>
              </a:r>
              <a:endParaRPr lang="en-GB" sz="1600" b="1" dirty="0">
                <a:solidFill>
                  <a:prstClr val="white"/>
                </a:solidFill>
              </a:endParaRPr>
            </a:p>
          </p:txBody>
        </p:sp>
        <p:pic>
          <p:nvPicPr>
            <p:cNvPr id="18" name="Picture 1"/>
            <p:cNvPicPr>
              <a:picLocks noChangeAspect="1" noChangeArrowheads="1"/>
            </p:cNvPicPr>
            <p:nvPr/>
          </p:nvPicPr>
          <p:blipFill>
            <a:blip r:embed="rId5" cstate="print"/>
            <a:srcRect/>
            <a:stretch>
              <a:fillRect/>
            </a:stretch>
          </p:blipFill>
          <p:spPr bwMode="auto">
            <a:xfrm>
              <a:off x="6694375" y="2276872"/>
              <a:ext cx="540000" cy="468531"/>
            </a:xfrm>
            <a:prstGeom prst="rect">
              <a:avLst/>
            </a:prstGeom>
            <a:noFill/>
            <a:ln w="9525">
              <a:noFill/>
              <a:miter lim="800000"/>
              <a:headEnd/>
              <a:tailEnd/>
            </a:ln>
            <a:effectLst/>
          </p:spPr>
        </p:pic>
      </p:grpSp>
      <p:grpSp>
        <p:nvGrpSpPr>
          <p:cNvPr id="19" name="Group 18"/>
          <p:cNvGrpSpPr/>
          <p:nvPr/>
        </p:nvGrpSpPr>
        <p:grpSpPr>
          <a:xfrm>
            <a:off x="6580199" y="4149080"/>
            <a:ext cx="2376264" cy="648072"/>
            <a:chOff x="6580199" y="4149080"/>
            <a:chExt cx="2376264" cy="648072"/>
          </a:xfrm>
        </p:grpSpPr>
        <p:sp>
          <p:nvSpPr>
            <p:cNvPr id="20" name="Rounded Rectangle 19"/>
            <p:cNvSpPr/>
            <p:nvPr/>
          </p:nvSpPr>
          <p:spPr>
            <a:xfrm>
              <a:off x="6580199" y="4149080"/>
              <a:ext cx="2376264" cy="648072"/>
            </a:xfrm>
            <a:prstGeom prst="roundRect">
              <a:avLst>
                <a:gd name="adj" fmla="val 50000"/>
              </a:avLst>
            </a:prstGeom>
            <a:solidFill>
              <a:srgbClr val="EF5BA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smtClean="0">
                  <a:solidFill>
                    <a:prstClr val="white"/>
                  </a:solidFill>
                </a:rPr>
                <a:t>Pilot</a:t>
              </a:r>
            </a:p>
            <a:p>
              <a:pPr algn="ctr"/>
              <a:r>
                <a:rPr lang="en-GB" sz="1600" b="1" dirty="0" smtClean="0">
                  <a:solidFill>
                    <a:prstClr val="white"/>
                  </a:solidFill>
                </a:rPr>
                <a:t>study</a:t>
              </a:r>
              <a:endParaRPr lang="en-GB" sz="1600" b="1" dirty="0">
                <a:solidFill>
                  <a:prstClr val="white"/>
                </a:solidFill>
              </a:endParaRPr>
            </a:p>
          </p:txBody>
        </p:sp>
        <p:grpSp>
          <p:nvGrpSpPr>
            <p:cNvPr id="21" name="Group 20"/>
            <p:cNvGrpSpPr/>
            <p:nvPr/>
          </p:nvGrpSpPr>
          <p:grpSpPr>
            <a:xfrm>
              <a:off x="6731377" y="4206569"/>
              <a:ext cx="525879" cy="590583"/>
              <a:chOff x="6751815" y="3193146"/>
              <a:chExt cx="525879" cy="570623"/>
            </a:xfrm>
          </p:grpSpPr>
          <p:pic>
            <p:nvPicPr>
              <p:cNvPr id="22" name="Picture 3"/>
              <p:cNvPicPr>
                <a:picLocks noChangeAspect="1" noChangeArrowheads="1"/>
              </p:cNvPicPr>
              <p:nvPr/>
            </p:nvPicPr>
            <p:blipFill>
              <a:blip r:embed="rId6" cstate="print">
                <a:duotone>
                  <a:schemeClr val="bg2">
                    <a:shade val="45000"/>
                    <a:satMod val="135000"/>
                  </a:schemeClr>
                  <a:prstClr val="white"/>
                </a:duotone>
                <a:lum bright="100000"/>
              </a:blip>
              <a:srcRect/>
              <a:stretch>
                <a:fillRect/>
              </a:stretch>
            </p:blipFill>
            <p:spPr bwMode="auto">
              <a:xfrm flipH="1">
                <a:off x="6830425" y="3193146"/>
                <a:ext cx="247215" cy="570623"/>
              </a:xfrm>
              <a:prstGeom prst="rect">
                <a:avLst/>
              </a:prstGeom>
              <a:noFill/>
              <a:ln w="9525">
                <a:noFill/>
                <a:miter lim="800000"/>
                <a:headEnd/>
                <a:tailEnd/>
              </a:ln>
              <a:effectLst/>
            </p:spPr>
          </p:pic>
          <p:sp>
            <p:nvSpPr>
              <p:cNvPr id="23" name="Rounded Rectangle 22"/>
              <p:cNvSpPr/>
              <p:nvPr/>
            </p:nvSpPr>
            <p:spPr>
              <a:xfrm rot="19889577">
                <a:off x="6751815" y="3434211"/>
                <a:ext cx="425121" cy="80975"/>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4" name="Oval 23"/>
              <p:cNvSpPr/>
              <p:nvPr/>
            </p:nvSpPr>
            <p:spPr>
              <a:xfrm rot="19889577">
                <a:off x="7093448" y="3268110"/>
                <a:ext cx="182174" cy="18217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5" name="Hexagon 24"/>
              <p:cNvSpPr/>
              <p:nvPr/>
            </p:nvSpPr>
            <p:spPr>
              <a:xfrm rot="20599228">
                <a:off x="7148469" y="3296428"/>
                <a:ext cx="129225" cy="110076"/>
              </a:xfrm>
              <a:prstGeom prst="hexagon">
                <a:avLst/>
              </a:prstGeom>
              <a:solidFill>
                <a:srgbClr val="EF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grpSp>
      <p:grpSp>
        <p:nvGrpSpPr>
          <p:cNvPr id="26" name="Group 25"/>
          <p:cNvGrpSpPr/>
          <p:nvPr/>
        </p:nvGrpSpPr>
        <p:grpSpPr>
          <a:xfrm>
            <a:off x="6580199" y="3158469"/>
            <a:ext cx="2376264" cy="648072"/>
            <a:chOff x="6580199" y="3158469"/>
            <a:chExt cx="2376264" cy="648072"/>
          </a:xfrm>
        </p:grpSpPr>
        <p:sp>
          <p:nvSpPr>
            <p:cNvPr id="27" name="Rounded Rectangle 26"/>
            <p:cNvSpPr/>
            <p:nvPr/>
          </p:nvSpPr>
          <p:spPr>
            <a:xfrm>
              <a:off x="6580199" y="3158469"/>
              <a:ext cx="2376264" cy="648072"/>
            </a:xfrm>
            <a:prstGeom prst="roundRect">
              <a:avLst>
                <a:gd name="adj" fmla="val 50000"/>
              </a:avLst>
            </a:prstGeom>
            <a:solidFill>
              <a:schemeClr val="tx1">
                <a:lumMod val="75000"/>
                <a:lumOff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smtClean="0">
                  <a:solidFill>
                    <a:prstClr val="white"/>
                  </a:solidFill>
                </a:rPr>
                <a:t>Future skills</a:t>
              </a:r>
              <a:endParaRPr lang="en-GB" sz="1600" b="1" dirty="0">
                <a:solidFill>
                  <a:prstClr val="white"/>
                </a:solidFill>
              </a:endParaRPr>
            </a:p>
          </p:txBody>
        </p:sp>
        <p:grpSp>
          <p:nvGrpSpPr>
            <p:cNvPr id="28" name="Group 27"/>
            <p:cNvGrpSpPr/>
            <p:nvPr/>
          </p:nvGrpSpPr>
          <p:grpSpPr>
            <a:xfrm>
              <a:off x="8049344" y="3212976"/>
              <a:ext cx="658762" cy="504056"/>
              <a:chOff x="6766276" y="4271037"/>
              <a:chExt cx="564655" cy="449202"/>
            </a:xfrm>
          </p:grpSpPr>
          <p:pic>
            <p:nvPicPr>
              <p:cNvPr id="29" name="Picture 3"/>
              <p:cNvPicPr>
                <a:picLocks noChangeAspect="1" noChangeArrowheads="1"/>
              </p:cNvPicPr>
              <p:nvPr/>
            </p:nvPicPr>
            <p:blipFill>
              <a:blip r:embed="rId6" cstate="print">
                <a:duotone>
                  <a:schemeClr val="bg2">
                    <a:shade val="45000"/>
                    <a:satMod val="135000"/>
                  </a:schemeClr>
                  <a:prstClr val="white"/>
                </a:duotone>
                <a:lum bright="100000"/>
              </a:blip>
              <a:srcRect/>
              <a:stretch>
                <a:fillRect/>
              </a:stretch>
            </p:blipFill>
            <p:spPr bwMode="auto">
              <a:xfrm flipH="1">
                <a:off x="6766276" y="4271037"/>
                <a:ext cx="194329" cy="448550"/>
              </a:xfrm>
              <a:prstGeom prst="rect">
                <a:avLst/>
              </a:prstGeom>
              <a:noFill/>
              <a:ln w="9525">
                <a:noFill/>
                <a:miter lim="800000"/>
                <a:headEnd/>
                <a:tailEnd/>
              </a:ln>
              <a:effectLst/>
            </p:spPr>
          </p:pic>
          <p:pic>
            <p:nvPicPr>
              <p:cNvPr id="30" name="Picture 3"/>
              <p:cNvPicPr>
                <a:picLocks noChangeAspect="1" noChangeArrowheads="1"/>
              </p:cNvPicPr>
              <p:nvPr/>
            </p:nvPicPr>
            <p:blipFill>
              <a:blip r:embed="rId6" cstate="print">
                <a:duotone>
                  <a:schemeClr val="bg2">
                    <a:shade val="45000"/>
                    <a:satMod val="135000"/>
                  </a:schemeClr>
                  <a:prstClr val="white"/>
                </a:duotone>
                <a:lum bright="100000"/>
              </a:blip>
              <a:srcRect/>
              <a:stretch>
                <a:fillRect/>
              </a:stretch>
            </p:blipFill>
            <p:spPr bwMode="auto">
              <a:xfrm flipH="1">
                <a:off x="6946134" y="4271689"/>
                <a:ext cx="194329" cy="448550"/>
              </a:xfrm>
              <a:prstGeom prst="rect">
                <a:avLst/>
              </a:prstGeom>
              <a:noFill/>
              <a:ln w="9525">
                <a:noFill/>
                <a:miter lim="800000"/>
                <a:headEnd/>
                <a:tailEnd/>
              </a:ln>
              <a:effectLst/>
            </p:spPr>
          </p:pic>
          <p:pic>
            <p:nvPicPr>
              <p:cNvPr id="31" name="Picture 3"/>
              <p:cNvPicPr>
                <a:picLocks noChangeAspect="1" noChangeArrowheads="1"/>
              </p:cNvPicPr>
              <p:nvPr/>
            </p:nvPicPr>
            <p:blipFill>
              <a:blip r:embed="rId6" cstate="print">
                <a:duotone>
                  <a:schemeClr val="bg2">
                    <a:shade val="45000"/>
                    <a:satMod val="135000"/>
                  </a:schemeClr>
                  <a:prstClr val="white"/>
                </a:duotone>
                <a:lum bright="100000"/>
              </a:blip>
              <a:srcRect/>
              <a:stretch>
                <a:fillRect/>
              </a:stretch>
            </p:blipFill>
            <p:spPr bwMode="auto">
              <a:xfrm flipH="1">
                <a:off x="7136602" y="4271689"/>
                <a:ext cx="194329" cy="448550"/>
              </a:xfrm>
              <a:prstGeom prst="rect">
                <a:avLst/>
              </a:prstGeom>
              <a:noFill/>
              <a:ln w="9525">
                <a:noFill/>
                <a:miter lim="800000"/>
                <a:headEnd/>
                <a:tailEnd/>
              </a:ln>
              <a:effectLst/>
            </p:spPr>
          </p:pic>
        </p:grpSp>
      </p:grpSp>
      <p:sp>
        <p:nvSpPr>
          <p:cNvPr id="2" name="TextBox 1"/>
          <p:cNvSpPr txBox="1"/>
          <p:nvPr/>
        </p:nvSpPr>
        <p:spPr>
          <a:xfrm>
            <a:off x="9095269" y="2311082"/>
            <a:ext cx="1172451" cy="523220"/>
          </a:xfrm>
          <a:prstGeom prst="rect">
            <a:avLst/>
          </a:prstGeom>
          <a:noFill/>
        </p:spPr>
        <p:txBody>
          <a:bodyPr wrap="square" rtlCol="0">
            <a:spAutoFit/>
          </a:bodyPr>
          <a:lstStyle/>
          <a:p>
            <a:r>
              <a:rPr lang="en-GB" sz="1400" i="0" dirty="0" smtClean="0">
                <a:latin typeface="+mn-lt"/>
              </a:rPr>
              <a:t>Published Nov 2014</a:t>
            </a:r>
            <a:endParaRPr lang="en-GB" sz="1400" i="0" dirty="0">
              <a:latin typeface="+mn-lt"/>
            </a:endParaRPr>
          </a:p>
        </p:txBody>
      </p:sp>
      <p:grpSp>
        <p:nvGrpSpPr>
          <p:cNvPr id="4" name="Group 3"/>
          <p:cNvGrpSpPr/>
          <p:nvPr/>
        </p:nvGrpSpPr>
        <p:grpSpPr>
          <a:xfrm>
            <a:off x="9014405" y="3263460"/>
            <a:ext cx="1320701" cy="1470628"/>
            <a:chOff x="9014405" y="3263460"/>
            <a:chExt cx="1320701" cy="1470628"/>
          </a:xfrm>
        </p:grpSpPr>
        <p:sp>
          <p:nvSpPr>
            <p:cNvPr id="34" name="TextBox 33"/>
            <p:cNvSpPr txBox="1"/>
            <p:nvPr/>
          </p:nvSpPr>
          <p:spPr>
            <a:xfrm>
              <a:off x="9199698" y="3835728"/>
              <a:ext cx="1135408" cy="307777"/>
            </a:xfrm>
            <a:prstGeom prst="rect">
              <a:avLst/>
            </a:prstGeom>
            <a:noFill/>
          </p:spPr>
          <p:txBody>
            <a:bodyPr wrap="square" rtlCol="0">
              <a:spAutoFit/>
            </a:bodyPr>
            <a:lstStyle/>
            <a:p>
              <a:r>
                <a:rPr lang="en-GB" sz="1400" i="0" dirty="0" smtClean="0">
                  <a:latin typeface="+mn-lt"/>
                </a:rPr>
                <a:t>Forthcoming</a:t>
              </a:r>
              <a:endParaRPr lang="en-GB" sz="1400" i="0" dirty="0">
                <a:latin typeface="+mn-lt"/>
              </a:endParaRPr>
            </a:p>
          </p:txBody>
        </p:sp>
        <p:sp>
          <p:nvSpPr>
            <p:cNvPr id="3" name="Right Brace 2"/>
            <p:cNvSpPr/>
            <p:nvPr/>
          </p:nvSpPr>
          <p:spPr>
            <a:xfrm>
              <a:off x="9014405" y="3263460"/>
              <a:ext cx="175460" cy="1470628"/>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500"/>
                            </p:stCondLst>
                            <p:childTnLst>
                              <p:par>
                                <p:cTn id="13" presetID="21"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2000"/>
                                        <p:tgtEl>
                                          <p:spTgt spid="14"/>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par>
                          <p:cTn id="27" fill="hold">
                            <p:stCondLst>
                              <p:cond delay="4500"/>
                            </p:stCondLst>
                            <p:childTnLst>
                              <p:par>
                                <p:cTn id="28" presetID="10"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500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504825" y="358168"/>
            <a:ext cx="9840178" cy="597749"/>
          </a:xfrm>
          <a:prstGeom prst="rect">
            <a:avLst/>
          </a:prstGeom>
          <a:noFill/>
        </p:spPr>
        <p:txBody>
          <a:bodyPr wrap="square" lIns="104287" tIns="52144" rIns="104287" bIns="52144" rtlCol="0">
            <a:spAutoFit/>
          </a:bodyPr>
          <a:lstStyle/>
          <a:p>
            <a:pPr defTabSz="521436" fontAlgn="auto">
              <a:spcBef>
                <a:spcPts val="0"/>
              </a:spcBef>
              <a:spcAft>
                <a:spcPts val="0"/>
              </a:spcAft>
            </a:pPr>
            <a:r>
              <a:rPr lang="en-GB" sz="3200" b="1" i="0" dirty="0" smtClean="0">
                <a:solidFill>
                  <a:srgbClr val="008DD7"/>
                </a:solidFill>
                <a:latin typeface="Calibri"/>
              </a:rPr>
              <a:t>Objective of report on future skills and competences</a:t>
            </a:r>
            <a:endParaRPr lang="en-GB" sz="3200" b="1" i="0" dirty="0">
              <a:solidFill>
                <a:srgbClr val="008DD7"/>
              </a:solidFill>
              <a:latin typeface="Calibri"/>
            </a:endParaRPr>
          </a:p>
        </p:txBody>
      </p:sp>
      <p:sp>
        <p:nvSpPr>
          <p:cNvPr id="11" name="Rectangle 10"/>
          <p:cNvSpPr/>
          <p:nvPr/>
        </p:nvSpPr>
        <p:spPr>
          <a:xfrm>
            <a:off x="818382" y="1292582"/>
            <a:ext cx="3690556" cy="2923877"/>
          </a:xfrm>
          <a:prstGeom prst="rect">
            <a:avLst/>
          </a:prstGeom>
        </p:spPr>
        <p:txBody>
          <a:bodyPr wrap="square">
            <a:spAutoFit/>
          </a:bodyPr>
          <a:lstStyle/>
          <a:p>
            <a:pPr lvl="0">
              <a:lnSpc>
                <a:spcPct val="115000"/>
              </a:lnSpc>
              <a:spcAft>
                <a:spcPts val="1200"/>
              </a:spcAft>
            </a:pPr>
            <a:r>
              <a:rPr lang="en-GB" sz="2000" i="0" dirty="0" smtClean="0">
                <a:latin typeface="+mn-lt"/>
              </a:rPr>
              <a:t>“The </a:t>
            </a:r>
            <a:r>
              <a:rPr lang="en-GB" sz="2000" i="0" dirty="0">
                <a:latin typeface="+mn-lt"/>
              </a:rPr>
              <a:t>report will give an estimation of the future needs of skills and competences and their distribution. It will contain a series of papers either covering off a key professional group (e.g. nurses) or a large trend (e.g. ageing population</a:t>
            </a:r>
            <a:r>
              <a:rPr lang="en-GB" sz="2000" i="0" dirty="0" smtClean="0">
                <a:latin typeface="+mn-lt"/>
              </a:rPr>
              <a:t>).” </a:t>
            </a:r>
            <a:endParaRPr lang="en-US" sz="2000" i="0" dirty="0" smtClean="0">
              <a:latin typeface="+mn-lt"/>
            </a:endParaRPr>
          </a:p>
        </p:txBody>
      </p:sp>
      <p:pic>
        <p:nvPicPr>
          <p:cNvPr id="6" name="Picture 2" descr="http://fc01.deviantart.net/fs71/f/2011/326/1/7/europe_blank_map_2_by_fenn_o_manic-d4awgz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1185" y="1292582"/>
            <a:ext cx="4092903" cy="384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44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504825" y="358168"/>
            <a:ext cx="9301327" cy="597749"/>
          </a:xfrm>
          <a:prstGeom prst="rect">
            <a:avLst/>
          </a:prstGeom>
          <a:noFill/>
        </p:spPr>
        <p:txBody>
          <a:bodyPr wrap="square" lIns="104287" tIns="52144" rIns="104287" bIns="52144" rtlCol="0">
            <a:spAutoFit/>
          </a:bodyPr>
          <a:lstStyle/>
          <a:p>
            <a:pPr defTabSz="521436" fontAlgn="auto">
              <a:spcBef>
                <a:spcPts val="0"/>
              </a:spcBef>
              <a:spcAft>
                <a:spcPts val="0"/>
              </a:spcAft>
            </a:pPr>
            <a:r>
              <a:rPr lang="en-GB" sz="3200" b="1" i="0" dirty="0" smtClean="0">
                <a:solidFill>
                  <a:srgbClr val="008DD7"/>
                </a:solidFill>
                <a:latin typeface="Calibri"/>
              </a:rPr>
              <a:t>Horizon scanning</a:t>
            </a:r>
            <a:endParaRPr lang="en-GB" sz="3200" b="1" i="0" dirty="0">
              <a:solidFill>
                <a:srgbClr val="008DD7"/>
              </a:solidFill>
              <a:latin typeface="Calibri"/>
            </a:endParaRPr>
          </a:p>
        </p:txBody>
      </p:sp>
      <p:sp>
        <p:nvSpPr>
          <p:cNvPr id="9" name="Rectangle 8"/>
          <p:cNvSpPr/>
          <p:nvPr/>
        </p:nvSpPr>
        <p:spPr>
          <a:xfrm>
            <a:off x="602166" y="1270871"/>
            <a:ext cx="8888675" cy="2369880"/>
          </a:xfrm>
          <a:prstGeom prst="rect">
            <a:avLst/>
          </a:prstGeom>
        </p:spPr>
        <p:txBody>
          <a:bodyPr wrap="square">
            <a:spAutoFit/>
          </a:bodyPr>
          <a:lstStyle/>
          <a:p>
            <a:pPr lvl="0">
              <a:lnSpc>
                <a:spcPct val="115000"/>
              </a:lnSpc>
              <a:spcAft>
                <a:spcPts val="1200"/>
              </a:spcAft>
            </a:pPr>
            <a:r>
              <a:rPr lang="en-GB" sz="2000" i="0" dirty="0">
                <a:latin typeface="+mn-lt"/>
              </a:rPr>
              <a:t>Horizon scanning in health workforce planning and forecasting is used to explore and describe the factors and forces, and their inter-relationships, in workforce systems. </a:t>
            </a:r>
          </a:p>
          <a:p>
            <a:pPr lvl="0">
              <a:lnSpc>
                <a:spcPct val="115000"/>
              </a:lnSpc>
              <a:spcAft>
                <a:spcPts val="1200"/>
              </a:spcAft>
            </a:pPr>
            <a:r>
              <a:rPr lang="en-GB" sz="2000" i="0" dirty="0" smtClean="0">
                <a:latin typeface="+mn-lt"/>
              </a:rPr>
              <a:t>The use of horizon scanning and the produced report and briefs aim </a:t>
            </a:r>
            <a:r>
              <a:rPr lang="en-GB" sz="2000" i="0" dirty="0">
                <a:latin typeface="+mn-lt"/>
              </a:rPr>
              <a:t>to increase our collective knowledge of the factors and forces which may drive changes in the skills and competences required from health workforces over the next 20 years. </a:t>
            </a:r>
          </a:p>
        </p:txBody>
      </p:sp>
      <p:sp>
        <p:nvSpPr>
          <p:cNvPr id="10" name="Title 1"/>
          <p:cNvSpPr txBox="1">
            <a:spLocks/>
          </p:cNvSpPr>
          <p:nvPr/>
        </p:nvSpPr>
        <p:spPr>
          <a:xfrm>
            <a:off x="1325505" y="3906656"/>
            <a:ext cx="1944911" cy="576089"/>
          </a:xfrm>
          <a:prstGeom prst="rect">
            <a:avLst/>
          </a:prstGeom>
          <a:ln>
            <a:noFill/>
          </a:ln>
        </p:spPr>
        <p:txBody>
          <a:bodyPr lIns="0" tIns="0" rIns="0" bIns="0"/>
          <a:lstStyle>
            <a:lvl1pPr algn="l" rtl="0" eaLnBrk="1" fontAlgn="base" hangingPunct="1">
              <a:lnSpc>
                <a:spcPct val="90000"/>
              </a:lnSpc>
              <a:spcBef>
                <a:spcPct val="0"/>
              </a:spcBef>
              <a:spcAft>
                <a:spcPct val="0"/>
              </a:spcAft>
              <a:defRPr sz="6000" kern="1200" baseline="0">
                <a:solidFill>
                  <a:schemeClr val="bg1"/>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4800">
                <a:solidFill>
                  <a:srgbClr val="00B0F0"/>
                </a:solidFill>
                <a:latin typeface="InterFace" pitchFamily="34" charset="0"/>
              </a:defRPr>
            </a:lvl2pPr>
            <a:lvl3pPr algn="l" rtl="0" eaLnBrk="1" fontAlgn="base" hangingPunct="1">
              <a:lnSpc>
                <a:spcPct val="90000"/>
              </a:lnSpc>
              <a:spcBef>
                <a:spcPct val="0"/>
              </a:spcBef>
              <a:spcAft>
                <a:spcPct val="0"/>
              </a:spcAft>
              <a:defRPr sz="4800">
                <a:solidFill>
                  <a:srgbClr val="00B0F0"/>
                </a:solidFill>
                <a:latin typeface="InterFace" pitchFamily="34" charset="0"/>
              </a:defRPr>
            </a:lvl3pPr>
            <a:lvl4pPr algn="l" rtl="0" eaLnBrk="1" fontAlgn="base" hangingPunct="1">
              <a:lnSpc>
                <a:spcPct val="90000"/>
              </a:lnSpc>
              <a:spcBef>
                <a:spcPct val="0"/>
              </a:spcBef>
              <a:spcAft>
                <a:spcPct val="0"/>
              </a:spcAft>
              <a:defRPr sz="4800">
                <a:solidFill>
                  <a:srgbClr val="00B0F0"/>
                </a:solidFill>
                <a:latin typeface="InterFace" pitchFamily="34" charset="0"/>
              </a:defRPr>
            </a:lvl4pPr>
            <a:lvl5pPr algn="l" rtl="0" eaLnBrk="1" fontAlgn="base" hangingPunct="1">
              <a:lnSpc>
                <a:spcPct val="90000"/>
              </a:lnSpc>
              <a:spcBef>
                <a:spcPct val="0"/>
              </a:spcBef>
              <a:spcAft>
                <a:spcPct val="0"/>
              </a:spcAft>
              <a:defRPr sz="4800">
                <a:solidFill>
                  <a:srgbClr val="00B0F0"/>
                </a:solidFill>
                <a:latin typeface="InterFace" pitchFamily="34" charset="0"/>
              </a:defRPr>
            </a:lvl5pPr>
            <a:lvl6pPr marL="457200" algn="l" rtl="0" eaLnBrk="1" fontAlgn="base" hangingPunct="1">
              <a:spcBef>
                <a:spcPct val="0"/>
              </a:spcBef>
              <a:spcAft>
                <a:spcPct val="0"/>
              </a:spcAft>
              <a:defRPr sz="4800">
                <a:solidFill>
                  <a:srgbClr val="00B0F0"/>
                </a:solidFill>
                <a:latin typeface="InterFace" pitchFamily="34" charset="0"/>
              </a:defRPr>
            </a:lvl6pPr>
            <a:lvl7pPr marL="914400" algn="l" rtl="0" eaLnBrk="1" fontAlgn="base" hangingPunct="1">
              <a:spcBef>
                <a:spcPct val="0"/>
              </a:spcBef>
              <a:spcAft>
                <a:spcPct val="0"/>
              </a:spcAft>
              <a:defRPr sz="4800">
                <a:solidFill>
                  <a:srgbClr val="00B0F0"/>
                </a:solidFill>
                <a:latin typeface="InterFace" pitchFamily="34" charset="0"/>
              </a:defRPr>
            </a:lvl7pPr>
            <a:lvl8pPr marL="1371600" algn="l" rtl="0" eaLnBrk="1" fontAlgn="base" hangingPunct="1">
              <a:spcBef>
                <a:spcPct val="0"/>
              </a:spcBef>
              <a:spcAft>
                <a:spcPct val="0"/>
              </a:spcAft>
              <a:defRPr sz="4800">
                <a:solidFill>
                  <a:srgbClr val="00B0F0"/>
                </a:solidFill>
                <a:latin typeface="InterFace" pitchFamily="34" charset="0"/>
              </a:defRPr>
            </a:lvl8pPr>
            <a:lvl9pPr marL="1828800" algn="l" rtl="0" eaLnBrk="1" fontAlgn="base" hangingPunct="1">
              <a:spcBef>
                <a:spcPct val="0"/>
              </a:spcBef>
              <a:spcAft>
                <a:spcPct val="0"/>
              </a:spcAft>
              <a:defRPr sz="4800">
                <a:solidFill>
                  <a:srgbClr val="00B0F0"/>
                </a:solidFill>
                <a:latin typeface="InterFace" pitchFamily="34" charset="0"/>
              </a:defRPr>
            </a:lvl9pPr>
          </a:lstStyle>
          <a:p>
            <a:r>
              <a:rPr lang="en-US" sz="1800" b="1" i="0" dirty="0" smtClean="0">
                <a:solidFill>
                  <a:schemeClr val="tx1"/>
                </a:solidFill>
              </a:rPr>
              <a:t>Context </a:t>
            </a:r>
            <a:endParaRPr lang="en-GB" sz="1800" b="1" i="0" dirty="0">
              <a:solidFill>
                <a:schemeClr val="tx1"/>
              </a:solidFill>
            </a:endParaRPr>
          </a:p>
        </p:txBody>
      </p:sp>
      <p:sp>
        <p:nvSpPr>
          <p:cNvPr id="79" name="Title 1"/>
          <p:cNvSpPr txBox="1">
            <a:spLocks/>
          </p:cNvSpPr>
          <p:nvPr/>
        </p:nvSpPr>
        <p:spPr>
          <a:xfrm>
            <a:off x="4271579" y="3906656"/>
            <a:ext cx="1944911" cy="576089"/>
          </a:xfrm>
          <a:prstGeom prst="rect">
            <a:avLst/>
          </a:prstGeom>
          <a:ln>
            <a:noFill/>
          </a:ln>
        </p:spPr>
        <p:txBody>
          <a:bodyPr lIns="0" tIns="0" rIns="0" bIns="0"/>
          <a:lstStyle>
            <a:lvl1pPr algn="l" rtl="0" eaLnBrk="1" fontAlgn="base" hangingPunct="1">
              <a:lnSpc>
                <a:spcPct val="90000"/>
              </a:lnSpc>
              <a:spcBef>
                <a:spcPct val="0"/>
              </a:spcBef>
              <a:spcAft>
                <a:spcPct val="0"/>
              </a:spcAft>
              <a:defRPr sz="6000" kern="1200" baseline="0">
                <a:solidFill>
                  <a:schemeClr val="bg1"/>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4800">
                <a:solidFill>
                  <a:srgbClr val="00B0F0"/>
                </a:solidFill>
                <a:latin typeface="InterFace" pitchFamily="34" charset="0"/>
              </a:defRPr>
            </a:lvl2pPr>
            <a:lvl3pPr algn="l" rtl="0" eaLnBrk="1" fontAlgn="base" hangingPunct="1">
              <a:lnSpc>
                <a:spcPct val="90000"/>
              </a:lnSpc>
              <a:spcBef>
                <a:spcPct val="0"/>
              </a:spcBef>
              <a:spcAft>
                <a:spcPct val="0"/>
              </a:spcAft>
              <a:defRPr sz="4800">
                <a:solidFill>
                  <a:srgbClr val="00B0F0"/>
                </a:solidFill>
                <a:latin typeface="InterFace" pitchFamily="34" charset="0"/>
              </a:defRPr>
            </a:lvl3pPr>
            <a:lvl4pPr algn="l" rtl="0" eaLnBrk="1" fontAlgn="base" hangingPunct="1">
              <a:lnSpc>
                <a:spcPct val="90000"/>
              </a:lnSpc>
              <a:spcBef>
                <a:spcPct val="0"/>
              </a:spcBef>
              <a:spcAft>
                <a:spcPct val="0"/>
              </a:spcAft>
              <a:defRPr sz="4800">
                <a:solidFill>
                  <a:srgbClr val="00B0F0"/>
                </a:solidFill>
                <a:latin typeface="InterFace" pitchFamily="34" charset="0"/>
              </a:defRPr>
            </a:lvl4pPr>
            <a:lvl5pPr algn="l" rtl="0" eaLnBrk="1" fontAlgn="base" hangingPunct="1">
              <a:lnSpc>
                <a:spcPct val="90000"/>
              </a:lnSpc>
              <a:spcBef>
                <a:spcPct val="0"/>
              </a:spcBef>
              <a:spcAft>
                <a:spcPct val="0"/>
              </a:spcAft>
              <a:defRPr sz="4800">
                <a:solidFill>
                  <a:srgbClr val="00B0F0"/>
                </a:solidFill>
                <a:latin typeface="InterFace" pitchFamily="34" charset="0"/>
              </a:defRPr>
            </a:lvl5pPr>
            <a:lvl6pPr marL="457200" algn="l" rtl="0" eaLnBrk="1" fontAlgn="base" hangingPunct="1">
              <a:spcBef>
                <a:spcPct val="0"/>
              </a:spcBef>
              <a:spcAft>
                <a:spcPct val="0"/>
              </a:spcAft>
              <a:defRPr sz="4800">
                <a:solidFill>
                  <a:srgbClr val="00B0F0"/>
                </a:solidFill>
                <a:latin typeface="InterFace" pitchFamily="34" charset="0"/>
              </a:defRPr>
            </a:lvl6pPr>
            <a:lvl7pPr marL="914400" algn="l" rtl="0" eaLnBrk="1" fontAlgn="base" hangingPunct="1">
              <a:spcBef>
                <a:spcPct val="0"/>
              </a:spcBef>
              <a:spcAft>
                <a:spcPct val="0"/>
              </a:spcAft>
              <a:defRPr sz="4800">
                <a:solidFill>
                  <a:srgbClr val="00B0F0"/>
                </a:solidFill>
                <a:latin typeface="InterFace" pitchFamily="34" charset="0"/>
              </a:defRPr>
            </a:lvl7pPr>
            <a:lvl8pPr marL="1371600" algn="l" rtl="0" eaLnBrk="1" fontAlgn="base" hangingPunct="1">
              <a:spcBef>
                <a:spcPct val="0"/>
              </a:spcBef>
              <a:spcAft>
                <a:spcPct val="0"/>
              </a:spcAft>
              <a:defRPr sz="4800">
                <a:solidFill>
                  <a:srgbClr val="00B0F0"/>
                </a:solidFill>
                <a:latin typeface="InterFace" pitchFamily="34" charset="0"/>
              </a:defRPr>
            </a:lvl8pPr>
            <a:lvl9pPr marL="1828800" algn="l" rtl="0" eaLnBrk="1" fontAlgn="base" hangingPunct="1">
              <a:spcBef>
                <a:spcPct val="0"/>
              </a:spcBef>
              <a:spcAft>
                <a:spcPct val="0"/>
              </a:spcAft>
              <a:defRPr sz="4800">
                <a:solidFill>
                  <a:srgbClr val="00B0F0"/>
                </a:solidFill>
                <a:latin typeface="InterFace" pitchFamily="34" charset="0"/>
              </a:defRPr>
            </a:lvl9pPr>
          </a:lstStyle>
          <a:p>
            <a:r>
              <a:rPr lang="en-US" sz="1800" b="1" i="0" dirty="0" smtClean="0">
                <a:solidFill>
                  <a:schemeClr val="tx1"/>
                </a:solidFill>
              </a:rPr>
              <a:t>Ideas bank</a:t>
            </a:r>
            <a:endParaRPr lang="en-GB" sz="1800" b="1" i="0" dirty="0">
              <a:solidFill>
                <a:schemeClr val="tx1"/>
              </a:solidFill>
            </a:endParaRPr>
          </a:p>
        </p:txBody>
      </p:sp>
      <p:sp>
        <p:nvSpPr>
          <p:cNvPr id="94" name="Title 1"/>
          <p:cNvSpPr txBox="1">
            <a:spLocks/>
          </p:cNvSpPr>
          <p:nvPr/>
        </p:nvSpPr>
        <p:spPr>
          <a:xfrm>
            <a:off x="7413986" y="3906656"/>
            <a:ext cx="2160935" cy="576089"/>
          </a:xfrm>
          <a:prstGeom prst="rect">
            <a:avLst/>
          </a:prstGeom>
          <a:ln>
            <a:noFill/>
          </a:ln>
        </p:spPr>
        <p:txBody>
          <a:bodyPr lIns="0" tIns="0" rIns="0" bIns="0"/>
          <a:lstStyle>
            <a:lvl1pPr algn="l" rtl="0" eaLnBrk="1" fontAlgn="base" hangingPunct="1">
              <a:lnSpc>
                <a:spcPct val="90000"/>
              </a:lnSpc>
              <a:spcBef>
                <a:spcPct val="0"/>
              </a:spcBef>
              <a:spcAft>
                <a:spcPct val="0"/>
              </a:spcAft>
              <a:defRPr sz="6000" kern="1200" baseline="0">
                <a:solidFill>
                  <a:schemeClr val="bg1"/>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4800">
                <a:solidFill>
                  <a:srgbClr val="00B0F0"/>
                </a:solidFill>
                <a:latin typeface="InterFace" pitchFamily="34" charset="0"/>
              </a:defRPr>
            </a:lvl2pPr>
            <a:lvl3pPr algn="l" rtl="0" eaLnBrk="1" fontAlgn="base" hangingPunct="1">
              <a:lnSpc>
                <a:spcPct val="90000"/>
              </a:lnSpc>
              <a:spcBef>
                <a:spcPct val="0"/>
              </a:spcBef>
              <a:spcAft>
                <a:spcPct val="0"/>
              </a:spcAft>
              <a:defRPr sz="4800">
                <a:solidFill>
                  <a:srgbClr val="00B0F0"/>
                </a:solidFill>
                <a:latin typeface="InterFace" pitchFamily="34" charset="0"/>
              </a:defRPr>
            </a:lvl3pPr>
            <a:lvl4pPr algn="l" rtl="0" eaLnBrk="1" fontAlgn="base" hangingPunct="1">
              <a:lnSpc>
                <a:spcPct val="90000"/>
              </a:lnSpc>
              <a:spcBef>
                <a:spcPct val="0"/>
              </a:spcBef>
              <a:spcAft>
                <a:spcPct val="0"/>
              </a:spcAft>
              <a:defRPr sz="4800">
                <a:solidFill>
                  <a:srgbClr val="00B0F0"/>
                </a:solidFill>
                <a:latin typeface="InterFace" pitchFamily="34" charset="0"/>
              </a:defRPr>
            </a:lvl4pPr>
            <a:lvl5pPr algn="l" rtl="0" eaLnBrk="1" fontAlgn="base" hangingPunct="1">
              <a:lnSpc>
                <a:spcPct val="90000"/>
              </a:lnSpc>
              <a:spcBef>
                <a:spcPct val="0"/>
              </a:spcBef>
              <a:spcAft>
                <a:spcPct val="0"/>
              </a:spcAft>
              <a:defRPr sz="4800">
                <a:solidFill>
                  <a:srgbClr val="00B0F0"/>
                </a:solidFill>
                <a:latin typeface="InterFace" pitchFamily="34" charset="0"/>
              </a:defRPr>
            </a:lvl5pPr>
            <a:lvl6pPr marL="457200" algn="l" rtl="0" eaLnBrk="1" fontAlgn="base" hangingPunct="1">
              <a:spcBef>
                <a:spcPct val="0"/>
              </a:spcBef>
              <a:spcAft>
                <a:spcPct val="0"/>
              </a:spcAft>
              <a:defRPr sz="4800">
                <a:solidFill>
                  <a:srgbClr val="00B0F0"/>
                </a:solidFill>
                <a:latin typeface="InterFace" pitchFamily="34" charset="0"/>
              </a:defRPr>
            </a:lvl6pPr>
            <a:lvl7pPr marL="914400" algn="l" rtl="0" eaLnBrk="1" fontAlgn="base" hangingPunct="1">
              <a:spcBef>
                <a:spcPct val="0"/>
              </a:spcBef>
              <a:spcAft>
                <a:spcPct val="0"/>
              </a:spcAft>
              <a:defRPr sz="4800">
                <a:solidFill>
                  <a:srgbClr val="00B0F0"/>
                </a:solidFill>
                <a:latin typeface="InterFace" pitchFamily="34" charset="0"/>
              </a:defRPr>
            </a:lvl7pPr>
            <a:lvl8pPr marL="1371600" algn="l" rtl="0" eaLnBrk="1" fontAlgn="base" hangingPunct="1">
              <a:spcBef>
                <a:spcPct val="0"/>
              </a:spcBef>
              <a:spcAft>
                <a:spcPct val="0"/>
              </a:spcAft>
              <a:defRPr sz="4800">
                <a:solidFill>
                  <a:srgbClr val="00B0F0"/>
                </a:solidFill>
                <a:latin typeface="InterFace" pitchFamily="34" charset="0"/>
              </a:defRPr>
            </a:lvl8pPr>
            <a:lvl9pPr marL="1828800" algn="l" rtl="0" eaLnBrk="1" fontAlgn="base" hangingPunct="1">
              <a:spcBef>
                <a:spcPct val="0"/>
              </a:spcBef>
              <a:spcAft>
                <a:spcPct val="0"/>
              </a:spcAft>
              <a:defRPr sz="4800">
                <a:solidFill>
                  <a:srgbClr val="00B0F0"/>
                </a:solidFill>
                <a:latin typeface="InterFace" pitchFamily="34" charset="0"/>
              </a:defRPr>
            </a:lvl9pPr>
          </a:lstStyle>
          <a:p>
            <a:r>
              <a:rPr lang="en-US" sz="1800" b="1" i="0" dirty="0" smtClean="0">
                <a:solidFill>
                  <a:schemeClr val="tx1"/>
                </a:solidFill>
              </a:rPr>
              <a:t>System mapping</a:t>
            </a:r>
            <a:endParaRPr lang="en-GB" sz="1800" b="1" i="0" dirty="0">
              <a:solidFill>
                <a:schemeClr val="tx1"/>
              </a:solidFill>
            </a:endParaRPr>
          </a:p>
        </p:txBody>
      </p:sp>
      <p:grpSp>
        <p:nvGrpSpPr>
          <p:cNvPr id="12" name="Group 11"/>
          <p:cNvGrpSpPr/>
          <p:nvPr/>
        </p:nvGrpSpPr>
        <p:grpSpPr>
          <a:xfrm>
            <a:off x="1326200" y="4321247"/>
            <a:ext cx="1147086" cy="1556682"/>
            <a:chOff x="632520" y="2195202"/>
            <a:chExt cx="1292177" cy="1903907"/>
          </a:xfrm>
        </p:grpSpPr>
        <p:sp>
          <p:nvSpPr>
            <p:cNvPr id="13" name="Regular Pentagon 12"/>
            <p:cNvSpPr/>
            <p:nvPr/>
          </p:nvSpPr>
          <p:spPr>
            <a:xfrm>
              <a:off x="983979" y="2760769"/>
              <a:ext cx="245058" cy="233389"/>
            </a:xfrm>
            <a:prstGeom prst="pentagon">
              <a:avLst/>
            </a:prstGeom>
            <a:solidFill>
              <a:srgbClr val="EF5BA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gular Pentagon 13"/>
            <p:cNvSpPr/>
            <p:nvPr/>
          </p:nvSpPr>
          <p:spPr>
            <a:xfrm>
              <a:off x="632520" y="2195202"/>
              <a:ext cx="245058" cy="233389"/>
            </a:xfrm>
            <a:prstGeom prst="pentagon">
              <a:avLst/>
            </a:prstGeom>
            <a:solidFill>
              <a:srgbClr val="EF5BA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gular Pentagon 14"/>
            <p:cNvSpPr/>
            <p:nvPr/>
          </p:nvSpPr>
          <p:spPr>
            <a:xfrm>
              <a:off x="1679639" y="3258910"/>
              <a:ext cx="245058" cy="233389"/>
            </a:xfrm>
            <a:prstGeom prst="pentagon">
              <a:avLst/>
            </a:prstGeom>
            <a:solidFill>
              <a:srgbClr val="EF5BA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gular Pentagon 15"/>
            <p:cNvSpPr/>
            <p:nvPr/>
          </p:nvSpPr>
          <p:spPr>
            <a:xfrm>
              <a:off x="1341226" y="3865720"/>
              <a:ext cx="245058" cy="233389"/>
            </a:xfrm>
            <a:prstGeom prst="pentagon">
              <a:avLst/>
            </a:prstGeom>
            <a:solidFill>
              <a:srgbClr val="EF5BA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gular Pentagon 16"/>
            <p:cNvSpPr/>
            <p:nvPr/>
          </p:nvSpPr>
          <p:spPr>
            <a:xfrm>
              <a:off x="632520" y="3362145"/>
              <a:ext cx="245058" cy="233389"/>
            </a:xfrm>
            <a:prstGeom prst="pentagon">
              <a:avLst/>
            </a:prstGeom>
            <a:solidFill>
              <a:srgbClr val="EF5BA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Group 17"/>
          <p:cNvGrpSpPr/>
          <p:nvPr/>
        </p:nvGrpSpPr>
        <p:grpSpPr>
          <a:xfrm>
            <a:off x="1326600" y="4313170"/>
            <a:ext cx="1136327" cy="1496507"/>
            <a:chOff x="632971" y="2185323"/>
            <a:chExt cx="1280057" cy="1830310"/>
          </a:xfrm>
        </p:grpSpPr>
        <p:sp>
          <p:nvSpPr>
            <p:cNvPr id="19" name="Oval 18"/>
            <p:cNvSpPr/>
            <p:nvPr/>
          </p:nvSpPr>
          <p:spPr>
            <a:xfrm>
              <a:off x="1679639" y="2831649"/>
              <a:ext cx="233389" cy="233389"/>
            </a:xfrm>
            <a:prstGeom prst="ellipse">
              <a:avLst/>
            </a:prstGeom>
            <a:solidFill>
              <a:srgbClr val="00ADE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p:nvSpPr>
          <p:spPr>
            <a:xfrm>
              <a:off x="1306217" y="2185323"/>
              <a:ext cx="233389" cy="233389"/>
            </a:xfrm>
            <a:prstGeom prst="ellipse">
              <a:avLst/>
            </a:prstGeom>
            <a:solidFill>
              <a:srgbClr val="00ADE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p:nvPr/>
          </p:nvSpPr>
          <p:spPr>
            <a:xfrm>
              <a:off x="989352" y="2381913"/>
              <a:ext cx="233389" cy="233389"/>
            </a:xfrm>
            <a:prstGeom prst="ellipse">
              <a:avLst/>
            </a:prstGeom>
            <a:solidFill>
              <a:srgbClr val="00ADE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p:cNvSpPr/>
            <p:nvPr/>
          </p:nvSpPr>
          <p:spPr>
            <a:xfrm>
              <a:off x="632971" y="2942045"/>
              <a:ext cx="233389" cy="233389"/>
            </a:xfrm>
            <a:prstGeom prst="ellipse">
              <a:avLst/>
            </a:prstGeom>
            <a:solidFill>
              <a:srgbClr val="00ADE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p:cNvSpPr/>
            <p:nvPr/>
          </p:nvSpPr>
          <p:spPr>
            <a:xfrm>
              <a:off x="632971" y="3782244"/>
              <a:ext cx="233389" cy="233389"/>
            </a:xfrm>
            <a:prstGeom prst="ellipse">
              <a:avLst/>
            </a:prstGeom>
            <a:solidFill>
              <a:srgbClr val="00ADE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p:cNvSpPr/>
            <p:nvPr/>
          </p:nvSpPr>
          <p:spPr>
            <a:xfrm>
              <a:off x="1306217" y="2605422"/>
              <a:ext cx="233389" cy="233389"/>
            </a:xfrm>
            <a:prstGeom prst="ellipse">
              <a:avLst/>
            </a:prstGeom>
            <a:solidFill>
              <a:srgbClr val="00ADE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p:cNvSpPr/>
            <p:nvPr/>
          </p:nvSpPr>
          <p:spPr>
            <a:xfrm>
              <a:off x="1352895" y="3445621"/>
              <a:ext cx="233389" cy="233389"/>
            </a:xfrm>
            <a:prstGeom prst="ellipse">
              <a:avLst/>
            </a:prstGeom>
            <a:solidFill>
              <a:srgbClr val="00ADE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p:cNvSpPr/>
            <p:nvPr/>
          </p:nvSpPr>
          <p:spPr>
            <a:xfrm>
              <a:off x="982190" y="3182596"/>
              <a:ext cx="233389" cy="233389"/>
            </a:xfrm>
            <a:prstGeom prst="ellipse">
              <a:avLst/>
            </a:prstGeom>
            <a:solidFill>
              <a:srgbClr val="00ADE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p:cNvSpPr/>
            <p:nvPr/>
          </p:nvSpPr>
          <p:spPr>
            <a:xfrm>
              <a:off x="989352" y="3595533"/>
              <a:ext cx="233389" cy="233389"/>
            </a:xfrm>
            <a:prstGeom prst="ellipse">
              <a:avLst/>
            </a:prstGeom>
            <a:solidFill>
              <a:srgbClr val="00ADE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 name="Group 27"/>
          <p:cNvGrpSpPr/>
          <p:nvPr/>
        </p:nvGrpSpPr>
        <p:grpSpPr>
          <a:xfrm>
            <a:off x="1334887" y="4503995"/>
            <a:ext cx="1151937" cy="1183111"/>
            <a:chOff x="642306" y="2418712"/>
            <a:chExt cx="1297642" cy="1447009"/>
          </a:xfrm>
        </p:grpSpPr>
        <p:sp>
          <p:nvSpPr>
            <p:cNvPr id="29" name="Isosceles Triangle 28"/>
            <p:cNvSpPr/>
            <p:nvPr/>
          </p:nvSpPr>
          <p:spPr>
            <a:xfrm>
              <a:off x="1669217" y="2418712"/>
              <a:ext cx="270731" cy="233389"/>
            </a:xfrm>
            <a:prstGeom prst="triangle">
              <a:avLst/>
            </a:prstGeom>
            <a:solidFill>
              <a:srgbClr val="645FAA"/>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Isosceles Triangle 29"/>
            <p:cNvSpPr/>
            <p:nvPr/>
          </p:nvSpPr>
          <p:spPr>
            <a:xfrm>
              <a:off x="642306" y="2537444"/>
              <a:ext cx="270731" cy="233389"/>
            </a:xfrm>
            <a:prstGeom prst="triangle">
              <a:avLst/>
            </a:prstGeom>
            <a:solidFill>
              <a:srgbClr val="645FAA"/>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Isosceles Triangle 30"/>
            <p:cNvSpPr/>
            <p:nvPr/>
          </p:nvSpPr>
          <p:spPr>
            <a:xfrm>
              <a:off x="1669217" y="3632332"/>
              <a:ext cx="270731" cy="233389"/>
            </a:xfrm>
            <a:prstGeom prst="triangle">
              <a:avLst/>
            </a:prstGeom>
            <a:solidFill>
              <a:srgbClr val="645FAA"/>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Isosceles Triangle 32"/>
            <p:cNvSpPr/>
            <p:nvPr/>
          </p:nvSpPr>
          <p:spPr>
            <a:xfrm>
              <a:off x="1315553" y="3025522"/>
              <a:ext cx="270731" cy="233389"/>
            </a:xfrm>
            <a:prstGeom prst="triangle">
              <a:avLst/>
            </a:prstGeom>
            <a:solidFill>
              <a:srgbClr val="645FAA"/>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4" name="Group 33"/>
          <p:cNvGrpSpPr/>
          <p:nvPr/>
        </p:nvGrpSpPr>
        <p:grpSpPr>
          <a:xfrm>
            <a:off x="2348962" y="4445840"/>
            <a:ext cx="1268720" cy="377855"/>
            <a:chOff x="1784648" y="2347586"/>
            <a:chExt cx="1429196" cy="462137"/>
          </a:xfrm>
        </p:grpSpPr>
        <p:sp>
          <p:nvSpPr>
            <p:cNvPr id="35" name="Pentagon 34"/>
            <p:cNvSpPr/>
            <p:nvPr/>
          </p:nvSpPr>
          <p:spPr>
            <a:xfrm rot="10800000">
              <a:off x="2144688" y="2347586"/>
              <a:ext cx="1069156" cy="382815"/>
            </a:xfrm>
            <a:prstGeom prst="homePlate">
              <a:avLst/>
            </a:prstGeom>
            <a:solidFill>
              <a:srgbClr val="EF5BA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itle 1"/>
            <p:cNvSpPr txBox="1">
              <a:spLocks/>
            </p:cNvSpPr>
            <p:nvPr/>
          </p:nvSpPr>
          <p:spPr>
            <a:xfrm>
              <a:off x="1784648" y="2426886"/>
              <a:ext cx="1296517" cy="382837"/>
            </a:xfrm>
            <a:prstGeom prst="rect">
              <a:avLst/>
            </a:prstGeom>
            <a:ln>
              <a:noFill/>
            </a:ln>
          </p:spPr>
          <p:txBody>
            <a:bodyPr lIns="0" tIns="0" rIns="0" bIns="0"/>
            <a:lstStyle>
              <a:lvl1pPr algn="l" rtl="0" eaLnBrk="1" fontAlgn="base" hangingPunct="1">
                <a:lnSpc>
                  <a:spcPct val="90000"/>
                </a:lnSpc>
                <a:spcBef>
                  <a:spcPct val="0"/>
                </a:spcBef>
                <a:spcAft>
                  <a:spcPct val="0"/>
                </a:spcAft>
                <a:defRPr sz="6000" kern="1200" baseline="0">
                  <a:solidFill>
                    <a:schemeClr val="bg1"/>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4800">
                  <a:solidFill>
                    <a:srgbClr val="00B0F0"/>
                  </a:solidFill>
                  <a:latin typeface="InterFace" pitchFamily="34" charset="0"/>
                </a:defRPr>
              </a:lvl2pPr>
              <a:lvl3pPr algn="l" rtl="0" eaLnBrk="1" fontAlgn="base" hangingPunct="1">
                <a:lnSpc>
                  <a:spcPct val="90000"/>
                </a:lnSpc>
                <a:spcBef>
                  <a:spcPct val="0"/>
                </a:spcBef>
                <a:spcAft>
                  <a:spcPct val="0"/>
                </a:spcAft>
                <a:defRPr sz="4800">
                  <a:solidFill>
                    <a:srgbClr val="00B0F0"/>
                  </a:solidFill>
                  <a:latin typeface="InterFace" pitchFamily="34" charset="0"/>
                </a:defRPr>
              </a:lvl3pPr>
              <a:lvl4pPr algn="l" rtl="0" eaLnBrk="1" fontAlgn="base" hangingPunct="1">
                <a:lnSpc>
                  <a:spcPct val="90000"/>
                </a:lnSpc>
                <a:spcBef>
                  <a:spcPct val="0"/>
                </a:spcBef>
                <a:spcAft>
                  <a:spcPct val="0"/>
                </a:spcAft>
                <a:defRPr sz="4800">
                  <a:solidFill>
                    <a:srgbClr val="00B0F0"/>
                  </a:solidFill>
                  <a:latin typeface="InterFace" pitchFamily="34" charset="0"/>
                </a:defRPr>
              </a:lvl4pPr>
              <a:lvl5pPr algn="l" rtl="0" eaLnBrk="1" fontAlgn="base" hangingPunct="1">
                <a:lnSpc>
                  <a:spcPct val="90000"/>
                </a:lnSpc>
                <a:spcBef>
                  <a:spcPct val="0"/>
                </a:spcBef>
                <a:spcAft>
                  <a:spcPct val="0"/>
                </a:spcAft>
                <a:defRPr sz="4800">
                  <a:solidFill>
                    <a:srgbClr val="00B0F0"/>
                  </a:solidFill>
                  <a:latin typeface="InterFace" pitchFamily="34" charset="0"/>
                </a:defRPr>
              </a:lvl5pPr>
              <a:lvl6pPr marL="457200" algn="l" rtl="0" eaLnBrk="1" fontAlgn="base" hangingPunct="1">
                <a:spcBef>
                  <a:spcPct val="0"/>
                </a:spcBef>
                <a:spcAft>
                  <a:spcPct val="0"/>
                </a:spcAft>
                <a:defRPr sz="4800">
                  <a:solidFill>
                    <a:srgbClr val="00B0F0"/>
                  </a:solidFill>
                  <a:latin typeface="InterFace" pitchFamily="34" charset="0"/>
                </a:defRPr>
              </a:lvl6pPr>
              <a:lvl7pPr marL="914400" algn="l" rtl="0" eaLnBrk="1" fontAlgn="base" hangingPunct="1">
                <a:spcBef>
                  <a:spcPct val="0"/>
                </a:spcBef>
                <a:spcAft>
                  <a:spcPct val="0"/>
                </a:spcAft>
                <a:defRPr sz="4800">
                  <a:solidFill>
                    <a:srgbClr val="00B0F0"/>
                  </a:solidFill>
                  <a:latin typeface="InterFace" pitchFamily="34" charset="0"/>
                </a:defRPr>
              </a:lvl7pPr>
              <a:lvl8pPr marL="1371600" algn="l" rtl="0" eaLnBrk="1" fontAlgn="base" hangingPunct="1">
                <a:spcBef>
                  <a:spcPct val="0"/>
                </a:spcBef>
                <a:spcAft>
                  <a:spcPct val="0"/>
                </a:spcAft>
                <a:defRPr sz="4800">
                  <a:solidFill>
                    <a:srgbClr val="00B0F0"/>
                  </a:solidFill>
                  <a:latin typeface="InterFace" pitchFamily="34" charset="0"/>
                </a:defRPr>
              </a:lvl8pPr>
              <a:lvl9pPr marL="1828800" algn="l" rtl="0" eaLnBrk="1" fontAlgn="base" hangingPunct="1">
                <a:spcBef>
                  <a:spcPct val="0"/>
                </a:spcBef>
                <a:spcAft>
                  <a:spcPct val="0"/>
                </a:spcAft>
                <a:defRPr sz="4800">
                  <a:solidFill>
                    <a:srgbClr val="00B0F0"/>
                  </a:solidFill>
                  <a:latin typeface="InterFace" pitchFamily="34" charset="0"/>
                </a:defRPr>
              </a:lvl9pPr>
            </a:lstStyle>
            <a:p>
              <a:pPr algn="r"/>
              <a:r>
                <a:rPr lang="en-US" sz="1600" b="1" dirty="0" smtClean="0">
                  <a:latin typeface="+mn-lt"/>
                </a:rPr>
                <a:t>Issues</a:t>
              </a:r>
              <a:endParaRPr lang="en-GB" sz="1600" b="1" dirty="0">
                <a:latin typeface="+mn-lt"/>
              </a:endParaRPr>
            </a:p>
          </p:txBody>
        </p:sp>
      </p:grpSp>
      <p:grpSp>
        <p:nvGrpSpPr>
          <p:cNvPr id="37" name="Group 36"/>
          <p:cNvGrpSpPr/>
          <p:nvPr/>
        </p:nvGrpSpPr>
        <p:grpSpPr>
          <a:xfrm>
            <a:off x="2349579" y="4920559"/>
            <a:ext cx="1268103" cy="382356"/>
            <a:chOff x="1785343" y="2928193"/>
            <a:chExt cx="1428501" cy="467642"/>
          </a:xfrm>
        </p:grpSpPr>
        <p:sp>
          <p:nvSpPr>
            <p:cNvPr id="38" name="Pentagon 37"/>
            <p:cNvSpPr/>
            <p:nvPr/>
          </p:nvSpPr>
          <p:spPr>
            <a:xfrm rot="10800000">
              <a:off x="2144688" y="2928193"/>
              <a:ext cx="1069156" cy="382815"/>
            </a:xfrm>
            <a:prstGeom prst="homePlate">
              <a:avLst/>
            </a:prstGeom>
            <a:solidFill>
              <a:srgbClr val="00ADE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itle 1"/>
            <p:cNvSpPr txBox="1">
              <a:spLocks/>
            </p:cNvSpPr>
            <p:nvPr/>
          </p:nvSpPr>
          <p:spPr>
            <a:xfrm>
              <a:off x="1785343" y="3012998"/>
              <a:ext cx="1296517" cy="382837"/>
            </a:xfrm>
            <a:prstGeom prst="rect">
              <a:avLst/>
            </a:prstGeom>
            <a:ln>
              <a:noFill/>
            </a:ln>
          </p:spPr>
          <p:txBody>
            <a:bodyPr lIns="0" tIns="0" rIns="0" bIns="0"/>
            <a:lstStyle>
              <a:lvl1pPr algn="l" rtl="0" eaLnBrk="1" fontAlgn="base" hangingPunct="1">
                <a:lnSpc>
                  <a:spcPct val="90000"/>
                </a:lnSpc>
                <a:spcBef>
                  <a:spcPct val="0"/>
                </a:spcBef>
                <a:spcAft>
                  <a:spcPct val="0"/>
                </a:spcAft>
                <a:defRPr sz="6000" kern="1200" baseline="0">
                  <a:solidFill>
                    <a:schemeClr val="bg1"/>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4800">
                  <a:solidFill>
                    <a:srgbClr val="00B0F0"/>
                  </a:solidFill>
                  <a:latin typeface="InterFace" pitchFamily="34" charset="0"/>
                </a:defRPr>
              </a:lvl2pPr>
              <a:lvl3pPr algn="l" rtl="0" eaLnBrk="1" fontAlgn="base" hangingPunct="1">
                <a:lnSpc>
                  <a:spcPct val="90000"/>
                </a:lnSpc>
                <a:spcBef>
                  <a:spcPct val="0"/>
                </a:spcBef>
                <a:spcAft>
                  <a:spcPct val="0"/>
                </a:spcAft>
                <a:defRPr sz="4800">
                  <a:solidFill>
                    <a:srgbClr val="00B0F0"/>
                  </a:solidFill>
                  <a:latin typeface="InterFace" pitchFamily="34" charset="0"/>
                </a:defRPr>
              </a:lvl3pPr>
              <a:lvl4pPr algn="l" rtl="0" eaLnBrk="1" fontAlgn="base" hangingPunct="1">
                <a:lnSpc>
                  <a:spcPct val="90000"/>
                </a:lnSpc>
                <a:spcBef>
                  <a:spcPct val="0"/>
                </a:spcBef>
                <a:spcAft>
                  <a:spcPct val="0"/>
                </a:spcAft>
                <a:defRPr sz="4800">
                  <a:solidFill>
                    <a:srgbClr val="00B0F0"/>
                  </a:solidFill>
                  <a:latin typeface="InterFace" pitchFamily="34" charset="0"/>
                </a:defRPr>
              </a:lvl4pPr>
              <a:lvl5pPr algn="l" rtl="0" eaLnBrk="1" fontAlgn="base" hangingPunct="1">
                <a:lnSpc>
                  <a:spcPct val="90000"/>
                </a:lnSpc>
                <a:spcBef>
                  <a:spcPct val="0"/>
                </a:spcBef>
                <a:spcAft>
                  <a:spcPct val="0"/>
                </a:spcAft>
                <a:defRPr sz="4800">
                  <a:solidFill>
                    <a:srgbClr val="00B0F0"/>
                  </a:solidFill>
                  <a:latin typeface="InterFace" pitchFamily="34" charset="0"/>
                </a:defRPr>
              </a:lvl5pPr>
              <a:lvl6pPr marL="457200" algn="l" rtl="0" eaLnBrk="1" fontAlgn="base" hangingPunct="1">
                <a:spcBef>
                  <a:spcPct val="0"/>
                </a:spcBef>
                <a:spcAft>
                  <a:spcPct val="0"/>
                </a:spcAft>
                <a:defRPr sz="4800">
                  <a:solidFill>
                    <a:srgbClr val="00B0F0"/>
                  </a:solidFill>
                  <a:latin typeface="InterFace" pitchFamily="34" charset="0"/>
                </a:defRPr>
              </a:lvl6pPr>
              <a:lvl7pPr marL="914400" algn="l" rtl="0" eaLnBrk="1" fontAlgn="base" hangingPunct="1">
                <a:spcBef>
                  <a:spcPct val="0"/>
                </a:spcBef>
                <a:spcAft>
                  <a:spcPct val="0"/>
                </a:spcAft>
                <a:defRPr sz="4800">
                  <a:solidFill>
                    <a:srgbClr val="00B0F0"/>
                  </a:solidFill>
                  <a:latin typeface="InterFace" pitchFamily="34" charset="0"/>
                </a:defRPr>
              </a:lvl7pPr>
              <a:lvl8pPr marL="1371600" algn="l" rtl="0" eaLnBrk="1" fontAlgn="base" hangingPunct="1">
                <a:spcBef>
                  <a:spcPct val="0"/>
                </a:spcBef>
                <a:spcAft>
                  <a:spcPct val="0"/>
                </a:spcAft>
                <a:defRPr sz="4800">
                  <a:solidFill>
                    <a:srgbClr val="00B0F0"/>
                  </a:solidFill>
                  <a:latin typeface="InterFace" pitchFamily="34" charset="0"/>
                </a:defRPr>
              </a:lvl8pPr>
              <a:lvl9pPr marL="1828800" algn="l" rtl="0" eaLnBrk="1" fontAlgn="base" hangingPunct="1">
                <a:spcBef>
                  <a:spcPct val="0"/>
                </a:spcBef>
                <a:spcAft>
                  <a:spcPct val="0"/>
                </a:spcAft>
                <a:defRPr sz="4800">
                  <a:solidFill>
                    <a:srgbClr val="00B0F0"/>
                  </a:solidFill>
                  <a:latin typeface="InterFace" pitchFamily="34" charset="0"/>
                </a:defRPr>
              </a:lvl9pPr>
            </a:lstStyle>
            <a:p>
              <a:pPr algn="r"/>
              <a:r>
                <a:rPr lang="en-US" sz="1600" b="1" dirty="0" smtClean="0">
                  <a:latin typeface="+mn-lt"/>
                </a:rPr>
                <a:t>Factors</a:t>
              </a:r>
              <a:endParaRPr lang="en-GB" sz="1600" b="1" dirty="0">
                <a:latin typeface="+mn-lt"/>
              </a:endParaRPr>
            </a:p>
          </p:txBody>
        </p:sp>
      </p:grpSp>
      <p:grpSp>
        <p:nvGrpSpPr>
          <p:cNvPr id="40" name="Group 39"/>
          <p:cNvGrpSpPr/>
          <p:nvPr/>
        </p:nvGrpSpPr>
        <p:grpSpPr>
          <a:xfrm>
            <a:off x="2349579" y="5399779"/>
            <a:ext cx="1268103" cy="382355"/>
            <a:chOff x="1785343" y="3514305"/>
            <a:chExt cx="1428501" cy="467641"/>
          </a:xfrm>
        </p:grpSpPr>
        <p:sp>
          <p:nvSpPr>
            <p:cNvPr id="41" name="Pentagon 40"/>
            <p:cNvSpPr/>
            <p:nvPr/>
          </p:nvSpPr>
          <p:spPr>
            <a:xfrm rot="10800000">
              <a:off x="2144688" y="3514305"/>
              <a:ext cx="1069156" cy="382815"/>
            </a:xfrm>
            <a:prstGeom prst="homePlate">
              <a:avLst/>
            </a:prstGeom>
            <a:solidFill>
              <a:srgbClr val="645FAA"/>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itle 1"/>
            <p:cNvSpPr txBox="1">
              <a:spLocks/>
            </p:cNvSpPr>
            <p:nvPr/>
          </p:nvSpPr>
          <p:spPr>
            <a:xfrm>
              <a:off x="1785343" y="3599109"/>
              <a:ext cx="1296517" cy="382837"/>
            </a:xfrm>
            <a:prstGeom prst="rect">
              <a:avLst/>
            </a:prstGeom>
            <a:ln>
              <a:noFill/>
            </a:ln>
          </p:spPr>
          <p:txBody>
            <a:bodyPr lIns="0" tIns="0" rIns="0" bIns="0"/>
            <a:lstStyle>
              <a:lvl1pPr algn="l" rtl="0" eaLnBrk="1" fontAlgn="base" hangingPunct="1">
                <a:lnSpc>
                  <a:spcPct val="90000"/>
                </a:lnSpc>
                <a:spcBef>
                  <a:spcPct val="0"/>
                </a:spcBef>
                <a:spcAft>
                  <a:spcPct val="0"/>
                </a:spcAft>
                <a:defRPr sz="6000" kern="1200" baseline="0">
                  <a:solidFill>
                    <a:schemeClr val="bg1"/>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4800">
                  <a:solidFill>
                    <a:srgbClr val="00B0F0"/>
                  </a:solidFill>
                  <a:latin typeface="InterFace" pitchFamily="34" charset="0"/>
                </a:defRPr>
              </a:lvl2pPr>
              <a:lvl3pPr algn="l" rtl="0" eaLnBrk="1" fontAlgn="base" hangingPunct="1">
                <a:lnSpc>
                  <a:spcPct val="90000"/>
                </a:lnSpc>
                <a:spcBef>
                  <a:spcPct val="0"/>
                </a:spcBef>
                <a:spcAft>
                  <a:spcPct val="0"/>
                </a:spcAft>
                <a:defRPr sz="4800">
                  <a:solidFill>
                    <a:srgbClr val="00B0F0"/>
                  </a:solidFill>
                  <a:latin typeface="InterFace" pitchFamily="34" charset="0"/>
                </a:defRPr>
              </a:lvl3pPr>
              <a:lvl4pPr algn="l" rtl="0" eaLnBrk="1" fontAlgn="base" hangingPunct="1">
                <a:lnSpc>
                  <a:spcPct val="90000"/>
                </a:lnSpc>
                <a:spcBef>
                  <a:spcPct val="0"/>
                </a:spcBef>
                <a:spcAft>
                  <a:spcPct val="0"/>
                </a:spcAft>
                <a:defRPr sz="4800">
                  <a:solidFill>
                    <a:srgbClr val="00B0F0"/>
                  </a:solidFill>
                  <a:latin typeface="InterFace" pitchFamily="34" charset="0"/>
                </a:defRPr>
              </a:lvl4pPr>
              <a:lvl5pPr algn="l" rtl="0" eaLnBrk="1" fontAlgn="base" hangingPunct="1">
                <a:lnSpc>
                  <a:spcPct val="90000"/>
                </a:lnSpc>
                <a:spcBef>
                  <a:spcPct val="0"/>
                </a:spcBef>
                <a:spcAft>
                  <a:spcPct val="0"/>
                </a:spcAft>
                <a:defRPr sz="4800">
                  <a:solidFill>
                    <a:srgbClr val="00B0F0"/>
                  </a:solidFill>
                  <a:latin typeface="InterFace" pitchFamily="34" charset="0"/>
                </a:defRPr>
              </a:lvl5pPr>
              <a:lvl6pPr marL="457200" algn="l" rtl="0" eaLnBrk="1" fontAlgn="base" hangingPunct="1">
                <a:spcBef>
                  <a:spcPct val="0"/>
                </a:spcBef>
                <a:spcAft>
                  <a:spcPct val="0"/>
                </a:spcAft>
                <a:defRPr sz="4800">
                  <a:solidFill>
                    <a:srgbClr val="00B0F0"/>
                  </a:solidFill>
                  <a:latin typeface="InterFace" pitchFamily="34" charset="0"/>
                </a:defRPr>
              </a:lvl6pPr>
              <a:lvl7pPr marL="914400" algn="l" rtl="0" eaLnBrk="1" fontAlgn="base" hangingPunct="1">
                <a:spcBef>
                  <a:spcPct val="0"/>
                </a:spcBef>
                <a:spcAft>
                  <a:spcPct val="0"/>
                </a:spcAft>
                <a:defRPr sz="4800">
                  <a:solidFill>
                    <a:srgbClr val="00B0F0"/>
                  </a:solidFill>
                  <a:latin typeface="InterFace" pitchFamily="34" charset="0"/>
                </a:defRPr>
              </a:lvl7pPr>
              <a:lvl8pPr marL="1371600" algn="l" rtl="0" eaLnBrk="1" fontAlgn="base" hangingPunct="1">
                <a:spcBef>
                  <a:spcPct val="0"/>
                </a:spcBef>
                <a:spcAft>
                  <a:spcPct val="0"/>
                </a:spcAft>
                <a:defRPr sz="4800">
                  <a:solidFill>
                    <a:srgbClr val="00B0F0"/>
                  </a:solidFill>
                  <a:latin typeface="InterFace" pitchFamily="34" charset="0"/>
                </a:defRPr>
              </a:lvl8pPr>
              <a:lvl9pPr marL="1828800" algn="l" rtl="0" eaLnBrk="1" fontAlgn="base" hangingPunct="1">
                <a:spcBef>
                  <a:spcPct val="0"/>
                </a:spcBef>
                <a:spcAft>
                  <a:spcPct val="0"/>
                </a:spcAft>
                <a:defRPr sz="4800">
                  <a:solidFill>
                    <a:srgbClr val="00B0F0"/>
                  </a:solidFill>
                  <a:latin typeface="InterFace" pitchFamily="34" charset="0"/>
                </a:defRPr>
              </a:lvl9pPr>
            </a:lstStyle>
            <a:p>
              <a:pPr algn="r"/>
              <a:r>
                <a:rPr lang="en-US" sz="1600" b="1" dirty="0" smtClean="0">
                  <a:latin typeface="+mn-lt"/>
                </a:rPr>
                <a:t>Events</a:t>
              </a:r>
              <a:endParaRPr lang="en-GB" sz="1600" b="1" dirty="0">
                <a:latin typeface="+mn-lt"/>
              </a:endParaRPr>
            </a:p>
          </p:txBody>
        </p:sp>
      </p:grpSp>
      <p:grpSp>
        <p:nvGrpSpPr>
          <p:cNvPr id="43" name="Group 42"/>
          <p:cNvGrpSpPr/>
          <p:nvPr/>
        </p:nvGrpSpPr>
        <p:grpSpPr>
          <a:xfrm>
            <a:off x="4267190" y="4439110"/>
            <a:ext cx="1334052" cy="1283424"/>
            <a:chOff x="1563862" y="3131443"/>
            <a:chExt cx="1364866" cy="1425632"/>
          </a:xfrm>
        </p:grpSpPr>
        <p:sp>
          <p:nvSpPr>
            <p:cNvPr id="44" name="Oval 43"/>
            <p:cNvSpPr/>
            <p:nvPr/>
          </p:nvSpPr>
          <p:spPr>
            <a:xfrm rot="18000000">
              <a:off x="1601059" y="3354344"/>
              <a:ext cx="484737" cy="484737"/>
            </a:xfrm>
            <a:prstGeom prst="ellipse">
              <a:avLst/>
            </a:prstGeom>
            <a:solidFill>
              <a:srgbClr val="645FAA"/>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5" name="Group 120"/>
            <p:cNvGrpSpPr/>
            <p:nvPr/>
          </p:nvGrpSpPr>
          <p:grpSpPr>
            <a:xfrm>
              <a:off x="2015653" y="3131443"/>
              <a:ext cx="491880" cy="1425632"/>
              <a:chOff x="-3487176" y="3933056"/>
              <a:chExt cx="876831" cy="2541346"/>
            </a:xfrm>
          </p:grpSpPr>
          <p:sp>
            <p:nvSpPr>
              <p:cNvPr id="68" name="Oval 67"/>
              <p:cNvSpPr/>
              <p:nvPr/>
            </p:nvSpPr>
            <p:spPr>
              <a:xfrm>
                <a:off x="-3487176" y="3933056"/>
                <a:ext cx="864096" cy="864096"/>
              </a:xfrm>
              <a:prstGeom prst="ellipse">
                <a:avLst/>
              </a:prstGeom>
              <a:solidFill>
                <a:srgbClr val="00AEEF"/>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Oval 68"/>
              <p:cNvSpPr/>
              <p:nvPr/>
            </p:nvSpPr>
            <p:spPr>
              <a:xfrm>
                <a:off x="-3474441" y="5610305"/>
                <a:ext cx="864096" cy="864097"/>
              </a:xfrm>
              <a:prstGeom prst="ellipse">
                <a:avLst/>
              </a:prstGeom>
              <a:solidFill>
                <a:srgbClr val="323232"/>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Isosceles Triangle 69"/>
              <p:cNvSpPr/>
              <p:nvPr/>
            </p:nvSpPr>
            <p:spPr>
              <a:xfrm rot="10800000">
                <a:off x="-3462745" y="4514670"/>
                <a:ext cx="827147" cy="665223"/>
              </a:xfrm>
              <a:prstGeom prst="triangl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Isosceles Triangle 70"/>
              <p:cNvSpPr/>
              <p:nvPr/>
            </p:nvSpPr>
            <p:spPr>
              <a:xfrm>
                <a:off x="-3461602" y="5185916"/>
                <a:ext cx="811018" cy="699152"/>
              </a:xfrm>
              <a:prstGeom prst="triangle">
                <a:avLst/>
              </a:prstGeom>
              <a:solidFill>
                <a:srgbClr val="32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6" name="Oval 45"/>
            <p:cNvSpPr/>
            <p:nvPr/>
          </p:nvSpPr>
          <p:spPr>
            <a:xfrm rot="18000000">
              <a:off x="2443991" y="3837662"/>
              <a:ext cx="484737" cy="484737"/>
            </a:xfrm>
            <a:prstGeom prst="ellipse">
              <a:avLst/>
            </a:prstGeom>
            <a:solidFill>
              <a:srgbClr val="45B97C"/>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Isosceles Triangle 46"/>
            <p:cNvSpPr/>
            <p:nvPr/>
          </p:nvSpPr>
          <p:spPr>
            <a:xfrm rot="7200000">
              <a:off x="1852603" y="3540586"/>
              <a:ext cx="450873" cy="388683"/>
            </a:xfrm>
            <a:prstGeom prst="triangle">
              <a:avLst/>
            </a:prstGeom>
            <a:solidFill>
              <a:srgbClr val="64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Isosceles Triangle 47"/>
            <p:cNvSpPr/>
            <p:nvPr/>
          </p:nvSpPr>
          <p:spPr>
            <a:xfrm rot="18000000">
              <a:off x="2206250" y="3735520"/>
              <a:ext cx="437689" cy="377318"/>
            </a:xfrm>
            <a:prstGeom prst="triangle">
              <a:avLst/>
            </a:prstGeom>
            <a:solidFill>
              <a:srgbClr val="45B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Oval 48"/>
            <p:cNvSpPr/>
            <p:nvPr/>
          </p:nvSpPr>
          <p:spPr>
            <a:xfrm rot="14400000">
              <a:off x="1602924" y="3830411"/>
              <a:ext cx="484737" cy="484737"/>
            </a:xfrm>
            <a:prstGeom prst="ellipse">
              <a:avLst/>
            </a:prstGeom>
            <a:solidFill>
              <a:srgbClr val="F37053"/>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p:cNvSpPr/>
            <p:nvPr/>
          </p:nvSpPr>
          <p:spPr>
            <a:xfrm rot="14400000">
              <a:off x="2442512" y="3352818"/>
              <a:ext cx="484737" cy="484737"/>
            </a:xfrm>
            <a:prstGeom prst="ellipse">
              <a:avLst/>
            </a:prstGeom>
            <a:solidFill>
              <a:srgbClr val="EF5BA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Isosceles Triangle 50"/>
            <p:cNvSpPr/>
            <p:nvPr/>
          </p:nvSpPr>
          <p:spPr>
            <a:xfrm rot="3600000">
              <a:off x="1852993" y="3740878"/>
              <a:ext cx="468579" cy="403947"/>
            </a:xfrm>
            <a:prstGeom prst="triangle">
              <a:avLst/>
            </a:prstGeom>
            <a:solidFill>
              <a:srgbClr val="F37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Isosceles Triangle 51"/>
            <p:cNvSpPr/>
            <p:nvPr/>
          </p:nvSpPr>
          <p:spPr>
            <a:xfrm rot="14400000">
              <a:off x="2202230" y="3541560"/>
              <a:ext cx="468579" cy="403947"/>
            </a:xfrm>
            <a:prstGeom prst="triangle">
              <a:avLst/>
            </a:prstGeom>
            <a:solidFill>
              <a:srgbClr val="EF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3" name="Straight Connector 52"/>
            <p:cNvCxnSpPr/>
            <p:nvPr/>
          </p:nvCxnSpPr>
          <p:spPr>
            <a:xfrm flipV="1">
              <a:off x="2022825" y="3439646"/>
              <a:ext cx="474807" cy="810437"/>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2018087" y="3424320"/>
              <a:ext cx="474808" cy="81519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784648" y="3835921"/>
              <a:ext cx="94393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6" name="Flowchart: Connector 55"/>
            <p:cNvSpPr/>
            <p:nvPr/>
          </p:nvSpPr>
          <p:spPr>
            <a:xfrm>
              <a:off x="2111347" y="3227265"/>
              <a:ext cx="288032" cy="288032"/>
            </a:xfrm>
            <a:prstGeom prst="flowChartConnector">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Flowchart: Connector 56"/>
            <p:cNvSpPr/>
            <p:nvPr/>
          </p:nvSpPr>
          <p:spPr>
            <a:xfrm>
              <a:off x="1698351" y="3452815"/>
              <a:ext cx="288032" cy="288032"/>
            </a:xfrm>
            <a:prstGeom prst="flowChartConnector">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Flowchart: Connector 57"/>
            <p:cNvSpPr/>
            <p:nvPr/>
          </p:nvSpPr>
          <p:spPr>
            <a:xfrm>
              <a:off x="1693588" y="3933056"/>
              <a:ext cx="288032" cy="288032"/>
            </a:xfrm>
            <a:prstGeom prst="flowChartConnector">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Flowchart: Connector 58"/>
            <p:cNvSpPr/>
            <p:nvPr/>
          </p:nvSpPr>
          <p:spPr>
            <a:xfrm>
              <a:off x="2116110" y="4175953"/>
              <a:ext cx="288032" cy="288032"/>
            </a:xfrm>
            <a:prstGeom prst="flowChartConnector">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Flowchart: Connector 59"/>
            <p:cNvSpPr/>
            <p:nvPr/>
          </p:nvSpPr>
          <p:spPr>
            <a:xfrm>
              <a:off x="2538069" y="3937819"/>
              <a:ext cx="288032" cy="288032"/>
            </a:xfrm>
            <a:prstGeom prst="flowChartConnector">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Flowchart: Connector 60"/>
            <p:cNvSpPr/>
            <p:nvPr/>
          </p:nvSpPr>
          <p:spPr>
            <a:xfrm>
              <a:off x="2533869" y="3448052"/>
              <a:ext cx="288032" cy="288032"/>
            </a:xfrm>
            <a:prstGeom prst="flowChartConnector">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2" name="Picture 6" descr="https://m1.behance.net/rendition/modules/102975741/disp/bf60c4632213d39a3d93861d3b5b8d9d.png"/>
            <p:cNvPicPr>
              <a:picLocks noChangeAspect="1" noChangeArrowheads="1"/>
            </p:cNvPicPr>
            <p:nvPr/>
          </p:nvPicPr>
          <p:blipFill>
            <a:blip r:embed="rId3" cstate="print"/>
            <a:srcRect l="77535" b="78114"/>
            <a:stretch>
              <a:fillRect/>
            </a:stretch>
          </p:blipFill>
          <p:spPr bwMode="auto">
            <a:xfrm>
              <a:off x="2495203" y="3915744"/>
              <a:ext cx="360000" cy="377352"/>
            </a:xfrm>
            <a:prstGeom prst="rect">
              <a:avLst/>
            </a:prstGeom>
            <a:noFill/>
            <a:ln>
              <a:noFill/>
            </a:ln>
          </p:spPr>
        </p:pic>
        <p:pic>
          <p:nvPicPr>
            <p:cNvPr id="63" name="Picture 6" descr="https://m1.behance.net/rendition/modules/102975741/disp/bf60c4632213d39a3d93861d3b5b8d9d.png"/>
            <p:cNvPicPr>
              <a:picLocks noChangeAspect="1" noChangeArrowheads="1"/>
            </p:cNvPicPr>
            <p:nvPr/>
          </p:nvPicPr>
          <p:blipFill>
            <a:blip r:embed="rId3" cstate="print"/>
            <a:srcRect l="77535" t="26263" r="-4710" b="47473"/>
            <a:stretch>
              <a:fillRect/>
            </a:stretch>
          </p:blipFill>
          <p:spPr bwMode="auto">
            <a:xfrm>
              <a:off x="2492707" y="3386133"/>
              <a:ext cx="432000" cy="449214"/>
            </a:xfrm>
            <a:prstGeom prst="rect">
              <a:avLst/>
            </a:prstGeom>
            <a:noFill/>
            <a:ln>
              <a:noFill/>
            </a:ln>
          </p:spPr>
        </p:pic>
        <p:pic>
          <p:nvPicPr>
            <p:cNvPr id="64" name="Picture 6" descr="https://m1.behance.net/rendition/modules/102975741/disp/bf60c4632213d39a3d93861d3b5b8d9d.png"/>
            <p:cNvPicPr>
              <a:picLocks noChangeAspect="1" noChangeArrowheads="1"/>
            </p:cNvPicPr>
            <p:nvPr/>
          </p:nvPicPr>
          <p:blipFill>
            <a:blip r:embed="rId3" cstate="print"/>
            <a:srcRect l="37094" t="25058" r="35945" b="49883"/>
            <a:stretch>
              <a:fillRect/>
            </a:stretch>
          </p:blipFill>
          <p:spPr bwMode="auto">
            <a:xfrm>
              <a:off x="2057822" y="3150493"/>
              <a:ext cx="432048" cy="432048"/>
            </a:xfrm>
            <a:prstGeom prst="rect">
              <a:avLst/>
            </a:prstGeom>
            <a:noFill/>
            <a:ln>
              <a:noFill/>
            </a:ln>
          </p:spPr>
        </p:pic>
        <p:pic>
          <p:nvPicPr>
            <p:cNvPr id="65" name="Picture 6" descr="https://m1.behance.net/rendition/modules/102975741/disp/bf60c4632213d39a3d93861d3b5b8d9d.png"/>
            <p:cNvPicPr>
              <a:picLocks noChangeAspect="1" noChangeArrowheads="1"/>
            </p:cNvPicPr>
            <p:nvPr/>
          </p:nvPicPr>
          <p:blipFill>
            <a:blip r:embed="rId3" cstate="print"/>
            <a:srcRect l="-1465" t="-4177" r="78998" b="79604"/>
            <a:stretch>
              <a:fillRect/>
            </a:stretch>
          </p:blipFill>
          <p:spPr bwMode="auto">
            <a:xfrm>
              <a:off x="2064127" y="4073707"/>
              <a:ext cx="360040" cy="423664"/>
            </a:xfrm>
            <a:prstGeom prst="rect">
              <a:avLst/>
            </a:prstGeom>
            <a:noFill/>
            <a:ln>
              <a:noFill/>
            </a:ln>
          </p:spPr>
        </p:pic>
        <p:pic>
          <p:nvPicPr>
            <p:cNvPr id="66" name="Picture 6" descr="https://m1.behance.net/rendition/modules/102975741/disp/bf60c4632213d39a3d93861d3b5b8d9d.png"/>
            <p:cNvPicPr>
              <a:picLocks noChangeAspect="1" noChangeArrowheads="1"/>
            </p:cNvPicPr>
            <p:nvPr/>
          </p:nvPicPr>
          <p:blipFill>
            <a:blip r:embed="rId3" cstate="print"/>
            <a:srcRect l="33326" t="-5150" r="38800" b="77571"/>
            <a:stretch>
              <a:fillRect/>
            </a:stretch>
          </p:blipFill>
          <p:spPr bwMode="auto">
            <a:xfrm>
              <a:off x="1563862" y="3825721"/>
              <a:ext cx="446695" cy="475481"/>
            </a:xfrm>
            <a:prstGeom prst="rect">
              <a:avLst/>
            </a:prstGeom>
            <a:noFill/>
            <a:ln>
              <a:noFill/>
            </a:ln>
          </p:spPr>
        </p:pic>
        <p:pic>
          <p:nvPicPr>
            <p:cNvPr id="67" name="Picture 6" descr="https://m1.behance.net/rendition/modules/102975741/disp/bf60c4632213d39a3d93861d3b5b8d9d.png"/>
            <p:cNvPicPr>
              <a:picLocks noChangeAspect="1" noChangeArrowheads="1"/>
            </p:cNvPicPr>
            <p:nvPr/>
          </p:nvPicPr>
          <p:blipFill>
            <a:blip r:embed="rId3" cstate="print"/>
            <a:srcRect l="-1955" t="24462" r="75590" b="51031"/>
            <a:stretch>
              <a:fillRect/>
            </a:stretch>
          </p:blipFill>
          <p:spPr bwMode="auto">
            <a:xfrm>
              <a:off x="1640632" y="3366517"/>
              <a:ext cx="422523" cy="422523"/>
            </a:xfrm>
            <a:prstGeom prst="rect">
              <a:avLst/>
            </a:prstGeom>
            <a:noFill/>
            <a:ln>
              <a:noFill/>
            </a:ln>
          </p:spPr>
        </p:pic>
      </p:grpSp>
      <p:grpSp>
        <p:nvGrpSpPr>
          <p:cNvPr id="72" name="Group 71"/>
          <p:cNvGrpSpPr/>
          <p:nvPr/>
        </p:nvGrpSpPr>
        <p:grpSpPr>
          <a:xfrm rot="274185">
            <a:off x="5743883" y="4504702"/>
            <a:ext cx="1229888" cy="1372307"/>
            <a:chOff x="5529682" y="2342647"/>
            <a:chExt cx="1385453" cy="1678406"/>
          </a:xfrm>
        </p:grpSpPr>
        <p:grpSp>
          <p:nvGrpSpPr>
            <p:cNvPr id="73" name="Group 72"/>
            <p:cNvGrpSpPr/>
            <p:nvPr/>
          </p:nvGrpSpPr>
          <p:grpSpPr>
            <a:xfrm>
              <a:off x="5529682" y="2342647"/>
              <a:ext cx="1336936" cy="1678406"/>
              <a:chOff x="7103841" y="2288647"/>
              <a:chExt cx="1725333" cy="1898394"/>
            </a:xfrm>
          </p:grpSpPr>
          <p:sp>
            <p:nvSpPr>
              <p:cNvPr id="75" name="Rectangle 74"/>
              <p:cNvSpPr/>
              <p:nvPr/>
            </p:nvSpPr>
            <p:spPr>
              <a:xfrm>
                <a:off x="7406964" y="2574930"/>
                <a:ext cx="1422210" cy="1612111"/>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Rectangle 75"/>
              <p:cNvSpPr/>
              <p:nvPr/>
            </p:nvSpPr>
            <p:spPr>
              <a:xfrm>
                <a:off x="7300097" y="2484522"/>
                <a:ext cx="1422210" cy="1612111"/>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Rectangle 76"/>
              <p:cNvSpPr/>
              <p:nvPr/>
            </p:nvSpPr>
            <p:spPr>
              <a:xfrm>
                <a:off x="7200710" y="2386825"/>
                <a:ext cx="1422210" cy="1612111"/>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Rectangle 77"/>
              <p:cNvSpPr/>
              <p:nvPr/>
            </p:nvSpPr>
            <p:spPr>
              <a:xfrm>
                <a:off x="7103841" y="2288647"/>
                <a:ext cx="1422211" cy="1612111"/>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4" name="Title 1"/>
            <p:cNvSpPr txBox="1">
              <a:spLocks/>
            </p:cNvSpPr>
            <p:nvPr/>
          </p:nvSpPr>
          <p:spPr>
            <a:xfrm>
              <a:off x="5618618" y="2420071"/>
              <a:ext cx="1296517" cy="382837"/>
            </a:xfrm>
            <a:prstGeom prst="rect">
              <a:avLst/>
            </a:prstGeom>
            <a:ln>
              <a:noFill/>
            </a:ln>
          </p:spPr>
          <p:txBody>
            <a:bodyPr lIns="0" tIns="0" rIns="0" bIns="0"/>
            <a:lstStyle>
              <a:lvl1pPr algn="l" rtl="0" eaLnBrk="1" fontAlgn="base" hangingPunct="1">
                <a:lnSpc>
                  <a:spcPct val="90000"/>
                </a:lnSpc>
                <a:spcBef>
                  <a:spcPct val="0"/>
                </a:spcBef>
                <a:spcAft>
                  <a:spcPct val="0"/>
                </a:spcAft>
                <a:defRPr sz="6000" kern="1200" baseline="0">
                  <a:solidFill>
                    <a:schemeClr val="bg1"/>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4800">
                  <a:solidFill>
                    <a:srgbClr val="00B0F0"/>
                  </a:solidFill>
                  <a:latin typeface="InterFace" pitchFamily="34" charset="0"/>
                </a:defRPr>
              </a:lvl2pPr>
              <a:lvl3pPr algn="l" rtl="0" eaLnBrk="1" fontAlgn="base" hangingPunct="1">
                <a:lnSpc>
                  <a:spcPct val="90000"/>
                </a:lnSpc>
                <a:spcBef>
                  <a:spcPct val="0"/>
                </a:spcBef>
                <a:spcAft>
                  <a:spcPct val="0"/>
                </a:spcAft>
                <a:defRPr sz="4800">
                  <a:solidFill>
                    <a:srgbClr val="00B0F0"/>
                  </a:solidFill>
                  <a:latin typeface="InterFace" pitchFamily="34" charset="0"/>
                </a:defRPr>
              </a:lvl3pPr>
              <a:lvl4pPr algn="l" rtl="0" eaLnBrk="1" fontAlgn="base" hangingPunct="1">
                <a:lnSpc>
                  <a:spcPct val="90000"/>
                </a:lnSpc>
                <a:spcBef>
                  <a:spcPct val="0"/>
                </a:spcBef>
                <a:spcAft>
                  <a:spcPct val="0"/>
                </a:spcAft>
                <a:defRPr sz="4800">
                  <a:solidFill>
                    <a:srgbClr val="00B0F0"/>
                  </a:solidFill>
                  <a:latin typeface="InterFace" pitchFamily="34" charset="0"/>
                </a:defRPr>
              </a:lvl4pPr>
              <a:lvl5pPr algn="l" rtl="0" eaLnBrk="1" fontAlgn="base" hangingPunct="1">
                <a:lnSpc>
                  <a:spcPct val="90000"/>
                </a:lnSpc>
                <a:spcBef>
                  <a:spcPct val="0"/>
                </a:spcBef>
                <a:spcAft>
                  <a:spcPct val="0"/>
                </a:spcAft>
                <a:defRPr sz="4800">
                  <a:solidFill>
                    <a:srgbClr val="00B0F0"/>
                  </a:solidFill>
                  <a:latin typeface="InterFace" pitchFamily="34" charset="0"/>
                </a:defRPr>
              </a:lvl5pPr>
              <a:lvl6pPr marL="457200" algn="l" rtl="0" eaLnBrk="1" fontAlgn="base" hangingPunct="1">
                <a:spcBef>
                  <a:spcPct val="0"/>
                </a:spcBef>
                <a:spcAft>
                  <a:spcPct val="0"/>
                </a:spcAft>
                <a:defRPr sz="4800">
                  <a:solidFill>
                    <a:srgbClr val="00B0F0"/>
                  </a:solidFill>
                  <a:latin typeface="InterFace" pitchFamily="34" charset="0"/>
                </a:defRPr>
              </a:lvl6pPr>
              <a:lvl7pPr marL="914400" algn="l" rtl="0" eaLnBrk="1" fontAlgn="base" hangingPunct="1">
                <a:spcBef>
                  <a:spcPct val="0"/>
                </a:spcBef>
                <a:spcAft>
                  <a:spcPct val="0"/>
                </a:spcAft>
                <a:defRPr sz="4800">
                  <a:solidFill>
                    <a:srgbClr val="00B0F0"/>
                  </a:solidFill>
                  <a:latin typeface="InterFace" pitchFamily="34" charset="0"/>
                </a:defRPr>
              </a:lvl7pPr>
              <a:lvl8pPr marL="1371600" algn="l" rtl="0" eaLnBrk="1" fontAlgn="base" hangingPunct="1">
                <a:spcBef>
                  <a:spcPct val="0"/>
                </a:spcBef>
                <a:spcAft>
                  <a:spcPct val="0"/>
                </a:spcAft>
                <a:defRPr sz="4800">
                  <a:solidFill>
                    <a:srgbClr val="00B0F0"/>
                  </a:solidFill>
                  <a:latin typeface="InterFace" pitchFamily="34" charset="0"/>
                </a:defRPr>
              </a:lvl8pPr>
              <a:lvl9pPr marL="1828800" algn="l" rtl="0" eaLnBrk="1" fontAlgn="base" hangingPunct="1">
                <a:spcBef>
                  <a:spcPct val="0"/>
                </a:spcBef>
                <a:spcAft>
                  <a:spcPct val="0"/>
                </a:spcAft>
                <a:defRPr sz="4800">
                  <a:solidFill>
                    <a:srgbClr val="00B0F0"/>
                  </a:solidFill>
                  <a:latin typeface="InterFace" pitchFamily="34" charset="0"/>
                </a:defRPr>
              </a:lvl9pPr>
            </a:lstStyle>
            <a:p>
              <a:r>
                <a:rPr lang="en-US" sz="1400" b="1" dirty="0" smtClean="0">
                  <a:solidFill>
                    <a:schemeClr val="tx1">
                      <a:lumMod val="75000"/>
                      <a:lumOff val="25000"/>
                    </a:schemeClr>
                  </a:solidFill>
                  <a:latin typeface="+mn-lt"/>
                </a:rPr>
                <a:t>Probability</a:t>
              </a:r>
            </a:p>
            <a:p>
              <a:r>
                <a:rPr lang="en-US" sz="1400" b="1" dirty="0" smtClean="0">
                  <a:solidFill>
                    <a:schemeClr val="tx1">
                      <a:lumMod val="75000"/>
                      <a:lumOff val="25000"/>
                    </a:schemeClr>
                  </a:solidFill>
                  <a:latin typeface="+mn-lt"/>
                </a:rPr>
                <a:t>Impact</a:t>
              </a:r>
            </a:p>
            <a:p>
              <a:r>
                <a:rPr lang="en-US" sz="1400" b="1" dirty="0" smtClean="0">
                  <a:solidFill>
                    <a:schemeClr val="tx1">
                      <a:lumMod val="75000"/>
                      <a:lumOff val="25000"/>
                    </a:schemeClr>
                  </a:solidFill>
                  <a:latin typeface="+mn-lt"/>
                </a:rPr>
                <a:t>Workforce</a:t>
              </a:r>
            </a:p>
            <a:p>
              <a:r>
                <a:rPr lang="en-US" sz="1400" b="1" dirty="0" smtClean="0">
                  <a:solidFill>
                    <a:schemeClr val="tx1">
                      <a:lumMod val="75000"/>
                      <a:lumOff val="25000"/>
                    </a:schemeClr>
                  </a:solidFill>
                  <a:latin typeface="+mn-lt"/>
                </a:rPr>
                <a:t>Stakeholder</a:t>
              </a:r>
              <a:endParaRPr lang="en-GB" sz="1400" b="1" dirty="0">
                <a:solidFill>
                  <a:schemeClr val="tx1">
                    <a:lumMod val="75000"/>
                    <a:lumOff val="25000"/>
                  </a:schemeClr>
                </a:solidFill>
                <a:latin typeface="+mn-lt"/>
              </a:endParaRPr>
            </a:p>
          </p:txBody>
        </p:sp>
      </p:grpSp>
      <p:grpSp>
        <p:nvGrpSpPr>
          <p:cNvPr id="80" name="Group 79"/>
          <p:cNvGrpSpPr/>
          <p:nvPr/>
        </p:nvGrpSpPr>
        <p:grpSpPr>
          <a:xfrm>
            <a:off x="7624672" y="4380844"/>
            <a:ext cx="1268965" cy="1841283"/>
            <a:chOff x="7458477" y="2106328"/>
            <a:chExt cx="1875269" cy="2762832"/>
          </a:xfrm>
        </p:grpSpPr>
        <p:sp>
          <p:nvSpPr>
            <p:cNvPr id="81" name="Arc 80"/>
            <p:cNvSpPr/>
            <p:nvPr/>
          </p:nvSpPr>
          <p:spPr>
            <a:xfrm rot="5400000">
              <a:off x="7620829" y="2106328"/>
              <a:ext cx="935181" cy="935181"/>
            </a:xfrm>
            <a:prstGeom prst="arc">
              <a:avLst>
                <a:gd name="adj1" fmla="val 1374200"/>
                <a:gd name="adj2" fmla="val 5638391"/>
              </a:avLst>
            </a:prstGeom>
            <a:ln w="28575">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2" name="Arc 81"/>
            <p:cNvSpPr/>
            <p:nvPr/>
          </p:nvSpPr>
          <p:spPr>
            <a:xfrm rot="16200000">
              <a:off x="7606451" y="3074468"/>
              <a:ext cx="935181" cy="935181"/>
            </a:xfrm>
            <a:prstGeom prst="arc">
              <a:avLst>
                <a:gd name="adj1" fmla="val 1198988"/>
                <a:gd name="adj2" fmla="val 4745455"/>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3" name="Arc 82"/>
            <p:cNvSpPr/>
            <p:nvPr/>
          </p:nvSpPr>
          <p:spPr>
            <a:xfrm>
              <a:off x="7977486" y="2467606"/>
              <a:ext cx="1080000" cy="1080000"/>
            </a:xfrm>
            <a:prstGeom prst="arc">
              <a:avLst>
                <a:gd name="adj1" fmla="val 17108664"/>
                <a:gd name="adj2" fmla="val 4371474"/>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4" name="Arc 83"/>
            <p:cNvSpPr/>
            <p:nvPr/>
          </p:nvSpPr>
          <p:spPr>
            <a:xfrm rot="5400000">
              <a:off x="7630353" y="3136773"/>
              <a:ext cx="935181" cy="935181"/>
            </a:xfrm>
            <a:prstGeom prst="arc">
              <a:avLst>
                <a:gd name="adj1" fmla="val 17603393"/>
                <a:gd name="adj2" fmla="val 3858501"/>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5" name="Arc 84"/>
            <p:cNvSpPr/>
            <p:nvPr/>
          </p:nvSpPr>
          <p:spPr>
            <a:xfrm>
              <a:off x="7954820" y="3666784"/>
              <a:ext cx="1202376" cy="1202376"/>
            </a:xfrm>
            <a:prstGeom prst="arc">
              <a:avLst>
                <a:gd name="adj1" fmla="val 16830663"/>
                <a:gd name="adj2" fmla="val 72912"/>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6" name="Arc 85"/>
            <p:cNvSpPr/>
            <p:nvPr/>
          </p:nvSpPr>
          <p:spPr>
            <a:xfrm rot="5400000">
              <a:off x="7617991" y="2113806"/>
              <a:ext cx="935181" cy="935181"/>
            </a:xfrm>
            <a:prstGeom prst="arc">
              <a:avLst>
                <a:gd name="adj1" fmla="val 16313637"/>
                <a:gd name="adj2" fmla="val 20284498"/>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7" name="Arc 86"/>
            <p:cNvSpPr/>
            <p:nvPr/>
          </p:nvSpPr>
          <p:spPr>
            <a:xfrm rot="16200000">
              <a:off x="7617991" y="3078485"/>
              <a:ext cx="935181" cy="935181"/>
            </a:xfrm>
            <a:prstGeom prst="arc">
              <a:avLst>
                <a:gd name="adj1" fmla="val 16825410"/>
                <a:gd name="adj2" fmla="val 20299363"/>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8" name="Flowchart: Connector 87"/>
            <p:cNvSpPr/>
            <p:nvPr/>
          </p:nvSpPr>
          <p:spPr>
            <a:xfrm rot="5400000">
              <a:off x="7458477" y="2287652"/>
              <a:ext cx="333603" cy="333603"/>
            </a:xfrm>
            <a:prstGeom prst="flowChartConnector">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Flowchart: Connector 88"/>
            <p:cNvSpPr/>
            <p:nvPr/>
          </p:nvSpPr>
          <p:spPr>
            <a:xfrm rot="5400000">
              <a:off x="7458477" y="3457575"/>
              <a:ext cx="333603" cy="333603"/>
            </a:xfrm>
            <a:prstGeom prst="flowChartConnector">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Flowchart: Connector 89"/>
            <p:cNvSpPr/>
            <p:nvPr/>
          </p:nvSpPr>
          <p:spPr>
            <a:xfrm rot="5400000">
              <a:off x="8355613" y="2272154"/>
              <a:ext cx="333603" cy="333603"/>
            </a:xfrm>
            <a:prstGeom prst="flowChartConnector">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Flowchart: Connector 90"/>
            <p:cNvSpPr/>
            <p:nvPr/>
          </p:nvSpPr>
          <p:spPr>
            <a:xfrm rot="5400000">
              <a:off x="8355613" y="3475260"/>
              <a:ext cx="333603" cy="333603"/>
            </a:xfrm>
            <a:prstGeom prst="flowChartConnector">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Flowchart: Connector 91"/>
            <p:cNvSpPr/>
            <p:nvPr/>
          </p:nvSpPr>
          <p:spPr>
            <a:xfrm rot="5400000">
              <a:off x="7912081" y="2888449"/>
              <a:ext cx="333603" cy="333603"/>
            </a:xfrm>
            <a:prstGeom prst="flowChartConnector">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Flowchart: Connector 92"/>
            <p:cNvSpPr/>
            <p:nvPr/>
          </p:nvSpPr>
          <p:spPr>
            <a:xfrm rot="5400000">
              <a:off x="9000143" y="4300483"/>
              <a:ext cx="333603" cy="333603"/>
            </a:xfrm>
            <a:prstGeom prst="flowChartConnector">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5" name="Isosceles Triangle 94"/>
          <p:cNvSpPr/>
          <p:nvPr/>
        </p:nvSpPr>
        <p:spPr>
          <a:xfrm rot="5400000">
            <a:off x="3641912" y="4974826"/>
            <a:ext cx="824278" cy="214044"/>
          </a:xfrm>
          <a:prstGeom prst="triangle">
            <a:avLst/>
          </a:prstGeom>
          <a:gradFill>
            <a:gsLst>
              <a:gs pos="0">
                <a:schemeClr val="bg1"/>
              </a:gs>
              <a:gs pos="0">
                <a:schemeClr val="bg1"/>
              </a:gs>
              <a:gs pos="100000">
                <a:schemeClr val="tx1">
                  <a:lumMod val="75000"/>
                  <a:lumOff val="25000"/>
                  <a:alpha val="0"/>
                </a:schemeClr>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Isosceles Triangle 95"/>
          <p:cNvSpPr/>
          <p:nvPr/>
        </p:nvSpPr>
        <p:spPr>
          <a:xfrm rot="5400000">
            <a:off x="6879689" y="4974826"/>
            <a:ext cx="824278" cy="214044"/>
          </a:xfrm>
          <a:prstGeom prst="triangle">
            <a:avLst/>
          </a:prstGeom>
          <a:gradFill>
            <a:gsLst>
              <a:gs pos="0">
                <a:schemeClr val="bg1"/>
              </a:gs>
              <a:gs pos="0">
                <a:schemeClr val="bg1"/>
              </a:gs>
              <a:gs pos="100000">
                <a:schemeClr val="tx1">
                  <a:lumMod val="75000"/>
                  <a:lumOff val="25000"/>
                  <a:alpha val="0"/>
                </a:schemeClr>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7840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504825" y="358168"/>
            <a:ext cx="9301327" cy="597749"/>
          </a:xfrm>
          <a:prstGeom prst="rect">
            <a:avLst/>
          </a:prstGeom>
          <a:noFill/>
        </p:spPr>
        <p:txBody>
          <a:bodyPr wrap="square" lIns="104287" tIns="52144" rIns="104287" bIns="52144" rtlCol="0">
            <a:spAutoFit/>
          </a:bodyPr>
          <a:lstStyle/>
          <a:p>
            <a:pPr defTabSz="521436" fontAlgn="auto">
              <a:spcBef>
                <a:spcPts val="0"/>
              </a:spcBef>
              <a:spcAft>
                <a:spcPts val="0"/>
              </a:spcAft>
            </a:pPr>
            <a:r>
              <a:rPr lang="en-GB" sz="3200" b="1" i="0" dirty="0">
                <a:solidFill>
                  <a:srgbClr val="008DD7"/>
                </a:solidFill>
                <a:latin typeface="Calibri"/>
              </a:rPr>
              <a:t>Skills and competences</a:t>
            </a:r>
          </a:p>
        </p:txBody>
      </p:sp>
      <p:sp>
        <p:nvSpPr>
          <p:cNvPr id="9" name="Rectangle 8"/>
          <p:cNvSpPr/>
          <p:nvPr/>
        </p:nvSpPr>
        <p:spPr>
          <a:xfrm>
            <a:off x="630785" y="1187142"/>
            <a:ext cx="8933630" cy="2980047"/>
          </a:xfrm>
          <a:prstGeom prst="rect">
            <a:avLst/>
          </a:prstGeom>
        </p:spPr>
        <p:txBody>
          <a:bodyPr wrap="square">
            <a:spAutoFit/>
          </a:bodyPr>
          <a:lstStyle/>
          <a:p>
            <a:pPr>
              <a:lnSpc>
                <a:spcPct val="115000"/>
              </a:lnSpc>
              <a:spcAft>
                <a:spcPts val="600"/>
              </a:spcAft>
            </a:pPr>
            <a:r>
              <a:rPr lang="en-GB" sz="2000" i="0" dirty="0">
                <a:latin typeface="+mn-lt"/>
                <a:ea typeface="Calibri" panose="020F0502020204030204" pitchFamily="34" charset="0"/>
                <a:cs typeface="Times New Roman" panose="02020603050405020304" pitchFamily="18" charset="0"/>
              </a:rPr>
              <a:t>The language of skills and competences is useful when considering multiple health workforces, and their potential activity in the future, because it allows a consideration of what will need to be done rather than trying to work forward from the existing division of roles and </a:t>
            </a:r>
            <a:r>
              <a:rPr lang="en-GB" sz="2000" i="0" dirty="0" smtClean="0">
                <a:latin typeface="+mn-lt"/>
                <a:ea typeface="Calibri" panose="020F0502020204030204" pitchFamily="34" charset="0"/>
                <a:cs typeface="Times New Roman" panose="02020603050405020304" pitchFamily="18" charset="0"/>
              </a:rPr>
              <a:t>responsibilities.</a:t>
            </a:r>
            <a:endParaRPr lang="en-GB" sz="2000" i="0" dirty="0">
              <a:latin typeface="+mn-lt"/>
              <a:ea typeface="Calibri" panose="020F0502020204030204" pitchFamily="34" charset="0"/>
              <a:cs typeface="Times New Roman" panose="02020603050405020304" pitchFamily="18" charset="0"/>
            </a:endParaRPr>
          </a:p>
          <a:p>
            <a:pPr>
              <a:lnSpc>
                <a:spcPct val="115000"/>
              </a:lnSpc>
              <a:spcAft>
                <a:spcPts val="600"/>
              </a:spcAft>
            </a:pPr>
            <a:r>
              <a:rPr lang="en-GB" sz="2000" i="0" dirty="0" smtClean="0">
                <a:latin typeface="+mn-lt"/>
                <a:ea typeface="Calibri" panose="020F0502020204030204" pitchFamily="34" charset="0"/>
                <a:cs typeface="Times New Roman" panose="02020603050405020304" pitchFamily="18" charset="0"/>
              </a:rPr>
              <a:t>To </a:t>
            </a:r>
            <a:r>
              <a:rPr lang="en-GB" sz="2000" i="0" dirty="0">
                <a:latin typeface="+mn-lt"/>
                <a:ea typeface="Calibri" panose="020F0502020204030204" pitchFamily="34" charset="0"/>
                <a:cs typeface="Times New Roman" panose="02020603050405020304" pitchFamily="18" charset="0"/>
              </a:rPr>
              <a:t>develop this approach, skills and competences are conceptualised in a generic framework (consistent with approaches in, for example, Cowan et al, 2005 and UEMS, 2011) where competences are a complex (and interacting) combination of skills, knowledge and personal attributes.</a:t>
            </a:r>
          </a:p>
        </p:txBody>
      </p:sp>
      <p:grpSp>
        <p:nvGrpSpPr>
          <p:cNvPr id="10" name="Group 9"/>
          <p:cNvGrpSpPr/>
          <p:nvPr/>
        </p:nvGrpSpPr>
        <p:grpSpPr>
          <a:xfrm>
            <a:off x="638287" y="4398414"/>
            <a:ext cx="8533009" cy="1702230"/>
            <a:chOff x="638287" y="4398414"/>
            <a:chExt cx="8533009" cy="1702230"/>
          </a:xfrm>
        </p:grpSpPr>
        <p:sp>
          <p:nvSpPr>
            <p:cNvPr id="6" name="Rectangle 5"/>
            <p:cNvSpPr/>
            <p:nvPr/>
          </p:nvSpPr>
          <p:spPr>
            <a:xfrm>
              <a:off x="785115" y="5762090"/>
              <a:ext cx="4242508" cy="338554"/>
            </a:xfrm>
            <a:prstGeom prst="rect">
              <a:avLst/>
            </a:prstGeom>
          </p:spPr>
          <p:txBody>
            <a:bodyPr wrap="none">
              <a:spAutoFit/>
            </a:bodyPr>
            <a:lstStyle/>
            <a:p>
              <a:r>
                <a:rPr lang="fr-BE" sz="1600" i="0" dirty="0" err="1">
                  <a:latin typeface="+mn-lt"/>
                  <a:ea typeface="Calibri" panose="020F0502020204030204" pitchFamily="34" charset="0"/>
                  <a:cs typeface="Times New Roman" panose="02020603050405020304" pitchFamily="18" charset="0"/>
                </a:rPr>
                <a:t>Skills</a:t>
              </a:r>
              <a:r>
                <a:rPr lang="fr-BE" sz="1600" i="0" dirty="0">
                  <a:latin typeface="+mn-lt"/>
                  <a:ea typeface="Calibri" panose="020F0502020204030204" pitchFamily="34" charset="0"/>
                  <a:cs typeface="Times New Roman" panose="02020603050405020304" pitchFamily="18" charset="0"/>
                </a:rPr>
                <a:t> and </a:t>
              </a:r>
              <a:r>
                <a:rPr lang="fr-BE" sz="1600" i="0" dirty="0" err="1">
                  <a:latin typeface="+mn-lt"/>
                  <a:ea typeface="Calibri" panose="020F0502020204030204" pitchFamily="34" charset="0"/>
                  <a:cs typeface="Times New Roman" panose="02020603050405020304" pitchFamily="18" charset="0"/>
                </a:rPr>
                <a:t>competences</a:t>
              </a:r>
              <a:r>
                <a:rPr lang="fr-BE" sz="1600" i="0" dirty="0">
                  <a:latin typeface="+mn-lt"/>
                  <a:ea typeface="Calibri" panose="020F0502020204030204" pitchFamily="34" charset="0"/>
                  <a:cs typeface="Times New Roman" panose="02020603050405020304" pitchFamily="18" charset="0"/>
                </a:rPr>
                <a:t> </a:t>
              </a:r>
              <a:r>
                <a:rPr lang="fr-BE" sz="1600" i="0" dirty="0" err="1">
                  <a:latin typeface="+mn-lt"/>
                  <a:ea typeface="Calibri" panose="020F0502020204030204" pitchFamily="34" charset="0"/>
                  <a:cs typeface="Times New Roman" panose="02020603050405020304" pitchFamily="18" charset="0"/>
                </a:rPr>
                <a:t>framework</a:t>
              </a:r>
              <a:r>
                <a:rPr lang="fr-BE" sz="1600" i="0" dirty="0">
                  <a:latin typeface="+mn-lt"/>
                  <a:ea typeface="Calibri" panose="020F0502020204030204" pitchFamily="34" charset="0"/>
                  <a:cs typeface="Times New Roman" panose="02020603050405020304" pitchFamily="18" charset="0"/>
                </a:rPr>
                <a:t> (CfWI, </a:t>
              </a:r>
              <a:r>
                <a:rPr lang="fr-BE" sz="1600" i="0" dirty="0" smtClean="0">
                  <a:latin typeface="+mn-lt"/>
                  <a:ea typeface="Calibri" panose="020F0502020204030204" pitchFamily="34" charset="0"/>
                  <a:cs typeface="Times New Roman" panose="02020603050405020304" pitchFamily="18" charset="0"/>
                </a:rPr>
                <a:t>2014)</a:t>
              </a:r>
              <a:endParaRPr lang="en-GB" sz="1600" i="0" dirty="0">
                <a:latin typeface="+mn-lt"/>
              </a:endParaRP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638287" y="4398414"/>
              <a:ext cx="8533009" cy="130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9820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504825" y="358168"/>
            <a:ext cx="9301327" cy="597749"/>
          </a:xfrm>
          <a:prstGeom prst="rect">
            <a:avLst/>
          </a:prstGeom>
          <a:noFill/>
        </p:spPr>
        <p:txBody>
          <a:bodyPr wrap="square" lIns="104287" tIns="52144" rIns="104287" bIns="52144" rtlCol="0">
            <a:spAutoFit/>
          </a:bodyPr>
          <a:lstStyle/>
          <a:p>
            <a:pPr defTabSz="521436" fontAlgn="auto">
              <a:spcBef>
                <a:spcPts val="0"/>
              </a:spcBef>
              <a:spcAft>
                <a:spcPts val="0"/>
              </a:spcAft>
            </a:pPr>
            <a:r>
              <a:rPr lang="en-GB" sz="3200" b="1" i="0" dirty="0" smtClean="0">
                <a:solidFill>
                  <a:srgbClr val="008DD7"/>
                </a:solidFill>
                <a:latin typeface="Calibri"/>
              </a:rPr>
              <a:t>Methodology</a:t>
            </a:r>
            <a:endParaRPr lang="en-GB" sz="3200" b="1" i="0" dirty="0">
              <a:solidFill>
                <a:srgbClr val="008DD7"/>
              </a:solidFill>
              <a:latin typeface="Calibri"/>
            </a:endParaRPr>
          </a:p>
        </p:txBody>
      </p:sp>
      <p:sp>
        <p:nvSpPr>
          <p:cNvPr id="2" name="Rectangle 1"/>
          <p:cNvSpPr/>
          <p:nvPr/>
        </p:nvSpPr>
        <p:spPr>
          <a:xfrm>
            <a:off x="630785" y="1187142"/>
            <a:ext cx="8933630" cy="1585049"/>
          </a:xfrm>
          <a:prstGeom prst="rect">
            <a:avLst/>
          </a:prstGeom>
        </p:spPr>
        <p:txBody>
          <a:bodyPr wrap="square">
            <a:spAutoFit/>
          </a:bodyPr>
          <a:lstStyle/>
          <a:p>
            <a:pPr>
              <a:lnSpc>
                <a:spcPct val="115000"/>
              </a:lnSpc>
              <a:spcAft>
                <a:spcPts val="600"/>
              </a:spcAft>
            </a:pPr>
            <a:r>
              <a:rPr lang="en-GB" sz="2000" i="0" dirty="0">
                <a:latin typeface="+mn-lt"/>
                <a:ea typeface="Calibri" panose="020F0502020204030204" pitchFamily="34" charset="0"/>
                <a:cs typeface="Times New Roman" panose="02020603050405020304" pitchFamily="18" charset="0"/>
              </a:rPr>
              <a:t>Horizon scanning </a:t>
            </a:r>
            <a:r>
              <a:rPr lang="en-GB" sz="2000" i="0" dirty="0" smtClean="0">
                <a:latin typeface="+mn-lt"/>
                <a:ea typeface="Calibri" panose="020F0502020204030204" pitchFamily="34" charset="0"/>
                <a:cs typeface="Times New Roman" panose="02020603050405020304" pitchFamily="18" charset="0"/>
              </a:rPr>
              <a:t>has </a:t>
            </a:r>
            <a:r>
              <a:rPr lang="en-GB" sz="2000" i="0" dirty="0">
                <a:latin typeface="+mn-lt"/>
                <a:ea typeface="Calibri" panose="020F0502020204030204" pitchFamily="34" charset="0"/>
                <a:cs typeface="Times New Roman" panose="02020603050405020304" pitchFamily="18" charset="0"/>
              </a:rPr>
              <a:t>been conducted by a </a:t>
            </a:r>
            <a:r>
              <a:rPr lang="en-GB" sz="2000" i="0" dirty="0" smtClean="0">
                <a:latin typeface="+mn-lt"/>
                <a:ea typeface="Calibri" panose="020F0502020204030204" pitchFamily="34" charset="0"/>
                <a:cs typeface="Times New Roman" panose="02020603050405020304" pitchFamily="18" charset="0"/>
              </a:rPr>
              <a:t>network </a:t>
            </a:r>
            <a:r>
              <a:rPr lang="en-GB" sz="2000" i="0" dirty="0">
                <a:latin typeface="+mn-lt"/>
                <a:ea typeface="Calibri" panose="020F0502020204030204" pitchFamily="34" charset="0"/>
                <a:cs typeface="Times New Roman" panose="02020603050405020304" pitchFamily="18" charset="0"/>
              </a:rPr>
              <a:t>consisting of WP6 partners led by the </a:t>
            </a:r>
            <a:r>
              <a:rPr lang="en-GB" sz="2000" i="0" dirty="0" smtClean="0">
                <a:latin typeface="+mn-lt"/>
                <a:ea typeface="Calibri" panose="020F0502020204030204" pitchFamily="34" charset="0"/>
                <a:cs typeface="Times New Roman" panose="02020603050405020304" pitchFamily="18" charset="0"/>
              </a:rPr>
              <a:t>CfWI, </a:t>
            </a:r>
            <a:r>
              <a:rPr lang="en-GB" sz="2000" i="0" dirty="0">
                <a:latin typeface="+mn-lt"/>
                <a:ea typeface="Calibri" panose="020F0502020204030204" pitchFamily="34" charset="0"/>
                <a:cs typeface="Times New Roman" panose="02020603050405020304" pitchFamily="18" charset="0"/>
              </a:rPr>
              <a:t>in collaboration with the UK Department of Health. </a:t>
            </a:r>
            <a:endParaRPr lang="en-GB" sz="2000" i="0" dirty="0" smtClean="0">
              <a:latin typeface="+mn-lt"/>
              <a:ea typeface="Calibri" panose="020F0502020204030204" pitchFamily="34" charset="0"/>
              <a:cs typeface="Times New Roman" panose="02020603050405020304" pitchFamily="18" charset="0"/>
            </a:endParaRPr>
          </a:p>
          <a:p>
            <a:pPr>
              <a:lnSpc>
                <a:spcPct val="115000"/>
              </a:lnSpc>
              <a:spcAft>
                <a:spcPts val="600"/>
              </a:spcAft>
            </a:pPr>
            <a:r>
              <a:rPr lang="en-GB" sz="2000" b="1" i="0" dirty="0" smtClean="0">
                <a:latin typeface="+mn-lt"/>
                <a:ea typeface="Calibri" panose="020F0502020204030204" pitchFamily="34" charset="0"/>
                <a:cs typeface="Times New Roman" panose="02020603050405020304" pitchFamily="18" charset="0"/>
              </a:rPr>
              <a:t>Focal question</a:t>
            </a:r>
            <a:r>
              <a:rPr lang="en-GB" sz="2000" i="0" dirty="0" smtClean="0">
                <a:latin typeface="+mn-lt"/>
                <a:ea typeface="Calibri" panose="020F0502020204030204" pitchFamily="34" charset="0"/>
                <a:cs typeface="Times New Roman" panose="02020603050405020304" pitchFamily="18" charset="0"/>
              </a:rPr>
              <a:t>: ‘Thinking </a:t>
            </a:r>
            <a:r>
              <a:rPr lang="en-GB" sz="2000" i="0" dirty="0">
                <a:latin typeface="+mn-lt"/>
                <a:ea typeface="Calibri" panose="020F0502020204030204" pitchFamily="34" charset="0"/>
                <a:cs typeface="Times New Roman" panose="02020603050405020304" pitchFamily="18" charset="0"/>
              </a:rPr>
              <a:t>up to the year 2035, what are the key driving forces that will influence the skills and competences required in the health workforce?’</a:t>
            </a:r>
            <a:endParaRPr lang="en-GB" sz="2800" i="0" dirty="0">
              <a:effectLst/>
              <a:latin typeface="+mn-lt"/>
              <a:ea typeface="Calibri" panose="020F0502020204030204" pitchFamily="34" charset="0"/>
              <a:cs typeface="Times New Roman" panose="02020603050405020304" pitchFamily="18" charset="0"/>
            </a:endParaRPr>
          </a:p>
        </p:txBody>
      </p:sp>
      <p:sp>
        <p:nvSpPr>
          <p:cNvPr id="8" name="Rectangle 7"/>
          <p:cNvSpPr/>
          <p:nvPr/>
        </p:nvSpPr>
        <p:spPr>
          <a:xfrm>
            <a:off x="499248" y="5942423"/>
            <a:ext cx="9916509" cy="410882"/>
          </a:xfrm>
          <a:prstGeom prst="rect">
            <a:avLst/>
          </a:prstGeom>
        </p:spPr>
        <p:txBody>
          <a:bodyPr wrap="square">
            <a:spAutoFit/>
          </a:bodyPr>
          <a:lstStyle/>
          <a:p>
            <a:pPr algn="ctr">
              <a:lnSpc>
                <a:spcPct val="115000"/>
              </a:lnSpc>
              <a:spcAft>
                <a:spcPts val="0"/>
              </a:spcAft>
            </a:pPr>
            <a:r>
              <a:rPr lang="en-GB" sz="1800" i="0" dirty="0" smtClean="0">
                <a:latin typeface="+mn-lt"/>
                <a:ea typeface="Calibri" panose="020F0502020204030204" pitchFamily="34" charset="0"/>
                <a:cs typeface="Times New Roman" panose="02020603050405020304" pitchFamily="18" charset="0"/>
              </a:rPr>
              <a:t>56 interviews, </a:t>
            </a:r>
            <a:r>
              <a:rPr lang="en-GB" sz="1800" i="0" dirty="0" smtClean="0">
                <a:effectLst/>
                <a:latin typeface="+mn-lt"/>
                <a:ea typeface="Calibri" panose="020F0502020204030204" pitchFamily="34" charset="0"/>
                <a:cs typeface="Times New Roman" panose="02020603050405020304" pitchFamily="18" charset="0"/>
              </a:rPr>
              <a:t>264 drivers, over 6000 data items coded, visualised and processed as part of the work.</a:t>
            </a:r>
            <a:endParaRPr lang="en-GB" sz="1800" i="0" dirty="0">
              <a:effectLst/>
              <a:latin typeface="+mn-lt"/>
              <a:ea typeface="Calibri" panose="020F0502020204030204" pitchFamily="34" charset="0"/>
              <a:cs typeface="Times New Roman" panose="02020603050405020304" pitchFamily="18" charset="0"/>
            </a:endParaRPr>
          </a:p>
        </p:txBody>
      </p:sp>
      <p:grpSp>
        <p:nvGrpSpPr>
          <p:cNvPr id="4" name="Group 3"/>
          <p:cNvGrpSpPr/>
          <p:nvPr/>
        </p:nvGrpSpPr>
        <p:grpSpPr>
          <a:xfrm>
            <a:off x="483478" y="2711670"/>
            <a:ext cx="9806150" cy="3167694"/>
            <a:chOff x="483478" y="2711670"/>
            <a:chExt cx="9806150" cy="3167694"/>
          </a:xfrm>
        </p:grpSpPr>
        <p:pic>
          <p:nvPicPr>
            <p:cNvPr id="7" name="Picture 6"/>
            <p:cNvPicPr/>
            <p:nvPr/>
          </p:nvPicPr>
          <p:blipFill rotWithShape="1">
            <a:blip r:embed="rId3">
              <a:extLst>
                <a:ext uri="{28A0092B-C50C-407E-A947-70E740481C1C}">
                  <a14:useLocalDpi xmlns:a14="http://schemas.microsoft.com/office/drawing/2010/main" val="0"/>
                </a:ext>
              </a:extLst>
            </a:blip>
            <a:srcRect b="5226"/>
            <a:stretch/>
          </p:blipFill>
          <p:spPr bwMode="auto">
            <a:xfrm>
              <a:off x="483478" y="2711670"/>
              <a:ext cx="9806150" cy="316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rot="5400000">
              <a:off x="5148979" y="2461581"/>
              <a:ext cx="2149658" cy="2855447"/>
            </a:xfrm>
            <a:prstGeom prst="rect">
              <a:avLst/>
            </a:prstGeom>
          </p:spPr>
        </p:pic>
      </p:grpSp>
    </p:spTree>
    <p:extLst>
      <p:ext uri="{BB962C8B-B14F-4D97-AF65-F5344CB8AC3E}">
        <p14:creationId xmlns:p14="http://schemas.microsoft.com/office/powerpoint/2010/main" val="373174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504825" y="358168"/>
            <a:ext cx="9301327" cy="597749"/>
          </a:xfrm>
          <a:prstGeom prst="rect">
            <a:avLst/>
          </a:prstGeom>
          <a:noFill/>
        </p:spPr>
        <p:txBody>
          <a:bodyPr wrap="square" lIns="104287" tIns="52144" rIns="104287" bIns="52144" rtlCol="0">
            <a:spAutoFit/>
          </a:bodyPr>
          <a:lstStyle/>
          <a:p>
            <a:pPr defTabSz="521436" fontAlgn="auto">
              <a:spcBef>
                <a:spcPts val="0"/>
              </a:spcBef>
              <a:spcAft>
                <a:spcPts val="0"/>
              </a:spcAft>
            </a:pPr>
            <a:r>
              <a:rPr lang="en-GB" sz="3200" b="1" i="0" dirty="0" smtClean="0">
                <a:solidFill>
                  <a:srgbClr val="008DD7"/>
                </a:solidFill>
                <a:latin typeface="Calibri"/>
              </a:rPr>
              <a:t>Future skills and competences - report and briefs</a:t>
            </a:r>
            <a:endParaRPr lang="en-GB" sz="3200" b="1" i="0" dirty="0">
              <a:solidFill>
                <a:srgbClr val="008DD7"/>
              </a:solidFill>
              <a:latin typeface="Calibri"/>
            </a:endParaRPr>
          </a:p>
        </p:txBody>
      </p:sp>
      <p:pic>
        <p:nvPicPr>
          <p:cNvPr id="5" name="Picture 4"/>
          <p:cNvPicPr>
            <a:picLocks noChangeAspect="1"/>
          </p:cNvPicPr>
          <p:nvPr/>
        </p:nvPicPr>
        <p:blipFill rotWithShape="1">
          <a:blip r:embed="rId3"/>
          <a:srcRect l="15284" t="29522" r="13137" b="9045"/>
          <a:stretch/>
        </p:blipFill>
        <p:spPr>
          <a:xfrm>
            <a:off x="504825" y="1102759"/>
            <a:ext cx="9758935" cy="5234836"/>
          </a:xfrm>
          <a:prstGeom prst="rect">
            <a:avLst/>
          </a:prstGeom>
        </p:spPr>
      </p:pic>
    </p:spTree>
    <p:extLst>
      <p:ext uri="{BB962C8B-B14F-4D97-AF65-F5344CB8AC3E}">
        <p14:creationId xmlns:p14="http://schemas.microsoft.com/office/powerpoint/2010/main" val="147267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504825" y="358168"/>
            <a:ext cx="9301327" cy="597749"/>
          </a:xfrm>
          <a:prstGeom prst="rect">
            <a:avLst/>
          </a:prstGeom>
          <a:noFill/>
        </p:spPr>
        <p:txBody>
          <a:bodyPr wrap="square" lIns="104287" tIns="52144" rIns="104287" bIns="52144" rtlCol="0">
            <a:spAutoFit/>
          </a:bodyPr>
          <a:lstStyle/>
          <a:p>
            <a:pPr defTabSz="521436" fontAlgn="auto">
              <a:spcBef>
                <a:spcPts val="0"/>
              </a:spcBef>
              <a:spcAft>
                <a:spcPts val="0"/>
              </a:spcAft>
            </a:pPr>
            <a:r>
              <a:rPr lang="en-GB" sz="3200" b="1" i="0" dirty="0" smtClean="0">
                <a:solidFill>
                  <a:srgbClr val="008DD7"/>
                </a:solidFill>
                <a:latin typeface="Calibri"/>
              </a:rPr>
              <a:t>High-level </a:t>
            </a:r>
            <a:r>
              <a:rPr lang="en-GB" sz="3200" b="1" i="0" dirty="0">
                <a:solidFill>
                  <a:srgbClr val="008DD7"/>
                </a:solidFill>
                <a:latin typeface="Calibri"/>
              </a:rPr>
              <a:t>drivers of </a:t>
            </a:r>
            <a:r>
              <a:rPr lang="en-GB" sz="3200" b="1" i="0" dirty="0" smtClean="0">
                <a:solidFill>
                  <a:srgbClr val="008DD7"/>
                </a:solidFill>
                <a:latin typeface="Calibri"/>
              </a:rPr>
              <a:t>change identified out to 2035</a:t>
            </a:r>
            <a:endParaRPr lang="en-GB" sz="3200" b="1" i="0" dirty="0">
              <a:solidFill>
                <a:srgbClr val="008DD7"/>
              </a:solidFill>
              <a:latin typeface="Calibri"/>
            </a:endParaRPr>
          </a:p>
        </p:txBody>
      </p:sp>
      <p:sp>
        <p:nvSpPr>
          <p:cNvPr id="2" name="Rectangle 1"/>
          <p:cNvSpPr/>
          <p:nvPr/>
        </p:nvSpPr>
        <p:spPr>
          <a:xfrm>
            <a:off x="2747205" y="5762177"/>
            <a:ext cx="7918899" cy="523220"/>
          </a:xfrm>
          <a:prstGeom prst="rect">
            <a:avLst/>
          </a:prstGeom>
        </p:spPr>
        <p:txBody>
          <a:bodyPr wrap="none">
            <a:spAutoFit/>
          </a:bodyPr>
          <a:lstStyle/>
          <a:p>
            <a:pPr algn="r" defTabSz="521436" fontAlgn="auto">
              <a:spcBef>
                <a:spcPts val="0"/>
              </a:spcBef>
              <a:spcAft>
                <a:spcPts val="0"/>
              </a:spcAft>
            </a:pPr>
            <a:r>
              <a:rPr lang="en-GB" sz="2800" b="1" i="0" dirty="0">
                <a:solidFill>
                  <a:srgbClr val="008DD7"/>
                </a:solidFill>
                <a:latin typeface="Calibri"/>
              </a:rPr>
              <a:t>…which have implications to skills and competences</a:t>
            </a:r>
          </a:p>
        </p:txBody>
      </p:sp>
      <p:graphicFrame>
        <p:nvGraphicFramePr>
          <p:cNvPr id="14" name="Table 13"/>
          <p:cNvGraphicFramePr>
            <a:graphicFrameLocks noGrp="1"/>
          </p:cNvGraphicFramePr>
          <p:nvPr>
            <p:extLst>
              <p:ext uri="{D42A27DB-BD31-4B8C-83A1-F6EECF244321}">
                <p14:modId xmlns:p14="http://schemas.microsoft.com/office/powerpoint/2010/main" val="398781149"/>
              </p:ext>
            </p:extLst>
          </p:nvPr>
        </p:nvGraphicFramePr>
        <p:xfrm>
          <a:off x="504825" y="1433013"/>
          <a:ext cx="9485337" cy="3984898"/>
        </p:xfrm>
        <a:graphic>
          <a:graphicData uri="http://schemas.openxmlformats.org/drawingml/2006/table">
            <a:tbl>
              <a:tblPr firstRow="1" bandRow="1">
                <a:tableStyleId>{2D5ABB26-0587-4C30-8999-92F81FD0307C}</a:tableStyleId>
              </a:tblPr>
              <a:tblGrid>
                <a:gridCol w="3161779"/>
                <a:gridCol w="3161779"/>
                <a:gridCol w="3161779"/>
              </a:tblGrid>
              <a:tr h="597046">
                <a:tc>
                  <a:txBody>
                    <a:bodyPr/>
                    <a:lstStyle/>
                    <a:p>
                      <a:pPr algn="ctr"/>
                      <a:r>
                        <a:rPr lang="en-GB" sz="2000" b="1" dirty="0" smtClean="0">
                          <a:solidFill>
                            <a:schemeClr val="bg1"/>
                          </a:solidFill>
                        </a:rPr>
                        <a:t>Populations</a:t>
                      </a:r>
                      <a:endParaRPr lang="en-GB" sz="2000" b="1" dirty="0">
                        <a:solidFill>
                          <a:schemeClr val="bg1"/>
                        </a:solidFill>
                      </a:endParaRPr>
                    </a:p>
                  </a:txBody>
                  <a:tcPr>
                    <a:solidFill>
                      <a:srgbClr val="7030A0"/>
                    </a:solidFill>
                  </a:tcPr>
                </a:tc>
                <a:tc>
                  <a:txBody>
                    <a:bodyPr/>
                    <a:lstStyle/>
                    <a:p>
                      <a:pPr algn="ctr"/>
                      <a:r>
                        <a:rPr lang="en-GB" sz="2000" b="1" dirty="0" smtClean="0">
                          <a:solidFill>
                            <a:schemeClr val="bg1"/>
                          </a:solidFill>
                        </a:rPr>
                        <a:t>Health</a:t>
                      </a:r>
                      <a:r>
                        <a:rPr lang="en-GB" sz="2000" b="1" baseline="0" dirty="0" smtClean="0">
                          <a:solidFill>
                            <a:schemeClr val="bg1"/>
                          </a:solidFill>
                        </a:rPr>
                        <a:t> care services</a:t>
                      </a:r>
                      <a:endParaRPr lang="en-GB" sz="2000" b="1" dirty="0">
                        <a:solidFill>
                          <a:schemeClr val="bg1"/>
                        </a:solidFill>
                      </a:endParaRPr>
                    </a:p>
                  </a:txBody>
                  <a:tcPr>
                    <a:solidFill>
                      <a:srgbClr val="00B050"/>
                    </a:solidFill>
                  </a:tcPr>
                </a:tc>
                <a:tc>
                  <a:txBody>
                    <a:bodyPr/>
                    <a:lstStyle/>
                    <a:p>
                      <a:pPr algn="ctr"/>
                      <a:r>
                        <a:rPr lang="en-GB" sz="2000" b="1" dirty="0" smtClean="0">
                          <a:solidFill>
                            <a:schemeClr val="bg1"/>
                          </a:solidFill>
                        </a:rPr>
                        <a:t>Health</a:t>
                      </a:r>
                      <a:r>
                        <a:rPr lang="en-GB" sz="2000" b="1" baseline="0" dirty="0" smtClean="0">
                          <a:solidFill>
                            <a:schemeClr val="bg1"/>
                          </a:solidFill>
                        </a:rPr>
                        <a:t> workforces</a:t>
                      </a:r>
                      <a:endParaRPr lang="en-GB" sz="2000" b="1" dirty="0">
                        <a:solidFill>
                          <a:schemeClr val="bg1"/>
                        </a:solidFill>
                      </a:endParaRPr>
                    </a:p>
                  </a:txBody>
                  <a:tcPr>
                    <a:solidFill>
                      <a:schemeClr val="tx1"/>
                    </a:solidFill>
                  </a:tcPr>
                </a:tc>
              </a:tr>
              <a:tr h="3333510">
                <a:tc>
                  <a:txBody>
                    <a:bodyPr/>
                    <a:lstStyle/>
                    <a:p>
                      <a:pPr marL="342900" lvl="0" indent="-342900" algn="l" defTabSz="521528" rtl="0" eaLnBrk="1" fontAlgn="auto" latinLnBrk="0" hangingPunct="1">
                        <a:lnSpc>
                          <a:spcPct val="115000"/>
                        </a:lnSpc>
                        <a:spcBef>
                          <a:spcPts val="0"/>
                        </a:spcBef>
                        <a:spcAft>
                          <a:spcPts val="600"/>
                        </a:spcAft>
                        <a:buClr>
                          <a:srgbClr val="645FAA"/>
                        </a:buClr>
                        <a:buFont typeface="Wingdings 3" panose="05040102010807070707" pitchFamily="18" charset="2"/>
                        <a:buChar char=""/>
                        <a:defRPr/>
                      </a:pPr>
                      <a:r>
                        <a:rPr lang="en-GB" sz="1800" b="0" i="0" kern="1200" dirty="0" smtClean="0">
                          <a:solidFill>
                            <a:srgbClr val="000000"/>
                          </a:solidFill>
                          <a:latin typeface="+mn-lt"/>
                          <a:ea typeface="Calibri" panose="020F0502020204030204" pitchFamily="34" charset="0"/>
                          <a:cs typeface="Times New Roman" panose="02020603050405020304" pitchFamily="18" charset="0"/>
                        </a:rPr>
                        <a:t>Population structure</a:t>
                      </a:r>
                    </a:p>
                    <a:p>
                      <a:pPr marL="342900" lvl="0" indent="-342900" algn="l" defTabSz="521528" rtl="0" eaLnBrk="1" fontAlgn="auto" latinLnBrk="0" hangingPunct="1">
                        <a:lnSpc>
                          <a:spcPct val="115000"/>
                        </a:lnSpc>
                        <a:spcBef>
                          <a:spcPts val="0"/>
                        </a:spcBef>
                        <a:spcAft>
                          <a:spcPts val="600"/>
                        </a:spcAft>
                        <a:buClr>
                          <a:srgbClr val="645FAA"/>
                        </a:buClr>
                        <a:buFont typeface="Wingdings 3" panose="05040102010807070707" pitchFamily="18" charset="2"/>
                        <a:buChar char=""/>
                        <a:defRPr/>
                      </a:pPr>
                      <a:r>
                        <a:rPr lang="en-GB" sz="1800" b="0" i="0" kern="1200" dirty="0" smtClean="0">
                          <a:solidFill>
                            <a:srgbClr val="000000"/>
                          </a:solidFill>
                          <a:latin typeface="+mn-lt"/>
                          <a:ea typeface="Calibri" panose="020F0502020204030204" pitchFamily="34" charset="0"/>
                          <a:cs typeface="Times New Roman" panose="02020603050405020304" pitchFamily="18" charset="0"/>
                        </a:rPr>
                        <a:t>Long term care and availability of unpaid carers</a:t>
                      </a:r>
                    </a:p>
                    <a:p>
                      <a:pPr marL="342900" lvl="0" indent="-342900" algn="l" defTabSz="521528" rtl="0" eaLnBrk="1" fontAlgn="auto" latinLnBrk="0" hangingPunct="1">
                        <a:lnSpc>
                          <a:spcPct val="115000"/>
                        </a:lnSpc>
                        <a:spcBef>
                          <a:spcPts val="0"/>
                        </a:spcBef>
                        <a:spcAft>
                          <a:spcPts val="600"/>
                        </a:spcAft>
                        <a:buClr>
                          <a:srgbClr val="645FAA"/>
                        </a:buClr>
                        <a:buFont typeface="Wingdings 3" panose="05040102010807070707" pitchFamily="18" charset="2"/>
                        <a:buChar char=""/>
                        <a:defRPr/>
                      </a:pPr>
                      <a:r>
                        <a:rPr lang="en-GB" sz="1800" b="0" i="0" kern="1200" dirty="0" smtClean="0">
                          <a:solidFill>
                            <a:srgbClr val="000000"/>
                          </a:solidFill>
                          <a:latin typeface="+mn-lt"/>
                          <a:ea typeface="Calibri" panose="020F0502020204030204" pitchFamily="34" charset="0"/>
                          <a:cs typeface="Times New Roman" panose="02020603050405020304" pitchFamily="18" charset="0"/>
                        </a:rPr>
                        <a:t>Types and distribution of health conditions</a:t>
                      </a:r>
                    </a:p>
                    <a:p>
                      <a:pPr marL="342900" lvl="0" indent="-342900" algn="l" defTabSz="521528" rtl="0" eaLnBrk="1" fontAlgn="auto" latinLnBrk="0" hangingPunct="1">
                        <a:lnSpc>
                          <a:spcPct val="115000"/>
                        </a:lnSpc>
                        <a:spcBef>
                          <a:spcPts val="0"/>
                        </a:spcBef>
                        <a:spcAft>
                          <a:spcPts val="600"/>
                        </a:spcAft>
                        <a:buClr>
                          <a:srgbClr val="645FAA"/>
                        </a:buClr>
                        <a:buFont typeface="Wingdings 3" panose="05040102010807070707" pitchFamily="18" charset="2"/>
                        <a:buChar char=""/>
                        <a:defRPr/>
                      </a:pPr>
                      <a:r>
                        <a:rPr lang="en-GB" sz="1800" b="0" i="0" kern="1200" dirty="0" smtClean="0">
                          <a:solidFill>
                            <a:srgbClr val="000000"/>
                          </a:solidFill>
                          <a:latin typeface="+mn-lt"/>
                          <a:ea typeface="Calibri" panose="020F0502020204030204" pitchFamily="34" charset="0"/>
                          <a:cs typeface="Times New Roman" panose="02020603050405020304" pitchFamily="18" charset="0"/>
                        </a:rPr>
                        <a:t>Multimorbidity</a:t>
                      </a:r>
                    </a:p>
                    <a:p>
                      <a:pPr marL="342900" lvl="0" indent="-342900" algn="l" defTabSz="521528" rtl="0" eaLnBrk="1" fontAlgn="auto" latinLnBrk="0" hangingPunct="1">
                        <a:lnSpc>
                          <a:spcPct val="115000"/>
                        </a:lnSpc>
                        <a:spcBef>
                          <a:spcPts val="0"/>
                        </a:spcBef>
                        <a:spcAft>
                          <a:spcPts val="600"/>
                        </a:spcAft>
                        <a:buClr>
                          <a:srgbClr val="645FAA"/>
                        </a:buClr>
                        <a:buFont typeface="Wingdings 3" panose="05040102010807070707" pitchFamily="18" charset="2"/>
                        <a:buChar char=""/>
                        <a:defRPr/>
                      </a:pPr>
                      <a:r>
                        <a:rPr lang="en-GB" sz="1800" b="0" i="0" kern="1200" dirty="0" smtClean="0">
                          <a:solidFill>
                            <a:srgbClr val="000000"/>
                          </a:solidFill>
                          <a:latin typeface="+mn-lt"/>
                          <a:ea typeface="Calibri" panose="020F0502020204030204" pitchFamily="34" charset="0"/>
                          <a:cs typeface="Times New Roman" panose="02020603050405020304" pitchFamily="18" charset="0"/>
                        </a:rPr>
                        <a:t>Health inequalities</a:t>
                      </a:r>
                    </a:p>
                    <a:p>
                      <a:pPr marL="342900" lvl="0" indent="-342900" algn="l" defTabSz="521528" rtl="0" eaLnBrk="1" fontAlgn="auto" latinLnBrk="0" hangingPunct="1">
                        <a:lnSpc>
                          <a:spcPct val="115000"/>
                        </a:lnSpc>
                        <a:spcBef>
                          <a:spcPts val="0"/>
                        </a:spcBef>
                        <a:spcAft>
                          <a:spcPts val="600"/>
                        </a:spcAft>
                        <a:buClr>
                          <a:srgbClr val="645FAA"/>
                        </a:buClr>
                        <a:buFont typeface="Wingdings 3" panose="05040102010807070707" pitchFamily="18" charset="2"/>
                        <a:buChar char=""/>
                        <a:defRPr/>
                      </a:pPr>
                      <a:r>
                        <a:rPr lang="en-GB" sz="1800" b="0" i="0" kern="1200" dirty="0" smtClean="0">
                          <a:solidFill>
                            <a:srgbClr val="000000"/>
                          </a:solidFill>
                          <a:latin typeface="+mn-lt"/>
                          <a:ea typeface="Calibri" panose="020F0502020204030204" pitchFamily="34" charset="0"/>
                          <a:cs typeface="Times New Roman" panose="02020603050405020304" pitchFamily="18" charset="0"/>
                        </a:rPr>
                        <a:t>Health literacy</a:t>
                      </a:r>
                    </a:p>
                    <a:p>
                      <a:pPr marL="342900" lvl="0" indent="-342900" algn="l" defTabSz="521528" rtl="0" eaLnBrk="1" fontAlgn="auto" latinLnBrk="0" hangingPunct="1">
                        <a:lnSpc>
                          <a:spcPct val="115000"/>
                        </a:lnSpc>
                        <a:spcBef>
                          <a:spcPts val="0"/>
                        </a:spcBef>
                        <a:spcAft>
                          <a:spcPts val="600"/>
                        </a:spcAft>
                        <a:buClr>
                          <a:srgbClr val="645FAA"/>
                        </a:buClr>
                        <a:buFont typeface="Wingdings 3" panose="05040102010807070707" pitchFamily="18" charset="2"/>
                        <a:buChar char=""/>
                        <a:defRPr/>
                      </a:pPr>
                      <a:r>
                        <a:rPr lang="en-GB" sz="1800" b="0" i="0" kern="1200" dirty="0" smtClean="0">
                          <a:solidFill>
                            <a:srgbClr val="000000"/>
                          </a:solidFill>
                          <a:latin typeface="+mn-lt"/>
                          <a:ea typeface="Calibri" panose="020F0502020204030204" pitchFamily="34" charset="0"/>
                          <a:cs typeface="Times New Roman" panose="02020603050405020304" pitchFamily="18" charset="0"/>
                        </a:rPr>
                        <a:t>Patient mobility</a:t>
                      </a:r>
                      <a:endParaRPr lang="en-GB" sz="1800" b="0" i="0" kern="1200" dirty="0">
                        <a:solidFill>
                          <a:srgbClr val="000000"/>
                        </a:solidFill>
                        <a:latin typeface="+mn-lt"/>
                        <a:ea typeface="Calibri" panose="020F0502020204030204" pitchFamily="34" charset="0"/>
                        <a:cs typeface="Times New Roman" panose="02020603050405020304" pitchFamily="18" charset="0"/>
                      </a:endParaRPr>
                    </a:p>
                  </a:txBody>
                  <a:tcPr/>
                </a:tc>
                <a:tc>
                  <a:txBody>
                    <a:bodyPr/>
                    <a:lstStyle/>
                    <a:p>
                      <a:pPr marL="342900" marR="0" lvl="0" indent="-342900" algn="l" defTabSz="521528" rtl="0" eaLnBrk="1" fontAlgn="auto" latinLnBrk="0" hangingPunct="1">
                        <a:lnSpc>
                          <a:spcPct val="115000"/>
                        </a:lnSpc>
                        <a:spcBef>
                          <a:spcPts val="0"/>
                        </a:spcBef>
                        <a:spcAft>
                          <a:spcPts val="600"/>
                        </a:spcAft>
                        <a:buClr>
                          <a:srgbClr val="45B97C"/>
                        </a:buClr>
                        <a:buSzTx/>
                        <a:buFont typeface="Wingdings 3" panose="05040102010807070707" pitchFamily="18" charset="2"/>
                        <a:buChar char=""/>
                        <a:tabLst/>
                        <a:defRPr/>
                      </a:pPr>
                      <a:r>
                        <a:rPr kumimoji="0" lang="en-GB" sz="1800" b="0" i="0" u="none" strike="noStrike" kern="1200" cap="none" spc="0" normalizeH="0" baseline="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Health care expenditures</a:t>
                      </a:r>
                    </a:p>
                    <a:p>
                      <a:pPr marL="342900" marR="0" lvl="0" indent="-342900" algn="l" defTabSz="521528" rtl="0" eaLnBrk="1" fontAlgn="auto" latinLnBrk="0" hangingPunct="1">
                        <a:lnSpc>
                          <a:spcPct val="115000"/>
                        </a:lnSpc>
                        <a:spcBef>
                          <a:spcPts val="0"/>
                        </a:spcBef>
                        <a:spcAft>
                          <a:spcPts val="600"/>
                        </a:spcAft>
                        <a:buClr>
                          <a:srgbClr val="45B97C"/>
                        </a:buClr>
                        <a:buSzTx/>
                        <a:buFont typeface="Wingdings 3" panose="05040102010807070707" pitchFamily="18" charset="2"/>
                        <a:buChar char=""/>
                        <a:tabLst/>
                        <a:defRPr/>
                      </a:pPr>
                      <a:r>
                        <a:rPr kumimoji="0" lang="en-GB" sz="1800" b="0" i="0" u="none" strike="noStrike" kern="1200" cap="none" spc="0" normalizeH="0" baseline="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Health IT and health services</a:t>
                      </a:r>
                    </a:p>
                    <a:p>
                      <a:pPr marL="342900" marR="0" lvl="0" indent="-342900" algn="l" defTabSz="521528" rtl="0" eaLnBrk="1" fontAlgn="auto" latinLnBrk="0" hangingPunct="1">
                        <a:lnSpc>
                          <a:spcPct val="115000"/>
                        </a:lnSpc>
                        <a:spcBef>
                          <a:spcPts val="0"/>
                        </a:spcBef>
                        <a:spcAft>
                          <a:spcPts val="600"/>
                        </a:spcAft>
                        <a:buClr>
                          <a:srgbClr val="45B97C"/>
                        </a:buClr>
                        <a:buSzTx/>
                        <a:buFont typeface="Wingdings 3" panose="05040102010807070707" pitchFamily="18" charset="2"/>
                        <a:buChar char=""/>
                        <a:tabLst/>
                        <a:defRPr/>
                      </a:pPr>
                      <a:r>
                        <a:rPr kumimoji="0" lang="en-GB" sz="1800" b="0" i="0" u="none" strike="noStrike" kern="1200" cap="none" spc="0" normalizeH="0" baseline="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Genomics and precision medicine</a:t>
                      </a:r>
                    </a:p>
                    <a:p>
                      <a:pPr marL="342900" marR="0" lvl="0" indent="-342900" algn="l" defTabSz="521528" rtl="0" eaLnBrk="1" fontAlgn="auto" latinLnBrk="0" hangingPunct="1">
                        <a:lnSpc>
                          <a:spcPct val="115000"/>
                        </a:lnSpc>
                        <a:spcBef>
                          <a:spcPts val="0"/>
                        </a:spcBef>
                        <a:spcAft>
                          <a:spcPts val="600"/>
                        </a:spcAft>
                        <a:buClr>
                          <a:srgbClr val="45B97C"/>
                        </a:buClr>
                        <a:buSzTx/>
                        <a:buFont typeface="Wingdings 3" panose="05040102010807070707" pitchFamily="18" charset="2"/>
                        <a:buChar char=""/>
                        <a:tabLst/>
                        <a:defRPr/>
                      </a:pPr>
                      <a:r>
                        <a:rPr kumimoji="0" lang="en-GB" sz="1800" b="0" i="0" u="none" strike="noStrike" kern="1200" cap="none" spc="0" normalizeH="0" baseline="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Location of care by setting</a:t>
                      </a:r>
                    </a:p>
                    <a:p>
                      <a:pPr marL="342900" marR="0" lvl="0" indent="-342900" algn="l" defTabSz="521528" rtl="0" eaLnBrk="1" fontAlgn="auto" latinLnBrk="0" hangingPunct="1">
                        <a:lnSpc>
                          <a:spcPct val="115000"/>
                        </a:lnSpc>
                        <a:spcBef>
                          <a:spcPts val="0"/>
                        </a:spcBef>
                        <a:spcAft>
                          <a:spcPts val="600"/>
                        </a:spcAft>
                        <a:buClr>
                          <a:srgbClr val="45B97C"/>
                        </a:buClr>
                        <a:buSzTx/>
                        <a:buFont typeface="Wingdings 3" panose="05040102010807070707" pitchFamily="18" charset="2"/>
                        <a:buChar char=""/>
                        <a:tabLst/>
                        <a:defRPr/>
                      </a:pPr>
                      <a:r>
                        <a:rPr kumimoji="0" lang="en-GB" sz="1800" b="0" i="0" u="none" strike="noStrike" kern="1200" cap="none" spc="0" normalizeH="0" baseline="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Roles and decision rights</a:t>
                      </a:r>
                    </a:p>
                    <a:p>
                      <a:pPr marL="342900" marR="0" lvl="0" indent="-342900" algn="l" defTabSz="521528" rtl="0" eaLnBrk="1" fontAlgn="auto" latinLnBrk="0" hangingPunct="1">
                        <a:lnSpc>
                          <a:spcPct val="115000"/>
                        </a:lnSpc>
                        <a:spcBef>
                          <a:spcPts val="0"/>
                        </a:spcBef>
                        <a:spcAft>
                          <a:spcPts val="600"/>
                        </a:spcAft>
                        <a:buClr>
                          <a:srgbClr val="45B97C"/>
                        </a:buClr>
                        <a:buSzTx/>
                        <a:buFont typeface="Wingdings 3" panose="05040102010807070707" pitchFamily="18" charset="2"/>
                        <a:buChar char=""/>
                        <a:tabLst/>
                        <a:defRPr/>
                      </a:pPr>
                      <a:r>
                        <a:rPr kumimoji="0" lang="en-GB" sz="1800" b="0" i="0" u="none" strike="noStrike" kern="1200" cap="none" spc="0" normalizeH="0" baseline="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Regulation</a:t>
                      </a:r>
                      <a:endParaRPr kumimoji="0" lang="en-GB" sz="1800" b="0" i="0" u="none" strike="noStrike" kern="1200" cap="none" spc="0" normalizeH="0" baseline="0" dirty="0">
                        <a:ln>
                          <a:noFill/>
                        </a:ln>
                        <a:solidFill>
                          <a:srgbClr val="000000"/>
                        </a:solidFill>
                        <a:effectLst/>
                        <a:uLnTx/>
                        <a:uFillTx/>
                        <a:latin typeface="+mn-lt"/>
                        <a:ea typeface="Times New Roman" panose="02020603050405020304" pitchFamily="18" charset="0"/>
                        <a:cs typeface="Times New Roman" panose="02020603050405020304" pitchFamily="18" charset="0"/>
                      </a:endParaRPr>
                    </a:p>
                  </a:txBody>
                  <a:tcPr/>
                </a:tc>
                <a:tc>
                  <a:txBody>
                    <a:bodyPr/>
                    <a:lstStyle/>
                    <a:p>
                      <a:pPr marL="342900" marR="0" lvl="0" indent="-342900" algn="l" defTabSz="521528" rtl="0" eaLnBrk="1" fontAlgn="auto" latinLnBrk="0" hangingPunct="1">
                        <a:lnSpc>
                          <a:spcPct val="115000"/>
                        </a:lnSpc>
                        <a:spcBef>
                          <a:spcPts val="0"/>
                        </a:spcBef>
                        <a:spcAft>
                          <a:spcPts val="600"/>
                        </a:spcAft>
                        <a:buClrTx/>
                        <a:buSzTx/>
                        <a:buFont typeface="Wingdings 3" panose="05040102010807070707" pitchFamily="18" charset="2"/>
                        <a:buChar char=""/>
                        <a:tabLst/>
                        <a:defRPr/>
                      </a:pPr>
                      <a:r>
                        <a:rPr kumimoji="0" lang="en-GB" sz="1800" b="0" i="0" u="none" strike="noStrike" kern="1200" cap="none" spc="0" normalizeH="0" baseline="0" dirty="0" smtClean="0">
                          <a:ln>
                            <a:noFill/>
                          </a:ln>
                          <a:solidFill>
                            <a:schemeClr val="tx1"/>
                          </a:solidFill>
                          <a:effectLst/>
                          <a:uLnTx/>
                          <a:uFillTx/>
                          <a:latin typeface="+mn-lt"/>
                          <a:ea typeface="Calibri" panose="020F0502020204030204" pitchFamily="34" charset="0"/>
                          <a:cs typeface="Times New Roman" panose="02020603050405020304" pitchFamily="18" charset="0"/>
                        </a:rPr>
                        <a:t>Ageing health workforce</a:t>
                      </a:r>
                    </a:p>
                    <a:p>
                      <a:pPr marL="342900" marR="0" lvl="0" indent="-342900" algn="l" defTabSz="521528" rtl="0" eaLnBrk="1" fontAlgn="auto" latinLnBrk="0" hangingPunct="1">
                        <a:lnSpc>
                          <a:spcPct val="115000"/>
                        </a:lnSpc>
                        <a:spcBef>
                          <a:spcPts val="0"/>
                        </a:spcBef>
                        <a:spcAft>
                          <a:spcPts val="600"/>
                        </a:spcAft>
                        <a:buClrTx/>
                        <a:buSzTx/>
                        <a:buFont typeface="Wingdings 3" panose="05040102010807070707" pitchFamily="18" charset="2"/>
                        <a:buChar char=""/>
                        <a:tabLst/>
                        <a:defRPr/>
                      </a:pPr>
                      <a:r>
                        <a:rPr kumimoji="0" lang="en-GB" sz="1800" b="0" i="0" u="none" strike="noStrike" kern="1200" cap="none" spc="0" normalizeH="0" baseline="0" dirty="0" smtClean="0">
                          <a:ln>
                            <a:noFill/>
                          </a:ln>
                          <a:solidFill>
                            <a:schemeClr val="tx1"/>
                          </a:solidFill>
                          <a:effectLst/>
                          <a:uLnTx/>
                          <a:uFillTx/>
                          <a:latin typeface="+mn-lt"/>
                          <a:ea typeface="Calibri" panose="020F0502020204030204" pitchFamily="34" charset="0"/>
                          <a:cs typeface="Times New Roman" panose="02020603050405020304" pitchFamily="18" charset="0"/>
                        </a:rPr>
                        <a:t>Multi-professional education and adaptation of competences</a:t>
                      </a:r>
                    </a:p>
                    <a:p>
                      <a:pPr marL="342900" marR="0" lvl="0" indent="-342900" algn="l" defTabSz="521528" rtl="0" eaLnBrk="1" fontAlgn="auto" latinLnBrk="0" hangingPunct="1">
                        <a:lnSpc>
                          <a:spcPct val="115000"/>
                        </a:lnSpc>
                        <a:spcBef>
                          <a:spcPts val="0"/>
                        </a:spcBef>
                        <a:spcAft>
                          <a:spcPts val="600"/>
                        </a:spcAft>
                        <a:buClrTx/>
                        <a:buSzTx/>
                        <a:buFont typeface="Wingdings 3" panose="05040102010807070707" pitchFamily="18" charset="2"/>
                        <a:buChar char=""/>
                        <a:tabLst/>
                        <a:defRPr/>
                      </a:pPr>
                      <a:r>
                        <a:rPr kumimoji="0" lang="en-GB" sz="1800" b="0" i="0" u="none" strike="noStrike" kern="1200" cap="none" spc="0" normalizeH="0" baseline="0" dirty="0" smtClean="0">
                          <a:ln>
                            <a:noFill/>
                          </a:ln>
                          <a:solidFill>
                            <a:schemeClr val="tx1"/>
                          </a:solidFill>
                          <a:effectLst/>
                          <a:uLnTx/>
                          <a:uFillTx/>
                          <a:latin typeface="+mn-lt"/>
                          <a:ea typeface="Calibri" panose="020F0502020204030204" pitchFamily="34" charset="0"/>
                          <a:cs typeface="Times New Roman" panose="02020603050405020304" pitchFamily="18" charset="0"/>
                        </a:rPr>
                        <a:t>Health IT and health workforces</a:t>
                      </a:r>
                    </a:p>
                    <a:p>
                      <a:pPr marL="342900" marR="0" lvl="0" indent="-342900" algn="l" defTabSz="521528" rtl="0" eaLnBrk="1" fontAlgn="auto" latinLnBrk="0" hangingPunct="1">
                        <a:lnSpc>
                          <a:spcPct val="115000"/>
                        </a:lnSpc>
                        <a:spcBef>
                          <a:spcPts val="0"/>
                        </a:spcBef>
                        <a:spcAft>
                          <a:spcPts val="600"/>
                        </a:spcAft>
                        <a:buClrTx/>
                        <a:buSzTx/>
                        <a:buFont typeface="Wingdings 3" panose="05040102010807070707" pitchFamily="18" charset="2"/>
                        <a:buChar char=""/>
                        <a:tabLst/>
                        <a:defRPr/>
                      </a:pPr>
                      <a:r>
                        <a:rPr kumimoji="0" lang="en-GB" sz="1800" b="0" i="0" u="none" strike="noStrike" kern="1200" cap="none" spc="0" normalizeH="0" baseline="0" dirty="0" smtClean="0">
                          <a:ln>
                            <a:noFill/>
                          </a:ln>
                          <a:solidFill>
                            <a:schemeClr val="tx1"/>
                          </a:solidFill>
                          <a:effectLst/>
                          <a:uLnTx/>
                          <a:uFillTx/>
                          <a:latin typeface="+mn-lt"/>
                          <a:ea typeface="Calibri" panose="020F0502020204030204" pitchFamily="34" charset="0"/>
                          <a:cs typeface="Times New Roman" panose="02020603050405020304" pitchFamily="18" charset="0"/>
                        </a:rPr>
                        <a:t>Skill mix</a:t>
                      </a:r>
                    </a:p>
                    <a:p>
                      <a:pPr marL="342900" marR="0" lvl="0" indent="-342900" algn="l" defTabSz="521528" rtl="0" eaLnBrk="1" fontAlgn="auto" latinLnBrk="0" hangingPunct="1">
                        <a:lnSpc>
                          <a:spcPct val="115000"/>
                        </a:lnSpc>
                        <a:spcBef>
                          <a:spcPts val="0"/>
                        </a:spcBef>
                        <a:spcAft>
                          <a:spcPts val="600"/>
                        </a:spcAft>
                        <a:buClrTx/>
                        <a:buSzTx/>
                        <a:buFont typeface="Wingdings 3" panose="05040102010807070707" pitchFamily="18" charset="2"/>
                        <a:buChar char=""/>
                        <a:tabLst/>
                        <a:defRPr/>
                      </a:pPr>
                      <a:r>
                        <a:rPr kumimoji="0" lang="en-GB" sz="1800" b="0" i="0" u="none" strike="noStrike" kern="1200" cap="none" spc="0" normalizeH="0" baseline="0" dirty="0" smtClean="0">
                          <a:ln>
                            <a:noFill/>
                          </a:ln>
                          <a:solidFill>
                            <a:schemeClr val="tx1"/>
                          </a:solidFill>
                          <a:effectLst/>
                          <a:uLnTx/>
                          <a:uFillTx/>
                          <a:latin typeface="+mn-lt"/>
                          <a:ea typeface="Calibri" panose="020F0502020204030204" pitchFamily="34" charset="0"/>
                          <a:cs typeface="Times New Roman" panose="02020603050405020304" pitchFamily="18" charset="0"/>
                        </a:rPr>
                        <a:t>Health workforce mobility</a:t>
                      </a:r>
                      <a:endParaRPr kumimoji="0" lang="en-GB" sz="1800" b="0" i="0" u="none" strike="noStrike" kern="1200" cap="none" spc="0" normalizeH="0" baseline="0" dirty="0">
                        <a:ln>
                          <a:noFill/>
                        </a:ln>
                        <a:solidFill>
                          <a:schemeClr val="tx1"/>
                        </a:solidFill>
                        <a:effectLst/>
                        <a:uLnTx/>
                        <a:uFillTx/>
                        <a:latin typeface="+mn-lt"/>
                        <a:ea typeface="Calibri" panose="020F0502020204030204" pitchFamily="34"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81525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33858323"/>
              </p:ext>
            </p:extLst>
          </p:nvPr>
        </p:nvGraphicFramePr>
        <p:xfrm>
          <a:off x="619123" y="1103031"/>
          <a:ext cx="8811480" cy="4874688"/>
        </p:xfrm>
        <a:graphic>
          <a:graphicData uri="http://schemas.openxmlformats.org/drawingml/2006/table">
            <a:tbl>
              <a:tblPr firstRow="1" bandRow="1">
                <a:tableStyleId>{2D5ABB26-0587-4C30-8999-92F81FD0307C}</a:tableStyleId>
              </a:tblPr>
              <a:tblGrid>
                <a:gridCol w="8811480"/>
              </a:tblGrid>
              <a:tr h="4874688">
                <a:tc>
                  <a:txBody>
                    <a:bodyPr/>
                    <a:lstStyle/>
                    <a:p>
                      <a:pPr>
                        <a:lnSpc>
                          <a:spcPct val="115000"/>
                        </a:lnSpc>
                        <a:spcBef>
                          <a:spcPts val="0"/>
                        </a:spcBef>
                        <a:spcAft>
                          <a:spcPts val="600"/>
                        </a:spcAft>
                      </a:pPr>
                      <a:r>
                        <a:rPr lang="en-GB" sz="2200" b="1" i="0" dirty="0" smtClean="0">
                          <a:solidFill>
                            <a:srgbClr val="645FAA"/>
                          </a:solidFill>
                          <a:latin typeface="+mn-lt"/>
                          <a:ea typeface="Calibri" panose="020F0502020204030204" pitchFamily="34" charset="0"/>
                          <a:cs typeface="Times New Roman" panose="02020603050405020304" pitchFamily="18" charset="0"/>
                        </a:rPr>
                        <a:t>Skills and competence implications</a:t>
                      </a:r>
                      <a:endParaRPr lang="en-GB" sz="2200" i="0" dirty="0" smtClean="0">
                        <a:latin typeface="+mn-lt"/>
                        <a:ea typeface="Calibri" panose="020F0502020204030204" pitchFamily="34" charset="0"/>
                        <a:cs typeface="Times New Roman" panose="02020603050405020304" pitchFamily="18" charset="0"/>
                      </a:endParaRPr>
                    </a:p>
                    <a:p>
                      <a:pPr marL="342900" lvl="0" indent="-342900" defTabSz="521528" fontAlgn="auto">
                        <a:lnSpc>
                          <a:spcPct val="115000"/>
                        </a:lnSpc>
                        <a:spcBef>
                          <a:spcPts val="0"/>
                        </a:spcBef>
                        <a:spcAft>
                          <a:spcPts val="600"/>
                        </a:spcAft>
                        <a:buClr>
                          <a:srgbClr val="645FAA"/>
                        </a:buClr>
                        <a:buFont typeface="Wingdings 3" panose="05040102010807070707" pitchFamily="18" charset="2"/>
                        <a:buChar char=""/>
                        <a:defRPr/>
                      </a:pPr>
                      <a:r>
                        <a:rPr lang="en-GB" sz="2200" b="1" i="0" dirty="0" smtClean="0">
                          <a:solidFill>
                            <a:srgbClr val="000000"/>
                          </a:solidFill>
                          <a:latin typeface="+mn-lt"/>
                          <a:ea typeface="Calibri" panose="020F0502020204030204" pitchFamily="34" charset="0"/>
                          <a:cs typeface="Times New Roman" panose="02020603050405020304" pitchFamily="18" charset="0"/>
                        </a:rPr>
                        <a:t>Prevention</a:t>
                      </a:r>
                      <a:r>
                        <a:rPr lang="en-GB" sz="2200" i="0" dirty="0" smtClean="0">
                          <a:solidFill>
                            <a:srgbClr val="000000"/>
                          </a:solidFill>
                          <a:latin typeface="+mn-lt"/>
                          <a:ea typeface="Calibri" panose="020F0502020204030204" pitchFamily="34" charset="0"/>
                          <a:cs typeface="Times New Roman" panose="02020603050405020304" pitchFamily="18" charset="0"/>
                        </a:rPr>
                        <a:t> – ‘the ability to reduce the instance or incidence of ill health and social health’ (CfWI, 2014).</a:t>
                      </a:r>
                    </a:p>
                    <a:p>
                      <a:pPr marL="342900" lvl="0" indent="-342900" defTabSz="521528" fontAlgn="auto">
                        <a:lnSpc>
                          <a:spcPct val="115000"/>
                        </a:lnSpc>
                        <a:spcBef>
                          <a:spcPts val="0"/>
                        </a:spcBef>
                        <a:spcAft>
                          <a:spcPts val="600"/>
                        </a:spcAft>
                        <a:buClr>
                          <a:srgbClr val="645FAA"/>
                        </a:buClr>
                        <a:buFont typeface="Wingdings 3" panose="05040102010807070707" pitchFamily="18" charset="2"/>
                        <a:buChar char=""/>
                        <a:defRPr/>
                      </a:pPr>
                      <a:r>
                        <a:rPr lang="en-GB" sz="2200" b="1" i="0" dirty="0" smtClean="0">
                          <a:latin typeface="+mn-lt"/>
                        </a:rPr>
                        <a:t>Coaching and health promotion</a:t>
                      </a:r>
                      <a:r>
                        <a:rPr lang="en-GB" sz="2200" i="0" dirty="0" smtClean="0">
                          <a:latin typeface="+mn-lt"/>
                        </a:rPr>
                        <a:t> – ‘engaging and empowering individuals and communities to engage in healthy behaviours, and make changes that reduce the risk of developing chronic diseases and other morbidities’ (WHO, 2015).  </a:t>
                      </a:r>
                    </a:p>
                    <a:p>
                      <a:pPr marL="342900" lvl="0" indent="-342900" defTabSz="521528" fontAlgn="auto">
                        <a:lnSpc>
                          <a:spcPct val="115000"/>
                        </a:lnSpc>
                        <a:spcBef>
                          <a:spcPts val="0"/>
                        </a:spcBef>
                        <a:spcAft>
                          <a:spcPts val="600"/>
                        </a:spcAft>
                        <a:buClr>
                          <a:srgbClr val="645FAA"/>
                        </a:buClr>
                        <a:buFont typeface="Wingdings 3" panose="05040102010807070707" pitchFamily="18" charset="2"/>
                        <a:buChar char=""/>
                        <a:defRPr/>
                      </a:pPr>
                      <a:r>
                        <a:rPr lang="en-GB" sz="2200" b="1" i="0" dirty="0" smtClean="0">
                          <a:solidFill>
                            <a:srgbClr val="000000"/>
                          </a:solidFill>
                          <a:latin typeface="+mn-lt"/>
                          <a:ea typeface="Calibri" panose="020F0502020204030204" pitchFamily="34" charset="0"/>
                          <a:cs typeface="Times New Roman" panose="02020603050405020304" pitchFamily="18" charset="0"/>
                        </a:rPr>
                        <a:t>Multi-disciplinary team working</a:t>
                      </a:r>
                      <a:r>
                        <a:rPr lang="en-GB" sz="2200" i="0" dirty="0" smtClean="0">
                          <a:solidFill>
                            <a:srgbClr val="000000"/>
                          </a:solidFill>
                          <a:latin typeface="+mn-lt"/>
                          <a:ea typeface="Calibri" panose="020F0502020204030204" pitchFamily="34" charset="0"/>
                          <a:cs typeface="Times New Roman" panose="02020603050405020304" pitchFamily="18" charset="0"/>
                        </a:rPr>
                        <a:t> that includes a range of ‘different professional groups, deliver[</a:t>
                      </a:r>
                      <a:r>
                        <a:rPr lang="en-GB" sz="2200" i="0" dirty="0" err="1" smtClean="0">
                          <a:solidFill>
                            <a:srgbClr val="000000"/>
                          </a:solidFill>
                          <a:latin typeface="+mn-lt"/>
                          <a:ea typeface="Calibri" panose="020F0502020204030204" pitchFamily="34" charset="0"/>
                          <a:cs typeface="Times New Roman" panose="02020603050405020304" pitchFamily="18" charset="0"/>
                        </a:rPr>
                        <a:t>ing</a:t>
                      </a:r>
                      <a:r>
                        <a:rPr lang="en-GB" sz="2200" i="0" dirty="0" smtClean="0">
                          <a:solidFill>
                            <a:srgbClr val="000000"/>
                          </a:solidFill>
                          <a:latin typeface="+mn-lt"/>
                          <a:ea typeface="Calibri" panose="020F0502020204030204" pitchFamily="34" charset="0"/>
                          <a:cs typeface="Times New Roman" panose="02020603050405020304" pitchFamily="18" charset="0"/>
                        </a:rPr>
                        <a:t>] higher quality patient care and implement[</a:t>
                      </a:r>
                      <a:r>
                        <a:rPr lang="en-GB" sz="2200" i="0" dirty="0" err="1" smtClean="0">
                          <a:solidFill>
                            <a:srgbClr val="000000"/>
                          </a:solidFill>
                          <a:latin typeface="+mn-lt"/>
                          <a:ea typeface="Calibri" panose="020F0502020204030204" pitchFamily="34" charset="0"/>
                          <a:cs typeface="Times New Roman" panose="02020603050405020304" pitchFamily="18" charset="0"/>
                        </a:rPr>
                        <a:t>ing</a:t>
                      </a:r>
                      <a:r>
                        <a:rPr lang="en-GB" sz="2200" i="0" dirty="0" smtClean="0">
                          <a:solidFill>
                            <a:srgbClr val="000000"/>
                          </a:solidFill>
                          <a:latin typeface="+mn-lt"/>
                          <a:ea typeface="Calibri" panose="020F0502020204030204" pitchFamily="34" charset="0"/>
                          <a:cs typeface="Times New Roman" panose="02020603050405020304" pitchFamily="18" charset="0"/>
                        </a:rPr>
                        <a:t>] more innovations in patient care’ (</a:t>
                      </a:r>
                      <a:r>
                        <a:rPr lang="en-GB" sz="2200" i="0" dirty="0" err="1" smtClean="0">
                          <a:solidFill>
                            <a:srgbClr val="000000"/>
                          </a:solidFill>
                          <a:latin typeface="+mn-lt"/>
                          <a:ea typeface="Calibri" panose="020F0502020204030204" pitchFamily="34" charset="0"/>
                          <a:cs typeface="Times New Roman" panose="02020603050405020304" pitchFamily="18" charset="0"/>
                        </a:rPr>
                        <a:t>Borrill</a:t>
                      </a:r>
                      <a:r>
                        <a:rPr lang="en-GB" sz="2200" i="0" dirty="0" smtClean="0">
                          <a:solidFill>
                            <a:srgbClr val="000000"/>
                          </a:solidFill>
                          <a:latin typeface="+mn-lt"/>
                          <a:ea typeface="Calibri" panose="020F0502020204030204" pitchFamily="34" charset="0"/>
                          <a:cs typeface="Times New Roman" panose="02020603050405020304" pitchFamily="18" charset="0"/>
                        </a:rPr>
                        <a:t> et al, 2013).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1" name="Rectangle 18"/>
          <p:cNvSpPr>
            <a:spLocks noChangeArrowheads="1"/>
          </p:cNvSpPr>
          <p:nvPr/>
        </p:nvSpPr>
        <p:spPr bwMode="auto">
          <a:xfrm>
            <a:off x="3905250" y="2530475"/>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rPr>
              <a:t/>
            </a:r>
            <a:br>
              <a:rPr kumimoji="0" lang="en-GB" altLang="en-US" sz="1800" b="0" i="0" u="none" strike="noStrike" cap="none" normalizeH="0" baseline="0" smtClean="0">
                <a:ln>
                  <a:noFill/>
                </a:ln>
                <a:solidFill>
                  <a:schemeClr val="tx1"/>
                </a:solidFill>
                <a:effectLst/>
                <a:latin typeface="Arial" panose="020B0604020202020204" pitchFamily="34" charset="0"/>
              </a:rPr>
            </a:b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2" name="Rectangle 1"/>
          <p:cNvSpPr/>
          <p:nvPr/>
        </p:nvSpPr>
        <p:spPr>
          <a:xfrm>
            <a:off x="1787857" y="6668389"/>
            <a:ext cx="6455391" cy="641971"/>
          </a:xfrm>
          <a:prstGeom prst="rect">
            <a:avLst/>
          </a:prstGeom>
        </p:spPr>
        <p:txBody>
          <a:bodyPr wrap="square">
            <a:spAutoFit/>
          </a:bodyPr>
          <a:lstStyle/>
          <a:p>
            <a:pPr marL="0" lvl="0" indent="0">
              <a:lnSpc>
                <a:spcPct val="115000"/>
              </a:lnSpc>
              <a:spcAft>
                <a:spcPts val="600"/>
              </a:spcAft>
              <a:buClr>
                <a:srgbClr val="45B97C"/>
              </a:buClr>
              <a:buFont typeface="Wingdings 3" panose="05040102010807070707" pitchFamily="18" charset="2"/>
              <a:buNone/>
            </a:pPr>
            <a:r>
              <a:rPr lang="en-GB" sz="1600" b="1" i="0" dirty="0">
                <a:solidFill>
                  <a:srgbClr val="645FAA"/>
                </a:solidFill>
                <a:latin typeface="+mn-lt"/>
                <a:ea typeface="Calibri" panose="020F0502020204030204" pitchFamily="34" charset="0"/>
                <a:cs typeface="Times New Roman" panose="02020603050405020304" pitchFamily="18" charset="0"/>
              </a:rPr>
              <a:t>Continued in horizon scanning brief which </a:t>
            </a:r>
            <a:r>
              <a:rPr lang="en-GB" sz="1600" b="1" i="0" dirty="0" smtClean="0">
                <a:solidFill>
                  <a:srgbClr val="645FAA"/>
                </a:solidFill>
                <a:latin typeface="+mn-lt"/>
                <a:ea typeface="Calibri" panose="020F0502020204030204" pitchFamily="34" charset="0"/>
                <a:cs typeface="Times New Roman" panose="02020603050405020304" pitchFamily="18" charset="0"/>
              </a:rPr>
              <a:t>includes examples of workforce impacts, education </a:t>
            </a:r>
            <a:r>
              <a:rPr lang="en-GB" sz="1600" b="1" i="0" dirty="0">
                <a:solidFill>
                  <a:srgbClr val="645FAA"/>
                </a:solidFill>
                <a:latin typeface="+mn-lt"/>
                <a:ea typeface="Calibri" panose="020F0502020204030204" pitchFamily="34" charset="0"/>
                <a:cs typeface="Times New Roman" panose="02020603050405020304" pitchFamily="18" charset="0"/>
              </a:rPr>
              <a:t>and training, workforce planning </a:t>
            </a:r>
            <a:r>
              <a:rPr lang="en-GB" sz="1600" b="1" i="0" dirty="0" smtClean="0">
                <a:solidFill>
                  <a:srgbClr val="645FAA"/>
                </a:solidFill>
                <a:latin typeface="+mn-lt"/>
                <a:ea typeface="Calibri" panose="020F0502020204030204" pitchFamily="34" charset="0"/>
                <a:cs typeface="Times New Roman" panose="02020603050405020304" pitchFamily="18" charset="0"/>
              </a:rPr>
              <a:t>considerations.</a:t>
            </a:r>
            <a:endParaRPr lang="en-GB" sz="1400" b="1" i="0" dirty="0">
              <a:solidFill>
                <a:srgbClr val="45B97C"/>
              </a:solidFill>
              <a:latin typeface="+mn-lt"/>
              <a:ea typeface="Times New Roman" panose="02020603050405020304" pitchFamily="18" charset="0"/>
              <a:cs typeface="Times New Roman" panose="02020603050405020304" pitchFamily="18" charset="0"/>
            </a:endParaRPr>
          </a:p>
        </p:txBody>
      </p:sp>
      <p:sp>
        <p:nvSpPr>
          <p:cNvPr id="6" name="TextBox 5"/>
          <p:cNvSpPr txBox="1"/>
          <p:nvPr/>
        </p:nvSpPr>
        <p:spPr>
          <a:xfrm>
            <a:off x="504825" y="358168"/>
            <a:ext cx="9301327" cy="597749"/>
          </a:xfrm>
          <a:prstGeom prst="rect">
            <a:avLst/>
          </a:prstGeom>
          <a:noFill/>
        </p:spPr>
        <p:txBody>
          <a:bodyPr wrap="square" lIns="104287" tIns="52144" rIns="104287" bIns="52144" rtlCol="0">
            <a:spAutoFit/>
          </a:bodyPr>
          <a:lstStyle/>
          <a:p>
            <a:pPr defTabSz="521436" fontAlgn="auto">
              <a:spcBef>
                <a:spcPts val="0"/>
              </a:spcBef>
              <a:spcAft>
                <a:spcPts val="0"/>
              </a:spcAft>
            </a:pPr>
            <a:r>
              <a:rPr lang="en-GB" sz="3200" b="1" i="0" dirty="0">
                <a:solidFill>
                  <a:srgbClr val="645FAA"/>
                </a:solidFill>
                <a:latin typeface="+mn-lt"/>
                <a:ea typeface="Calibri" panose="020F0502020204030204" pitchFamily="34" charset="0"/>
                <a:cs typeface="Times New Roman" panose="02020603050405020304" pitchFamily="18" charset="0"/>
              </a:rPr>
              <a:t>Populations</a:t>
            </a:r>
          </a:p>
        </p:txBody>
      </p:sp>
    </p:spTree>
    <p:extLst>
      <p:ext uri="{BB962C8B-B14F-4D97-AF65-F5344CB8AC3E}">
        <p14:creationId xmlns:p14="http://schemas.microsoft.com/office/powerpoint/2010/main" val="240362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2D407B586B044A913BCB499D39FFCD" ma:contentTypeVersion="0" ma:contentTypeDescription="" ma:contentTypeScope="" ma:versionID="5c75a9083fb25ebe759bc4bbd0d75394">
  <xsd:schema xmlns:xsd="http://www.w3.org/2001/XMLSchema" xmlns:xs="http://www.w3.org/2001/XMLSchema" xmlns:p="http://schemas.microsoft.com/office/2006/metadata/properties" xmlns:ns2="F9A948C1-42E6-4820-9F08-588AB8BF35E7" targetNamespace="http://schemas.microsoft.com/office/2006/metadata/properties" ma:root="true" ma:fieldsID="045d0157b7fd4ae3ae57f14ee7200c76" ns2:_="">
    <xsd:import namespace="F9A948C1-42E6-4820-9F08-588AB8BF35E7"/>
    <xsd:element name="properties">
      <xsd:complexType>
        <xsd:sequence>
          <xsd:element name="documentManagement">
            <xsd:complexType>
              <xsd:all>
                <xsd:element ref="ns2:TrackerID" minOccurs="0"/>
                <xsd:element ref="ns2:PhaseID" minOccurs="0"/>
                <xsd:element ref="ns2:Filter1" minOccurs="0"/>
                <xsd:element ref="ns2:Filter2" minOccurs="0"/>
                <xsd:element ref="ns2:Filter3"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A948C1-42E6-4820-9F08-588AB8BF35E7" elementFormDefault="qualified">
    <xsd:import namespace="http://schemas.microsoft.com/office/2006/documentManagement/types"/>
    <xsd:import namespace="http://schemas.microsoft.com/office/infopath/2007/PartnerControls"/>
    <xsd:element name="TrackerID" ma:index="2" nillable="true" ma:displayName="TrackerID" ma:indexed="true" ma:list="{8B0A205F-5914-4327-9C9B-2F4C9BB67D83}" ma:internalName="TrackerID" ma:showField="ID">
      <xsd:simpleType>
        <xsd:restriction base="dms:Lookup"/>
      </xsd:simpleType>
    </xsd:element>
    <xsd:element name="PhaseID" ma:index="3" nillable="true" ma:displayName="PhaseID" ma:decimals="0" ma:internalName="PhaseID">
      <xsd:simpleType>
        <xsd:restriction base="dms:Number"/>
      </xsd:simpleType>
    </xsd:element>
    <xsd:element name="Filter1" ma:index="4" nillable="true" ma:displayName="Filter1" ma:internalName="Filter1">
      <xsd:simpleType>
        <xsd:restriction base="dms:Text"/>
      </xsd:simpleType>
    </xsd:element>
    <xsd:element name="Filter2" ma:index="5" nillable="true" ma:displayName="Filter2" ma:internalName="Filter2">
      <xsd:simpleType>
        <xsd:restriction base="dms:Text"/>
      </xsd:simpleType>
    </xsd:element>
    <xsd:element name="Filter3" ma:index="6" nillable="true" ma:displayName="Filter3" ma:internalName="Filter3">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haseID xmlns="F9A948C1-42E6-4820-9F08-588AB8BF35E7" xsi:nil="true"/>
    <Filter3 xmlns="F9A948C1-42E6-4820-9F08-588AB8BF35E7" xsi:nil="true"/>
    <Filter2 xmlns="F9A948C1-42E6-4820-9F08-588AB8BF35E7" xsi:nil="true"/>
    <Filter1 xmlns="F9A948C1-42E6-4820-9F08-588AB8BF35E7" xsi:nil="true"/>
    <TrackerID xmlns="F9A948C1-42E6-4820-9F08-588AB8BF35E7">584</TrackerID>
  </documentManagement>
</p:properties>
</file>

<file path=customXml/itemProps1.xml><?xml version="1.0" encoding="utf-8"?>
<ds:datastoreItem xmlns:ds="http://schemas.openxmlformats.org/officeDocument/2006/customXml" ds:itemID="{7B9F9CEC-AB94-4032-92DF-972C49A75C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A948C1-42E6-4820-9F08-588AB8BF35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984E67-5201-4150-A362-851058FE1465}">
  <ds:schemaRefs>
    <ds:schemaRef ds:uri="http://schemas.microsoft.com/office/2006/documentManagement/types"/>
    <ds:schemaRef ds:uri="http://purl.org/dc/elements/1.1/"/>
    <ds:schemaRef ds:uri="F9A948C1-42E6-4820-9F08-588AB8BF35E7"/>
    <ds:schemaRef ds:uri="http://www.w3.org/XML/1998/namespace"/>
    <ds:schemaRef ds:uri="http://purl.org/dc/dcmityp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blank</Template>
  <TotalTime>33663</TotalTime>
  <Words>1031</Words>
  <Application>Microsoft Office PowerPoint</Application>
  <PresentationFormat>Custom</PresentationFormat>
  <Paragraphs>107</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Times New Roman</vt:lpstr>
      <vt:lpstr>Trebuchet MS</vt:lpstr>
      <vt:lpstr>Wingdings 3</vt:lpstr>
      <vt:lpstr>Custom Design</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Fellows</dc:creator>
  <cp:lastModifiedBy>Matt Edwards</cp:lastModifiedBy>
  <cp:revision>221</cp:revision>
  <cp:lastPrinted>2014-10-28T18:21:18Z</cp:lastPrinted>
  <dcterms:created xsi:type="dcterms:W3CDTF">2014-05-19T12:39:11Z</dcterms:created>
  <dcterms:modified xsi:type="dcterms:W3CDTF">2015-11-15T20:14:43Z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0x010100CA2D407B586B044A913BCB499D39FFCD</vt:lpwstr>
  </property>
</Properties>
</file>