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6" r:id="rId5"/>
    <p:sldId id="267" r:id="rId6"/>
    <p:sldId id="268" r:id="rId7"/>
    <p:sldId id="272" r:id="rId8"/>
    <p:sldId id="270" r:id="rId9"/>
    <p:sldId id="271" r:id="rId10"/>
    <p:sldId id="258" r:id="rId11"/>
    <p:sldId id="273" r:id="rId12"/>
    <p:sldId id="274" r:id="rId13"/>
    <p:sldId id="261" r:id="rId14"/>
    <p:sldId id="262" r:id="rId15"/>
    <p:sldId id="263" r:id="rId16"/>
    <p:sldId id="264" r:id="rId17"/>
    <p:sldId id="275" r:id="rId18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114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477" cy="493713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059" y="0"/>
            <a:ext cx="2921477" cy="493713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r">
              <a:defRPr sz="1200"/>
            </a:lvl1pPr>
          </a:lstStyle>
          <a:p>
            <a:fld id="{6C5E529E-D03A-406C-9054-F23DF422FE0C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6"/>
            <a:ext cx="2921477" cy="493713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059" y="9378956"/>
            <a:ext cx="2921477" cy="493713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r">
              <a:defRPr sz="1200"/>
            </a:lvl1pPr>
          </a:lstStyle>
          <a:p>
            <a:fld id="{9A95E4CA-DDC2-4522-ACA3-8DB1D70BF92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92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FC77-5C19-471F-8265-BB5E231A5508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2737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D5308-5BC8-4B97-8E18-65186CA8A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6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009C8F5-03B0-4DE4-8227-A74E86FD2985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smtClean="0">
              <a:ea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034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38121" indent="-283893" defTabSz="910034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35571" indent="-227114" defTabSz="910034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589799" indent="-227114" defTabSz="910034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44027" indent="-227114" defTabSz="910034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498255" indent="-227114" defTabSz="910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52483" indent="-227114" defTabSz="910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06712" indent="-227114" defTabSz="910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60940" indent="-227114" defTabSz="91003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28BC27A-F3C4-400D-819A-7E6A8394BD6D}" type="slidenum">
              <a:rPr lang="en-GB" altLang="en-US" sz="1200">
                <a:solidFill>
                  <a:prstClr val="black"/>
                </a:solidFill>
                <a:ea typeface="MS PGothic" pitchFamily="34" charset="-128"/>
              </a:rPr>
              <a:pPr/>
              <a:t>7</a:t>
            </a:fld>
            <a:endParaRPr lang="en-GB" altLang="en-US" sz="1200">
              <a:solidFill>
                <a:prstClr val="black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74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76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480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79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0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587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295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97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38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64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142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90578-FCAB-461C-AE72-483D116993BB}" type="datetimeFigureOut">
              <a:rPr lang="en-IE" smtClean="0"/>
              <a:t>13/06/14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9469-ACC0-44B0-AEBF-DE2F9E68C4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376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portal/en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hse.ie/portal/en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hse.ie/portal/eng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oleObject" Target="../embeddings/oleObject3.bin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hse.ie/portal/en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Implementing the WHO Global Code: </a:t>
            </a:r>
            <a:br>
              <a:rPr lang="en-US" sz="4000" dirty="0" smtClean="0"/>
            </a:br>
            <a:r>
              <a:rPr lang="en-US" sz="4000" dirty="0" smtClean="0"/>
              <a:t>the Irish Experience</a:t>
            </a:r>
            <a:br>
              <a:rPr lang="en-US" sz="4000" dirty="0" smtClean="0"/>
            </a:br>
            <a:endParaRPr lang="en-IE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chemeClr val="tx1"/>
                </a:solidFill>
              </a:rPr>
              <a:t>Prof. </a:t>
            </a:r>
            <a:r>
              <a:rPr lang="en-US" dirty="0" err="1" smtClean="0">
                <a:solidFill>
                  <a:schemeClr val="tx1"/>
                </a:solidFill>
              </a:rPr>
              <a:t>Ruairí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Brugha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Department of Epidemiology and Public Health Medicine, Royal College of Surgeons in Ireland (RCSI)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Lisbon, Portugal, 16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June 2014</a:t>
            </a:r>
            <a:endParaRPr lang="en-IE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49139" y="5419023"/>
            <a:ext cx="7271495" cy="952501"/>
            <a:chOff x="1049139" y="5419023"/>
            <a:chExt cx="7271495" cy="9525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028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1949239" y="2060848"/>
            <a:ext cx="5328593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IE" sz="2600" dirty="0"/>
          </a:p>
        </p:txBody>
      </p:sp>
    </p:spTree>
    <p:extLst>
      <p:ext uri="{BB962C8B-B14F-4D97-AF65-F5344CB8AC3E}">
        <p14:creationId xmlns:p14="http://schemas.microsoft.com/office/powerpoint/2010/main" val="24548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 Ireland and the WHO Global Code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40560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r>
              <a:rPr lang="en-US" sz="9600" dirty="0"/>
              <a:t>Committed to </a:t>
            </a:r>
            <a:r>
              <a:rPr lang="en-US" sz="9600" dirty="0" smtClean="0"/>
              <a:t>principles </a:t>
            </a:r>
            <a:r>
              <a:rPr lang="en-US" sz="9600" dirty="0"/>
              <a:t>of </a:t>
            </a:r>
            <a:r>
              <a:rPr lang="en-US" sz="9600" dirty="0" smtClean="0"/>
              <a:t>Global </a:t>
            </a:r>
            <a:r>
              <a:rPr lang="en-US" sz="9600" dirty="0"/>
              <a:t>Code including </a:t>
            </a:r>
            <a:r>
              <a:rPr lang="en-US" sz="9600" dirty="0" smtClean="0"/>
              <a:t>health </a:t>
            </a:r>
            <a:r>
              <a:rPr lang="en-US" sz="9600" dirty="0"/>
              <a:t>worker self-sufficiency and ethical international recruitment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Collaborative implementation:  Ireland’s </a:t>
            </a:r>
            <a:r>
              <a:rPr lang="en-US" sz="9600" dirty="0" err="1" smtClean="0"/>
              <a:t>Dept</a:t>
            </a:r>
            <a:r>
              <a:rPr lang="en-US" sz="9600" dirty="0" smtClean="0"/>
              <a:t> </a:t>
            </a:r>
            <a:r>
              <a:rPr lang="en-US" sz="9600" dirty="0"/>
              <a:t>of Health, </a:t>
            </a:r>
            <a:r>
              <a:rPr lang="en-US" sz="9600" dirty="0" err="1" smtClean="0"/>
              <a:t>Dept</a:t>
            </a:r>
            <a:r>
              <a:rPr lang="en-US" sz="9600" dirty="0" smtClean="0"/>
              <a:t> of </a:t>
            </a:r>
            <a:r>
              <a:rPr lang="en-US" sz="9600" dirty="0"/>
              <a:t>Foreign Affairs (Irish Aid) and </a:t>
            </a:r>
            <a:r>
              <a:rPr lang="en-US" sz="9600" dirty="0" smtClean="0"/>
              <a:t>Health </a:t>
            </a:r>
            <a:r>
              <a:rPr lang="en-US" sz="9600" dirty="0"/>
              <a:t>Service Executive </a:t>
            </a:r>
            <a:r>
              <a:rPr lang="en-US" sz="9600" dirty="0" smtClean="0"/>
              <a:t>(HSE)</a:t>
            </a:r>
          </a:p>
          <a:p>
            <a:pPr lvl="1">
              <a:lnSpc>
                <a:spcPct val="110000"/>
              </a:lnSpc>
            </a:pPr>
            <a:r>
              <a:rPr lang="en-US" sz="8400" dirty="0" err="1" smtClean="0"/>
              <a:t>MoU</a:t>
            </a:r>
            <a:r>
              <a:rPr lang="en-US" sz="8400" dirty="0" smtClean="0"/>
              <a:t> between the Health Service Executive and Irish Aid to enhance collaboration on global health issues including HRH (2010)</a:t>
            </a:r>
          </a:p>
          <a:p>
            <a:pPr lvl="1">
              <a:lnSpc>
                <a:spcPct val="110000"/>
              </a:lnSpc>
            </a:pPr>
            <a:r>
              <a:rPr lang="en-US" sz="8400" dirty="0" smtClean="0"/>
              <a:t>Establishment </a:t>
            </a:r>
            <a:r>
              <a:rPr lang="en-US" sz="8400" dirty="0"/>
              <a:t>and roll-out of the International Medical Graduate Training Initiative (2011-2013)</a:t>
            </a:r>
          </a:p>
          <a:p>
            <a:pPr lvl="1">
              <a:lnSpc>
                <a:spcPct val="110000"/>
              </a:lnSpc>
            </a:pPr>
            <a:r>
              <a:rPr lang="en-US" sz="8400" dirty="0" smtClean="0"/>
              <a:t>Agreed </a:t>
            </a:r>
            <a:r>
              <a:rPr lang="en-US" sz="8400" dirty="0"/>
              <a:t>commitments for 3rd Global Forum on HRH, </a:t>
            </a:r>
            <a:r>
              <a:rPr lang="en-US" sz="8400" dirty="0" smtClean="0"/>
              <a:t>Recife</a:t>
            </a:r>
            <a:r>
              <a:rPr lang="en-US" sz="8400" dirty="0"/>
              <a:t> </a:t>
            </a:r>
            <a:r>
              <a:rPr lang="en-US" sz="8400" dirty="0" smtClean="0"/>
              <a:t>(2013</a:t>
            </a:r>
            <a:r>
              <a:rPr lang="en-US" sz="8400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sz="8400" dirty="0"/>
              <a:t>Currently developing </a:t>
            </a:r>
            <a:r>
              <a:rPr lang="en-US" sz="8400" dirty="0" smtClean="0"/>
              <a:t>long-term </a:t>
            </a:r>
            <a:r>
              <a:rPr lang="en-US" sz="8400" dirty="0"/>
              <a:t>strategic health workforce planning framework and approach (2014-2015</a:t>
            </a:r>
            <a:r>
              <a:rPr lang="en-US" sz="8400" dirty="0" smtClean="0"/>
              <a:t>)</a:t>
            </a:r>
            <a:endParaRPr lang="en-IE" sz="9600" dirty="0" smtClean="0"/>
          </a:p>
          <a:p>
            <a:pPr>
              <a:spcBef>
                <a:spcPts val="1200"/>
              </a:spcBef>
            </a:pPr>
            <a:r>
              <a:rPr lang="en-IE" sz="9600" dirty="0" smtClean="0"/>
              <a:t>Ireland’s </a:t>
            </a:r>
            <a:r>
              <a:rPr lang="en-IE" sz="9600" dirty="0"/>
              <a:t>work on Code implementation </a:t>
            </a:r>
            <a:r>
              <a:rPr lang="en-IE" sz="9600" dirty="0" smtClean="0"/>
              <a:t>recognised in 2013 </a:t>
            </a:r>
            <a:r>
              <a:rPr lang="en-IE" sz="9600" dirty="0"/>
              <a:t>Health Worker Migration Policy Council Innovation </a:t>
            </a:r>
            <a:r>
              <a:rPr lang="en-IE" sz="9600" dirty="0" smtClean="0"/>
              <a:t>Award</a:t>
            </a:r>
          </a:p>
          <a:p>
            <a:pPr>
              <a:spcBef>
                <a:spcPts val="1200"/>
              </a:spcBef>
            </a:pPr>
            <a:r>
              <a:rPr lang="en-IE" sz="9600" dirty="0" smtClean="0"/>
              <a:t>Strong links between policy, planning and research – </a:t>
            </a:r>
            <a:r>
              <a:rPr lang="en-IE" sz="9600" dirty="0" smtClean="0"/>
              <a:t>next ..</a:t>
            </a:r>
            <a:endParaRPr lang="en-IE" sz="9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43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352606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E" sz="3600" dirty="0" smtClean="0">
                <a:solidFill>
                  <a:srgbClr val="FF0000"/>
                </a:solidFill>
                <a:latin typeface="+mn-lt"/>
              </a:rPr>
              <a:t>4. </a:t>
            </a:r>
            <a:r>
              <a:rPr lang="en-IE" sz="3600" dirty="0" smtClean="0">
                <a:solidFill>
                  <a:srgbClr val="FF0000"/>
                </a:solidFill>
              </a:rPr>
              <a:t>Research:  </a:t>
            </a:r>
            <a:r>
              <a:rPr lang="en-IE" sz="3600" dirty="0" smtClean="0">
                <a:solidFill>
                  <a:srgbClr val="FF0000"/>
                </a:solidFill>
                <a:latin typeface="+mn-lt"/>
              </a:rPr>
              <a:t>Doctor Migration (IMG) </a:t>
            </a:r>
            <a:r>
              <a:rPr lang="en-IE" sz="3600" dirty="0" smtClean="0">
                <a:solidFill>
                  <a:srgbClr val="FF0000"/>
                </a:solidFill>
                <a:latin typeface="+mn-lt"/>
              </a:rPr>
              <a:t>2010-14</a:t>
            </a:r>
            <a:endParaRPr lang="en-IE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7192" cy="5184576"/>
          </a:xfrm>
        </p:spPr>
        <p:txBody>
          <a:bodyPr>
            <a:normAutofit lnSpcReduction="10000"/>
          </a:bodyPr>
          <a:lstStyle/>
          <a:p>
            <a:r>
              <a:rPr lang="en-IE" altLang="en-US" sz="2400" dirty="0" smtClean="0">
                <a:cs typeface="ヒラギノ角ゴ Pro W3"/>
              </a:rPr>
              <a:t>Mixed method study of inward migration of non-EU migrant doctors (IMGs) to Ireland:</a:t>
            </a:r>
            <a:r>
              <a:rPr lang="en-IE" altLang="en-US" sz="2400" dirty="0">
                <a:cs typeface="ヒラギノ角ゴ Pro W3"/>
              </a:rPr>
              <a:t> </a:t>
            </a:r>
            <a:r>
              <a:rPr lang="en-IE" altLang="en-US" sz="2400" dirty="0" smtClean="0">
                <a:cs typeface="ヒラギノ角ゴ Pro W3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IE" altLang="en-US" sz="2200" dirty="0" smtClean="0">
                <a:cs typeface="ヒラギノ角ゴ Pro W3"/>
              </a:rPr>
              <a:t>Qualitative interviews (N=37)  </a:t>
            </a:r>
          </a:p>
          <a:p>
            <a:pPr lvl="1">
              <a:spcBef>
                <a:spcPts val="0"/>
              </a:spcBef>
            </a:pPr>
            <a:r>
              <a:rPr lang="en-IE" altLang="en-US" sz="2200" dirty="0" smtClean="0">
                <a:cs typeface="ヒラギノ角ゴ Pro W3"/>
              </a:rPr>
              <a:t>Quantitative survey (N=337)</a:t>
            </a:r>
          </a:p>
          <a:p>
            <a:pPr>
              <a:spcBef>
                <a:spcPts val="1200"/>
              </a:spcBef>
              <a:defRPr/>
            </a:pPr>
            <a:r>
              <a:rPr lang="en-IE" altLang="en-US" sz="2400" dirty="0" smtClean="0">
                <a:cs typeface="ヒラギノ角ゴ Pro W3"/>
              </a:rPr>
              <a:t>IMG respondents came to Ireland for career progression and to obtain further training/qualifications </a:t>
            </a:r>
          </a:p>
          <a:p>
            <a:pPr>
              <a:spcBef>
                <a:spcPts val="1200"/>
              </a:spcBef>
              <a:defRPr/>
            </a:pPr>
            <a:r>
              <a:rPr lang="en-IE" altLang="en-US" sz="2400" dirty="0" smtClean="0">
                <a:cs typeface="ヒラギノ角ゴ Pro W3"/>
              </a:rPr>
              <a:t>Mismatch </a:t>
            </a:r>
            <a:r>
              <a:rPr lang="en-IE" altLang="en-US" sz="2400" dirty="0">
                <a:cs typeface="ヒラギノ角ゴ Pro W3"/>
              </a:rPr>
              <a:t>between </a:t>
            </a:r>
            <a:r>
              <a:rPr lang="en-IE" altLang="en-US" sz="2400" dirty="0" smtClean="0">
                <a:cs typeface="ヒラギノ角ゴ Pro W3"/>
              </a:rPr>
              <a:t>expectations of IMGs and the reality:</a:t>
            </a:r>
          </a:p>
          <a:p>
            <a:pPr lvl="1">
              <a:spcBef>
                <a:spcPts val="0"/>
              </a:spcBef>
              <a:defRPr/>
            </a:pPr>
            <a:r>
              <a:rPr lang="en-IE" altLang="en-US" sz="2200" dirty="0" smtClean="0">
                <a:cs typeface="ヒラギノ角ゴ Pro W3"/>
              </a:rPr>
              <a:t>most ended in service </a:t>
            </a:r>
            <a:r>
              <a:rPr lang="en-IE" altLang="en-US" sz="2200" dirty="0">
                <a:cs typeface="ヒラギノ角ゴ Pro W3"/>
              </a:rPr>
              <a:t>posts </a:t>
            </a:r>
            <a:r>
              <a:rPr lang="en-IE" altLang="en-US" sz="2200" dirty="0" smtClean="0">
                <a:cs typeface="ヒラギノ角ゴ Pro W3"/>
              </a:rPr>
              <a:t>providing limited / no training</a:t>
            </a:r>
          </a:p>
          <a:p>
            <a:pPr lvl="1">
              <a:spcBef>
                <a:spcPts val="0"/>
              </a:spcBef>
              <a:defRPr/>
            </a:pPr>
            <a:r>
              <a:rPr lang="en-IE" altLang="en-US" sz="2200" dirty="0">
                <a:cs typeface="ヒラギノ角ゴ Pro W3"/>
              </a:rPr>
              <a:t>t</a:t>
            </a:r>
            <a:r>
              <a:rPr lang="en-IE" altLang="en-US" sz="2200" dirty="0" smtClean="0">
                <a:cs typeface="ヒラギノ角ゴ Pro W3"/>
              </a:rPr>
              <a:t>herefore limited career progression. </a:t>
            </a:r>
          </a:p>
          <a:p>
            <a:pPr marL="85725" lvl="1" indent="0">
              <a:spcBef>
                <a:spcPts val="1200"/>
              </a:spcBef>
              <a:buNone/>
              <a:defRPr/>
            </a:pPr>
            <a:r>
              <a:rPr lang="en-IE" altLang="en-US" sz="2400" i="1" dirty="0" smtClean="0">
                <a:cs typeface="ヒラギノ角ゴ Pro W3"/>
              </a:rPr>
              <a:t>Publications:</a:t>
            </a:r>
          </a:p>
          <a:p>
            <a:pPr marL="85725" lvl="1" indent="0">
              <a:spcBef>
                <a:spcPts val="600"/>
              </a:spcBef>
              <a:buNone/>
              <a:defRPr/>
            </a:pPr>
            <a:r>
              <a:rPr lang="en-IE" altLang="en-US" sz="2000" i="1" dirty="0" smtClean="0">
                <a:cs typeface="ヒラギノ角ゴ Pro W3"/>
              </a:rPr>
              <a:t>A cycle of brain gain, waste and drain – a qualitative study of non-EU migrant doctors in Ireland. Humphries et al. ….. Human Resources for Health 2013: 11:63</a:t>
            </a:r>
          </a:p>
          <a:p>
            <a:pPr marL="85725" lvl="1" indent="0">
              <a:spcBef>
                <a:spcPts val="600"/>
              </a:spcBef>
              <a:buNone/>
              <a:defRPr/>
            </a:pPr>
            <a:r>
              <a:rPr lang="en-IE" altLang="en-US" sz="2000" i="1" dirty="0" smtClean="0">
                <a:cs typeface="ヒラギノ角ゴ Pro W3"/>
              </a:rPr>
              <a:t>‘I am kind of in stalemate’. The experiences of non-EU migrant doctors in Ireland Humphries et al. </a:t>
            </a:r>
            <a:r>
              <a:rPr lang="en-IE" altLang="en-US" sz="2000" i="1" dirty="0" err="1" smtClean="0">
                <a:cs typeface="ヒラギノ角ゴ Pro W3"/>
              </a:rPr>
              <a:t>Ch</a:t>
            </a:r>
            <a:r>
              <a:rPr lang="en-IE" altLang="en-US" sz="2000" i="1" dirty="0" smtClean="0">
                <a:cs typeface="ヒラギノ角ゴ Pro W3"/>
              </a:rPr>
              <a:t> 10, Health Professional Mobility in a changing Europe. 2014</a:t>
            </a:r>
            <a:endParaRPr lang="en-IE" altLang="en-US" sz="2000" i="1" dirty="0">
              <a:cs typeface="ヒラギノ角ゴ Pro W3"/>
            </a:endParaRPr>
          </a:p>
          <a:p>
            <a:pPr>
              <a:defRPr/>
            </a:pPr>
            <a:endParaRPr lang="en-IE" altLang="en-US" dirty="0" smtClean="0">
              <a:cs typeface="ヒラギノ角ゴ Pro W3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6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53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352606" cy="1008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E" sz="3600" dirty="0" smtClean="0">
                <a:solidFill>
                  <a:srgbClr val="FF0000"/>
                </a:solidFill>
                <a:latin typeface="+mn-lt"/>
              </a:rPr>
              <a:t>4. </a:t>
            </a:r>
            <a:r>
              <a:rPr lang="en-IE" sz="3600" dirty="0" smtClean="0">
                <a:solidFill>
                  <a:srgbClr val="FF0000"/>
                </a:solidFill>
              </a:rPr>
              <a:t>Research f</a:t>
            </a:r>
            <a:r>
              <a:rPr lang="en-IE" sz="3600" dirty="0" smtClean="0">
                <a:solidFill>
                  <a:srgbClr val="FF0000"/>
                </a:solidFill>
                <a:latin typeface="+mn-lt"/>
              </a:rPr>
              <a:t>indings (hot off the press!) point to:</a:t>
            </a:r>
            <a:br>
              <a:rPr lang="en-IE" sz="3600" dirty="0" smtClean="0">
                <a:solidFill>
                  <a:srgbClr val="FF0000"/>
                </a:solidFill>
                <a:latin typeface="+mn-lt"/>
              </a:rPr>
            </a:br>
            <a:r>
              <a:rPr lang="en-IE" sz="3600" i="1" dirty="0" smtClean="0">
                <a:solidFill>
                  <a:srgbClr val="FF0000"/>
                </a:solidFill>
                <a:latin typeface="+mn-lt"/>
              </a:rPr>
              <a:t>Onward – not Return - Migration</a:t>
            </a:r>
            <a:endParaRPr lang="en-IE" sz="3600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88353"/>
              </p:ext>
            </p:extLst>
          </p:nvPr>
        </p:nvGraphicFramePr>
        <p:xfrm>
          <a:off x="467544" y="1340775"/>
          <a:ext cx="8136904" cy="425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5573"/>
                <a:gridCol w="1425573"/>
                <a:gridCol w="1901382"/>
                <a:gridCol w="1512168"/>
                <a:gridCol w="1872208"/>
              </a:tblGrid>
              <a:tr h="384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 </a:t>
                      </a:r>
                      <a:r>
                        <a:rPr lang="en-IE" sz="2000" dirty="0" smtClean="0">
                          <a:effectLst/>
                        </a:rPr>
                        <a:t>Country of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Total number (N)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effectLst/>
                        </a:rPr>
                        <a:t>Staying </a:t>
                      </a:r>
                      <a:r>
                        <a:rPr lang="en-IE" sz="2000" dirty="0">
                          <a:effectLst/>
                        </a:rPr>
                        <a:t>in Ireland (n)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effectLst/>
                        </a:rPr>
                        <a:t>Returning </a:t>
                      </a:r>
                      <a:r>
                        <a:rPr lang="en-IE" sz="2000" dirty="0">
                          <a:effectLst/>
                        </a:rPr>
                        <a:t>home (n)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effectLst/>
                        </a:rPr>
                        <a:t>Migrating </a:t>
                      </a:r>
                      <a:r>
                        <a:rPr lang="en-IE" sz="2000" dirty="0">
                          <a:effectLst/>
                        </a:rPr>
                        <a:t>elsewhere (n)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effectLst/>
                        </a:rPr>
                        <a:t>Training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Pakistan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81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31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41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Ireland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57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South Africa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41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21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Nigeria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38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17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17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Sudan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28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Other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57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8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TOTAL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343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4765" marR="2762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104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57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182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Percent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4765" marR="958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30.3%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16.6%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53.1%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6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37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5. International Medical Graduate Training Initiative (2011 – present)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680520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r>
              <a:rPr lang="en-US" sz="9600" dirty="0" smtClean="0"/>
              <a:t>Underpinned by Global Code and </a:t>
            </a:r>
            <a:r>
              <a:rPr lang="en-US" sz="9600" dirty="0"/>
              <a:t>principle of </a:t>
            </a:r>
            <a:r>
              <a:rPr lang="en-US" sz="9600" dirty="0" smtClean="0"/>
              <a:t>reciprocity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 smtClean="0"/>
              <a:t>Enables suitably qualified overseas postgraduate medical trainees to undertake fixed period of clinical training in Ireland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 smtClean="0"/>
              <a:t>Structured training program developed by Irish postgraduate medical training body to meet the clinical needs of participants </a:t>
            </a:r>
            <a:r>
              <a:rPr lang="en-US" sz="9600" i="1" dirty="0" smtClean="0"/>
              <a:t>as defined by their home country’s health service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/>
              <a:t>Established in 2011 – </a:t>
            </a:r>
            <a:r>
              <a:rPr lang="en-US" sz="9600" dirty="0" smtClean="0"/>
              <a:t>first bi-lateral </a:t>
            </a:r>
            <a:r>
              <a:rPr lang="en-US" sz="9600" dirty="0"/>
              <a:t>agreement signed with College of Physicians and Surgeons of </a:t>
            </a:r>
            <a:r>
              <a:rPr lang="en-US" sz="9600" dirty="0" smtClean="0"/>
              <a:t>Pakistan (CPSP)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/>
              <a:t>Launched in 2013 – joint pilot with the CPSP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/>
              <a:t>Continued roll-out in 2014 – c. CPSP 100 trainees offered posts under the Initiative following joint selection process</a:t>
            </a:r>
          </a:p>
          <a:p>
            <a:pPr marL="0" indent="0">
              <a:buNone/>
            </a:pPr>
            <a:endParaRPr lang="en-US" sz="8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98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6. Features of the IMGTI 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896544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pPr>
              <a:lnSpc>
                <a:spcPct val="110000"/>
              </a:lnSpc>
            </a:pPr>
            <a:r>
              <a:rPr lang="en-US" sz="9600" dirty="0" smtClean="0"/>
              <a:t>Aimed primarily at doctors (International Medical Graduates – IMGs) from countries with less developed health sectors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 smtClean="0"/>
              <a:t>Period of clinical training is ordinarily 24 months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 smtClean="0"/>
              <a:t>After the 24 month period elapses, participants return to their country of origin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9600" dirty="0" smtClean="0"/>
              <a:t>Training provided in clinical departments approved for post-graduate specialist training in Ireland provided that training position is incorporated into an</a:t>
            </a:r>
            <a:r>
              <a:rPr lang="en-US" sz="9600" i="1" dirty="0" smtClean="0"/>
              <a:t> IMG training </a:t>
            </a:r>
            <a:r>
              <a:rPr lang="en-US" sz="9600" i="1" dirty="0" err="1" smtClean="0"/>
              <a:t>programme</a:t>
            </a:r>
            <a:r>
              <a:rPr lang="en-US" sz="9600" i="1" dirty="0" smtClean="0"/>
              <a:t> </a:t>
            </a:r>
            <a:r>
              <a:rPr lang="en-US" sz="9600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9200" dirty="0" smtClean="0"/>
              <a:t>that is tailored to the educational/training objectives of the participant</a:t>
            </a:r>
          </a:p>
          <a:p>
            <a:pPr lvl="1">
              <a:lnSpc>
                <a:spcPct val="110000"/>
              </a:lnSpc>
            </a:pPr>
            <a:r>
              <a:rPr lang="en-US" sz="9200" dirty="0"/>
              <a:t>that </a:t>
            </a:r>
            <a:r>
              <a:rPr lang="en-US" sz="9200" dirty="0" smtClean="0"/>
              <a:t>takes into account the needs of the health service in the doctor’s home country</a:t>
            </a:r>
            <a:endParaRPr lang="en-US" sz="8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967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7. IMGTI Governance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549776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r>
              <a:rPr lang="en-US" sz="9600" dirty="0"/>
              <a:t>International Medical </a:t>
            </a:r>
            <a:r>
              <a:rPr lang="en-US" sz="9600" dirty="0" smtClean="0"/>
              <a:t>Graduate Training Initiative (IMGTI) overseen by Ireland’s Health Service Executive (HSE) and the Forum of Irish Postgraduate Medical Training Bodies 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National level committee comprising representatives of both bodies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National IMGTI framework developed and adopted in January 2014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Responsibility for policy roll-out and implementation – HSE Medical Education and Training Unit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Close cooperation with relevant Government Departments in relation to appropriate visa and work permit arrangements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42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8.  Developing the IMGTI – Next Steps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176464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sz="3400" dirty="0" smtClean="0"/>
              <a:t>Discussions ongoing with other interested countries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400" dirty="0" smtClean="0"/>
              <a:t>Enhancing alignment of medical training with needs of home country health services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400" dirty="0" smtClean="0"/>
              <a:t>Encouraging applications for different levels of training relevant to home country health service needs e.g. in sub-specialties such as oncology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400" dirty="0" smtClean="0"/>
              <a:t>Review of the first phase of roll-out of the Initiative with the first cohort of CPSP trainees in 2015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00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9.  Finally:  </a:t>
            </a:r>
            <a:r>
              <a:rPr lang="en-US" sz="3600" dirty="0" smtClean="0">
                <a:solidFill>
                  <a:srgbClr val="FF0000"/>
                </a:solidFill>
              </a:rPr>
              <a:t>Addressing Health Workforce Weaknesses </a:t>
            </a:r>
            <a:r>
              <a:rPr lang="en-US" sz="3600" dirty="0">
                <a:solidFill>
                  <a:srgbClr val="FF0000"/>
                </a:solidFill>
              </a:rPr>
              <a:t>in the Irish </a:t>
            </a:r>
            <a:r>
              <a:rPr lang="en-US" sz="3600" dirty="0" smtClean="0">
                <a:solidFill>
                  <a:srgbClr val="FF0000"/>
                </a:solidFill>
              </a:rPr>
              <a:t>Health System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19980"/>
          </a:xfrm>
        </p:spPr>
        <p:txBody>
          <a:bodyPr>
            <a:normAutofit/>
          </a:bodyPr>
          <a:lstStyle/>
          <a:p>
            <a:pPr marL="1254125" indent="-1254125">
              <a:spcBef>
                <a:spcPts val="1200"/>
              </a:spcBef>
              <a:buNone/>
            </a:pPr>
            <a:r>
              <a:rPr lang="en-US" sz="2600" b="1" dirty="0" smtClean="0"/>
              <a:t>Research</a:t>
            </a:r>
            <a:r>
              <a:rPr lang="en-US" sz="2600" dirty="0" smtClean="0"/>
              <a:t>:  </a:t>
            </a:r>
            <a:r>
              <a:rPr lang="en-IE" sz="2600" dirty="0" smtClean="0"/>
              <a:t>Doctor Emigration Project, 2014-16</a:t>
            </a:r>
            <a:endParaRPr lang="en-IE" sz="2600" dirty="0"/>
          </a:p>
          <a:p>
            <a:pPr>
              <a:spcBef>
                <a:spcPts val="1200"/>
              </a:spcBef>
            </a:pPr>
            <a:r>
              <a:rPr lang="en-IE" sz="2200" dirty="0" smtClean="0"/>
              <a:t>Collaboration </a:t>
            </a:r>
            <a:r>
              <a:rPr lang="en-IE" sz="2200" dirty="0" smtClean="0"/>
              <a:t>between RCSI researchers, Medical Council of Ireland and HSE-MET</a:t>
            </a:r>
          </a:p>
          <a:p>
            <a:pPr>
              <a:spcBef>
                <a:spcPts val="1200"/>
              </a:spcBef>
            </a:pPr>
            <a:r>
              <a:rPr lang="en-IE" sz="2200" dirty="0" smtClean="0"/>
              <a:t>Circa </a:t>
            </a:r>
            <a:r>
              <a:rPr lang="en-IE" sz="2200" dirty="0" smtClean="0"/>
              <a:t>600 Irish doctors responded in May June 2014 to questions on emigration nested in Medical Council Trainee survey</a:t>
            </a:r>
          </a:p>
          <a:p>
            <a:pPr>
              <a:spcBef>
                <a:spcPts val="1200"/>
              </a:spcBef>
            </a:pPr>
            <a:r>
              <a:rPr lang="en-IE" sz="2200" dirty="0"/>
              <a:t>Findings even hotter off the press!</a:t>
            </a:r>
          </a:p>
          <a:p>
            <a:pPr lvl="1"/>
            <a:r>
              <a:rPr lang="en-IE" sz="1900" dirty="0"/>
              <a:t>One quarter of Irish trainee doctors will probably / definitely emigrate</a:t>
            </a:r>
          </a:p>
          <a:p>
            <a:pPr lvl="1"/>
            <a:r>
              <a:rPr lang="en-IE" sz="1900" dirty="0"/>
              <a:t>One quarter undecided</a:t>
            </a:r>
          </a:p>
          <a:p>
            <a:pPr lvl="1"/>
            <a:r>
              <a:rPr lang="en-IE" sz="1900" dirty="0"/>
              <a:t>Half will probably / definitely </a:t>
            </a:r>
            <a:r>
              <a:rPr lang="en-IE" sz="1900" dirty="0" smtClean="0"/>
              <a:t>stay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IE" sz="2200" dirty="0" smtClean="0"/>
              <a:t>Qualitative study and cohort (follow-up) tracking study planned (2015-16)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9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10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1.  About the WHO Global Code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991988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Developed by a partnership of the Global Policy Advisory Council and WHO, 2007-2010</a:t>
            </a:r>
          </a:p>
          <a:p>
            <a:pPr>
              <a:spcBef>
                <a:spcPts val="1800"/>
              </a:spcBef>
            </a:pPr>
            <a:r>
              <a:rPr lang="en-US" sz="3100" dirty="0" smtClean="0"/>
              <a:t>Adopted by World Health Assembly (WHA 63) in 2010</a:t>
            </a:r>
          </a:p>
          <a:p>
            <a:pPr>
              <a:spcBef>
                <a:spcPts val="1800"/>
              </a:spcBef>
            </a:pPr>
            <a:r>
              <a:rPr lang="en-GB" sz="3100" dirty="0" smtClean="0"/>
              <a:t>Voluntary </a:t>
            </a:r>
            <a:r>
              <a:rPr lang="en-GB" sz="3100" dirty="0"/>
              <a:t>principles </a:t>
            </a:r>
            <a:r>
              <a:rPr lang="en-GB" sz="3100" dirty="0" smtClean="0"/>
              <a:t>+ practices </a:t>
            </a:r>
            <a:r>
              <a:rPr lang="en-GB" sz="3100" dirty="0"/>
              <a:t>to be implemented by member states for </a:t>
            </a:r>
            <a:r>
              <a:rPr lang="en-GB" sz="3100" dirty="0" smtClean="0"/>
              <a:t>ethical </a:t>
            </a:r>
            <a:r>
              <a:rPr lang="en-GB" sz="3100" dirty="0"/>
              <a:t>recruitment </a:t>
            </a:r>
            <a:r>
              <a:rPr lang="en-GB" sz="3100" dirty="0" smtClean="0"/>
              <a:t>and strengthening </a:t>
            </a:r>
            <a:r>
              <a:rPr lang="en-GB" sz="3100" dirty="0"/>
              <a:t>of health </a:t>
            </a:r>
            <a:r>
              <a:rPr lang="en-GB" sz="3100" dirty="0" smtClean="0"/>
              <a:t>systems</a:t>
            </a:r>
          </a:p>
          <a:p>
            <a:pPr>
              <a:spcBef>
                <a:spcPts val="1800"/>
              </a:spcBef>
            </a:pPr>
            <a:r>
              <a:rPr lang="en-IE" sz="3100" dirty="0" smtClean="0"/>
              <a:t>Main recommendations:</a:t>
            </a:r>
          </a:p>
          <a:p>
            <a:pPr lvl="1"/>
            <a:r>
              <a:rPr lang="en-US" sz="2700" dirty="0" smtClean="0"/>
              <a:t>Ethical international recruitment</a:t>
            </a:r>
          </a:p>
          <a:p>
            <a:pPr lvl="1"/>
            <a:r>
              <a:rPr lang="en-US" sz="2700" dirty="0" smtClean="0"/>
              <a:t>Health workforce development and health system sustainability</a:t>
            </a:r>
          </a:p>
          <a:p>
            <a:pPr marL="457200" lvl="1" indent="0">
              <a:buNone/>
              <a:tabLst>
                <a:tab pos="808038" algn="l"/>
              </a:tabLst>
            </a:pPr>
            <a:r>
              <a:rPr lang="en-US" sz="2700" dirty="0" smtClean="0"/>
              <a:t>	Train </a:t>
            </a:r>
            <a:r>
              <a:rPr lang="en-US" sz="2700" i="1" dirty="0" smtClean="0"/>
              <a:t>and </a:t>
            </a:r>
            <a:r>
              <a:rPr lang="en-US" sz="2700" dirty="0" smtClean="0"/>
              <a:t>Retain</a:t>
            </a:r>
          </a:p>
          <a:p>
            <a:pPr lvl="1"/>
            <a:r>
              <a:rPr lang="en-US" sz="2700" dirty="0" smtClean="0"/>
              <a:t>Fair treatment of migrant health personnel</a:t>
            </a:r>
          </a:p>
          <a:p>
            <a:pPr lvl="1"/>
            <a:r>
              <a:rPr lang="en-US" sz="2700" dirty="0" smtClean="0"/>
              <a:t>International cooperation</a:t>
            </a:r>
          </a:p>
          <a:p>
            <a:pPr lvl="1"/>
            <a:r>
              <a:rPr lang="en-US" sz="2700" dirty="0" smtClean="0"/>
              <a:t>Support to developing countries</a:t>
            </a:r>
          </a:p>
          <a:p>
            <a:pPr lvl="1"/>
            <a:r>
              <a:rPr lang="en-US" sz="2700" dirty="0" smtClean="0"/>
              <a:t>Data gathering, reporting and research</a:t>
            </a:r>
            <a:endParaRPr lang="en-IE" sz="2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E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5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8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2.  Ireland’s HRH Challenges: 2000-2013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5"/>
            <a:ext cx="8291264" cy="4477769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r>
              <a:rPr lang="en-US" sz="9600" dirty="0"/>
              <a:t>Between 2000 and 2008, the percentage of foreign trained doctors increased from 12% to 35% - 25% of these doctors coming from ‘high-burden’ countries</a:t>
            </a:r>
          </a:p>
          <a:p>
            <a:pPr>
              <a:spcBef>
                <a:spcPts val="1200"/>
              </a:spcBef>
            </a:pPr>
            <a:r>
              <a:rPr lang="en-US" sz="9600" dirty="0"/>
              <a:t>Between 2000 and 2006, more than 50% of all nurses registering in Ireland were non-Irish</a:t>
            </a:r>
          </a:p>
          <a:p>
            <a:pPr>
              <a:spcBef>
                <a:spcPts val="1200"/>
              </a:spcBef>
            </a:pPr>
            <a:r>
              <a:rPr lang="en-US" sz="9600" dirty="0" smtClean="0"/>
              <a:t>Ireland biggest recruiter </a:t>
            </a:r>
            <a:r>
              <a:rPr lang="en-US" sz="9600" dirty="0"/>
              <a:t>of foreign trained nurses and </a:t>
            </a:r>
            <a:r>
              <a:rPr lang="en-US" sz="9600" dirty="0" smtClean="0"/>
              <a:t>second biggest for doctors (in % terms) </a:t>
            </a:r>
            <a:r>
              <a:rPr lang="en-US" sz="9600" dirty="0"/>
              <a:t>among OECD countries</a:t>
            </a:r>
            <a:r>
              <a:rPr lang="en-IE" sz="9600" dirty="0"/>
              <a:t> </a:t>
            </a:r>
            <a:r>
              <a:rPr lang="en-US" sz="9600" dirty="0" smtClean="0"/>
              <a:t>(2008)</a:t>
            </a:r>
            <a:endParaRPr lang="en-IE" sz="9600" dirty="0"/>
          </a:p>
          <a:p>
            <a:pPr>
              <a:spcBef>
                <a:spcPts val="1200"/>
              </a:spcBef>
            </a:pPr>
            <a:r>
              <a:rPr lang="en-IE" sz="9600" dirty="0"/>
              <a:t>Due to economic crisis, there has been a reduction in health workforce of 12,505 WTEs (-11%) since September 2007</a:t>
            </a:r>
          </a:p>
          <a:p>
            <a:pPr>
              <a:spcBef>
                <a:spcPts val="1200"/>
              </a:spcBef>
            </a:pPr>
            <a:r>
              <a:rPr lang="en-US" sz="9600" dirty="0"/>
              <a:t>Ireland </a:t>
            </a:r>
            <a:r>
              <a:rPr lang="en-US" sz="9600" dirty="0" smtClean="0"/>
              <a:t>now produces sufficient </a:t>
            </a:r>
            <a:r>
              <a:rPr lang="en-US" sz="9600" dirty="0"/>
              <a:t>graduates in medicine and nursing, but is experiencing recruitment and retention </a:t>
            </a:r>
            <a:r>
              <a:rPr lang="en-US" sz="9600" dirty="0" smtClean="0"/>
              <a:t>challenges across the public healthcare system</a:t>
            </a:r>
            <a:endParaRPr lang="en-US" sz="9600" dirty="0"/>
          </a:p>
          <a:p>
            <a:endParaRPr lang="en-IE" sz="7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10" name="Picture 4" descr="HS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35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Nurses newly registered with Irish Nursing Board 2000-2010</a:t>
            </a:r>
          </a:p>
        </p:txBody>
      </p:sp>
      <p:graphicFrame>
        <p:nvGraphicFramePr>
          <p:cNvPr id="10243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669918520"/>
              </p:ext>
            </p:extLst>
          </p:nvPr>
        </p:nvGraphicFramePr>
        <p:xfrm>
          <a:off x="683568" y="1250156"/>
          <a:ext cx="7961313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7955970" imgH="4493141" progId="Excel.Chart.8">
                  <p:embed/>
                </p:oleObj>
              </mc:Choice>
              <mc:Fallback>
                <p:oleObj r:id="rId3" imgW="7955970" imgH="4493141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50156"/>
                        <a:ext cx="7961313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7162800" y="5562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E" altLang="en-US" smtClean="0">
                <a:solidFill>
                  <a:prstClr val="black"/>
                </a:solidFill>
              </a:rPr>
              <a:t>N=31,810</a:t>
            </a: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52400" y="6477000"/>
            <a:ext cx="289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E" altLang="en-US" sz="1200" smtClean="0">
                <a:solidFill>
                  <a:prstClr val="black"/>
                </a:solidFill>
              </a:rPr>
              <a:t>Source: An Bord Altranais, 2010</a:t>
            </a:r>
            <a:endParaRPr lang="en-US" altLang="en-US" sz="1200" smtClean="0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8" name="Picture 4" descr="HS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28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80317"/>
              </p:ext>
            </p:extLst>
          </p:nvPr>
        </p:nvGraphicFramePr>
        <p:xfrm>
          <a:off x="266700" y="188640"/>
          <a:ext cx="8382000" cy="566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8382727" imgH="5663675" progId="Excel.Chart.8">
                  <p:embed/>
                </p:oleObj>
              </mc:Choice>
              <mc:Fallback>
                <p:oleObj r:id="rId4" imgW="8382727" imgH="56636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88640"/>
                        <a:ext cx="8382000" cy="566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14300" y="5961087"/>
            <a:ext cx="891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E" altLang="en-US" sz="1200" dirty="0" smtClean="0">
                <a:solidFill>
                  <a:prstClr val="black"/>
                </a:solidFill>
              </a:rPr>
              <a:t>Sources: Irish Nursing Board 2010; Nursing and Midwifery Council</a:t>
            </a:r>
            <a:r>
              <a:rPr lang="en-US" altLang="en-US" sz="1200" dirty="0" smtClean="0">
                <a:solidFill>
                  <a:prstClr val="black"/>
                </a:solidFill>
              </a:rPr>
              <a:t>, 2008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7" name="Picture 4" descr="HSE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43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altLang="en-US" sz="3200" dirty="0"/>
              <a:t>Irish Registered Nurses ‘working abroad’ 2004-2010 </a:t>
            </a:r>
            <a:endParaRPr lang="en-US" altLang="en-US" sz="3200" dirty="0"/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467645803"/>
              </p:ext>
            </p:extLst>
          </p:nvPr>
        </p:nvGraphicFramePr>
        <p:xfrm>
          <a:off x="755576" y="1340768"/>
          <a:ext cx="6705600" cy="450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6706181" imgH="4511431" progId="Excel.Chart.8">
                  <p:embed/>
                </p:oleObj>
              </mc:Choice>
              <mc:Fallback>
                <p:oleObj r:id="rId3" imgW="6706181" imgH="4511431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340768"/>
                        <a:ext cx="6705600" cy="4506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716016" y="6237312"/>
            <a:ext cx="4104456" cy="435364"/>
            <a:chOff x="1049139" y="5419023"/>
            <a:chExt cx="7271495" cy="9525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39" y="5470298"/>
              <a:ext cx="1800200" cy="900100"/>
            </a:xfrm>
            <a:prstGeom prst="rect">
              <a:avLst/>
            </a:prstGeom>
          </p:spPr>
        </p:pic>
        <p:pic>
          <p:nvPicPr>
            <p:cNvPr id="6" name="Picture 4" descr="HS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515" y="5419023"/>
              <a:ext cx="1019175" cy="95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jacobg\AppData\Local\Temp\notesEE8931\RCSI Logo Colour with Writing 2010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525476"/>
              <a:ext cx="1516386" cy="819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7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838200" y="260350"/>
            <a:ext cx="8305800" cy="827088"/>
          </a:xfrm>
        </p:spPr>
        <p:txBody>
          <a:bodyPr/>
          <a:lstStyle/>
          <a:p>
            <a:pPr algn="ctr" eaLnBrk="1" hangingPunct="1"/>
            <a:r>
              <a:rPr lang="en-GB" altLang="en-US" sz="2600" b="1" smtClean="0"/>
              <a:t>Country of qualification all registered doctors: 2000-2010</a:t>
            </a:r>
            <a:endParaRPr lang="en-IE" altLang="en-US" sz="2600" b="1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04788" y="6134100"/>
            <a:ext cx="8785225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black"/>
                </a:solidFill>
              </a:rPr>
              <a:t>Medical Council registrants by country of qualification (2000-2010)</a:t>
            </a:r>
          </a:p>
        </p:txBody>
      </p:sp>
      <p:pic>
        <p:nvPicPr>
          <p:cNvPr id="10244" name="Chart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"/>
          <a:stretch>
            <a:fillRect/>
          </a:stretch>
        </p:blipFill>
        <p:spPr bwMode="auto">
          <a:xfrm>
            <a:off x="179388" y="1196752"/>
            <a:ext cx="8964612" cy="493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4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7920037" cy="504825"/>
          </a:xfrm>
        </p:spPr>
        <p:txBody>
          <a:bodyPr/>
          <a:lstStyle/>
          <a:p>
            <a:pPr algn="ctr"/>
            <a:r>
              <a:rPr lang="en-IE" altLang="en-US" sz="2400" b="1" smtClean="0"/>
              <a:t>Country of qualification for non-EU graduates: </a:t>
            </a:r>
            <a:r>
              <a:rPr lang="en-IE" altLang="en-US" sz="2400" b="1" smtClean="0">
                <a:solidFill>
                  <a:srgbClr val="3399FF"/>
                </a:solidFill>
              </a:rPr>
              <a:t>2000</a:t>
            </a:r>
            <a:r>
              <a:rPr lang="en-IE" altLang="en-US" sz="2400" b="1" smtClean="0"/>
              <a:t> + </a:t>
            </a:r>
            <a:r>
              <a:rPr lang="en-IE" altLang="en-US" sz="2400" b="1" smtClean="0">
                <a:solidFill>
                  <a:srgbClr val="FF0000"/>
                </a:solidFill>
              </a:rPr>
              <a:t>2010</a:t>
            </a:r>
            <a:endParaRPr lang="en-US" altLang="en-US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4506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45439934"/>
              </p:ext>
            </p:extLst>
          </p:nvPr>
        </p:nvGraphicFramePr>
        <p:xfrm>
          <a:off x="323528" y="836712"/>
          <a:ext cx="8539162" cy="549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3" imgW="8486843" imgH="5172075" progId="MSGraph.Chart.8">
                  <p:embed followColorScheme="full"/>
                </p:oleObj>
              </mc:Choice>
              <mc:Fallback>
                <p:oleObj name="Chart" r:id="rId3" imgW="8486843" imgH="51720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836712"/>
                        <a:ext cx="8539162" cy="549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411413" y="6467475"/>
            <a:ext cx="5040312" cy="3381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IE" altLang="en-US" sz="1600" b="1" smtClean="0">
                <a:solidFill>
                  <a:prstClr val="black"/>
                </a:solidFill>
                <a:latin typeface="Calibri" pitchFamily="34" charset="0"/>
              </a:rPr>
              <a:t>% indicates the proportion of total non-EU registrations </a:t>
            </a:r>
            <a:endParaRPr lang="en-US" altLang="en-US" sz="1600" b="1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316912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IE" altLang="en-US" sz="2400" b="1" dirty="0" smtClean="0"/>
              <a:t>Country of qualification for EU graduates (</a:t>
            </a:r>
            <a:r>
              <a:rPr lang="en-IE" altLang="en-US" sz="2400" b="1" dirty="0" err="1" smtClean="0"/>
              <a:t>excl</a:t>
            </a:r>
            <a:r>
              <a:rPr lang="en-IE" altLang="en-US" sz="2400" b="1" dirty="0" smtClean="0"/>
              <a:t> Ireland):</a:t>
            </a:r>
            <a:br>
              <a:rPr lang="en-IE" altLang="en-US" sz="2400" b="1" dirty="0" smtClean="0"/>
            </a:br>
            <a:r>
              <a:rPr lang="en-IE" altLang="en-US" sz="2400" b="1" dirty="0" smtClean="0"/>
              <a:t> </a:t>
            </a:r>
            <a:r>
              <a:rPr lang="en-IE" altLang="en-US" sz="2400" b="1" dirty="0" smtClean="0">
                <a:solidFill>
                  <a:srgbClr val="3399FF"/>
                </a:solidFill>
              </a:rPr>
              <a:t>2000</a:t>
            </a:r>
            <a:r>
              <a:rPr lang="en-IE" altLang="en-US" sz="2400" b="1" dirty="0" smtClean="0"/>
              <a:t> + </a:t>
            </a:r>
            <a:r>
              <a:rPr lang="en-IE" altLang="en-US" sz="2400" b="1" dirty="0" smtClean="0">
                <a:solidFill>
                  <a:srgbClr val="FF0000"/>
                </a:solidFill>
              </a:rPr>
              <a:t>2010</a:t>
            </a:r>
            <a:endParaRPr lang="en-US" altLang="en-US" sz="2400" b="1" dirty="0" smtClean="0"/>
          </a:p>
        </p:txBody>
      </p:sp>
      <p:graphicFrame>
        <p:nvGraphicFramePr>
          <p:cNvPr id="4301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35453640"/>
              </p:ext>
            </p:extLst>
          </p:nvPr>
        </p:nvGraphicFramePr>
        <p:xfrm>
          <a:off x="251520" y="1028790"/>
          <a:ext cx="8574087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3" imgW="8467657" imgH="5334090" progId="MSGraph.Chart.8">
                  <p:embed followColorScheme="full"/>
                </p:oleObj>
              </mc:Choice>
              <mc:Fallback>
                <p:oleObj name="Chart" r:id="rId3" imgW="8467657" imgH="53340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28790"/>
                        <a:ext cx="8574087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627313" y="6453188"/>
            <a:ext cx="4824412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IE" altLang="en-US" sz="1600" b="1" smtClean="0">
                <a:solidFill>
                  <a:prstClr val="black"/>
                </a:solidFill>
                <a:latin typeface="Calibri" pitchFamily="34" charset="0"/>
              </a:rPr>
              <a:t>% indicates the proportion of total EU registrations </a:t>
            </a:r>
            <a:endParaRPr lang="en-US" altLang="en-US" sz="1600" b="1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1065</Words>
  <Application>Microsoft Office PowerPoint</Application>
  <PresentationFormat>On-screen Show (4:3)</PresentationFormat>
  <Paragraphs>143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Microsoft Excel Chart</vt:lpstr>
      <vt:lpstr>Chart</vt:lpstr>
      <vt:lpstr>Implementing the WHO Global Code:  the Irish Experience </vt:lpstr>
      <vt:lpstr>1.  About the WHO Global Code</vt:lpstr>
      <vt:lpstr>2.  Ireland’s HRH Challenges: 2000-2013</vt:lpstr>
      <vt:lpstr>Nurses newly registered with Irish Nursing Board 2000-2010</vt:lpstr>
      <vt:lpstr>PowerPoint Presentation</vt:lpstr>
      <vt:lpstr>Irish Registered Nurses ‘working abroad’ 2004-2010 </vt:lpstr>
      <vt:lpstr>Country of qualification all registered doctors: 2000-2010</vt:lpstr>
      <vt:lpstr>Country of qualification for non-EU graduates: 2000 + 2010</vt:lpstr>
      <vt:lpstr>Country of qualification for EU graduates (excl Ireland):  2000 + 2010</vt:lpstr>
      <vt:lpstr>3.  Ireland and the WHO Global Code</vt:lpstr>
      <vt:lpstr>4. Research:  Doctor Migration (IMG) 2010-14</vt:lpstr>
      <vt:lpstr>4. Research findings (hot off the press!) point to: Onward – not Return - Migration</vt:lpstr>
      <vt:lpstr>5. International Medical Graduate Training Initiative (2011 – present)</vt:lpstr>
      <vt:lpstr>6. Features of the IMGTI </vt:lpstr>
      <vt:lpstr>7. IMGTI Governance</vt:lpstr>
      <vt:lpstr>8.  Developing the IMGTI – Next Steps</vt:lpstr>
      <vt:lpstr>9.  Finally:  Addressing Health Workforce Weaknesses in the Irish Health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Review of Medical Training and Career Structure</dc:title>
  <dc:creator>Gabrielle Jacob</dc:creator>
  <cp:lastModifiedBy>Gabrielle Jacob</cp:lastModifiedBy>
  <cp:revision>44</cp:revision>
  <cp:lastPrinted>2014-06-13T08:27:00Z</cp:lastPrinted>
  <dcterms:created xsi:type="dcterms:W3CDTF">2014-02-18T10:27:37Z</dcterms:created>
  <dcterms:modified xsi:type="dcterms:W3CDTF">2014-06-13T13:59:04Z</dcterms:modified>
</cp:coreProperties>
</file>