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0"/>
  </p:handoutMasterIdLst>
  <p:sldIdLst>
    <p:sldId id="258" r:id="rId2"/>
    <p:sldId id="293" r:id="rId3"/>
    <p:sldId id="295" r:id="rId4"/>
    <p:sldId id="278" r:id="rId5"/>
    <p:sldId id="279" r:id="rId6"/>
    <p:sldId id="298" r:id="rId7"/>
    <p:sldId id="299" r:id="rId8"/>
    <p:sldId id="296" r:id="rId9"/>
    <p:sldId id="300" r:id="rId10"/>
    <p:sldId id="281" r:id="rId11"/>
    <p:sldId id="297" r:id="rId12"/>
    <p:sldId id="282" r:id="rId13"/>
    <p:sldId id="301" r:id="rId14"/>
    <p:sldId id="283" r:id="rId15"/>
    <p:sldId id="291" r:id="rId16"/>
    <p:sldId id="277" r:id="rId17"/>
    <p:sldId id="284" r:id="rId18"/>
    <p:sldId id="302" r:id="rId19"/>
  </p:sldIdLst>
  <p:sldSz cx="9144000" cy="6858000" type="screen4x3"/>
  <p:notesSz cx="6735763" cy="9866313"/>
  <p:defaultText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05" autoAdjust="0"/>
  </p:normalViewPr>
  <p:slideViewPr>
    <p:cSldViewPr>
      <p:cViewPr varScale="1">
        <p:scale>
          <a:sx n="84" d="100"/>
          <a:sy n="84" d="100"/>
        </p:scale>
        <p:origin x="-106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8CA742D-5656-564E-A8E3-813F42E89B17}" type="doc">
      <dgm:prSet loTypeId="urn:microsoft.com/office/officeart/2005/8/layout/radial4" loCatId="" qsTypeId="urn:microsoft.com/office/officeart/2005/8/quickstyle/simple4" qsCatId="simple" csTypeId="urn:microsoft.com/office/officeart/2005/8/colors/colorful4" csCatId="colorful" phldr="1"/>
      <dgm:spPr/>
      <dgm:t>
        <a:bodyPr/>
        <a:lstStyle/>
        <a:p>
          <a:endParaRPr lang="fr-FR"/>
        </a:p>
      </dgm:t>
    </dgm:pt>
    <dgm:pt modelId="{FBEBB202-6DB6-5945-A016-61F281F4DADE}">
      <dgm:prSet phldrT="[Texte]"/>
      <dgm:spPr/>
      <dgm:t>
        <a:bodyPr/>
        <a:lstStyle/>
        <a:p>
          <a:r>
            <a:rPr lang="en-GB" noProof="0" dirty="0" smtClean="0"/>
            <a:t>Version 1 of D072, D073 &amp; D074</a:t>
          </a:r>
          <a:endParaRPr lang="en-GB" noProof="0" dirty="0"/>
        </a:p>
      </dgm:t>
    </dgm:pt>
    <dgm:pt modelId="{89D56D8C-A827-0847-A55E-1F7CE6560D93}" type="parTrans" cxnId="{EF7B97CF-CD99-3848-9F73-5FDB48606701}">
      <dgm:prSet/>
      <dgm:spPr/>
      <dgm:t>
        <a:bodyPr/>
        <a:lstStyle/>
        <a:p>
          <a:endParaRPr lang="en-GB" noProof="0"/>
        </a:p>
      </dgm:t>
    </dgm:pt>
    <dgm:pt modelId="{D7B6EE39-A953-8D4C-B3CB-2D7D5E400CE8}" type="sibTrans" cxnId="{EF7B97CF-CD99-3848-9F73-5FDB48606701}">
      <dgm:prSet/>
      <dgm:spPr/>
      <dgm:t>
        <a:bodyPr/>
        <a:lstStyle/>
        <a:p>
          <a:endParaRPr lang="en-GB" noProof="0"/>
        </a:p>
      </dgm:t>
    </dgm:pt>
    <dgm:pt modelId="{BE1784A2-67C1-A144-B3A9-04F897E47D75}">
      <dgm:prSet phldrT="[Texte]"/>
      <dgm:spPr/>
      <dgm:t>
        <a:bodyPr/>
        <a:lstStyle/>
        <a:p>
          <a:r>
            <a:rPr lang="en-GB" noProof="0" dirty="0" smtClean="0"/>
            <a:t>#1 This workshop</a:t>
          </a:r>
          <a:endParaRPr lang="en-GB" noProof="0" dirty="0"/>
        </a:p>
      </dgm:t>
    </dgm:pt>
    <dgm:pt modelId="{E950B35E-663E-1E45-8F2A-155A763E1696}" type="parTrans" cxnId="{6AFD2E77-5D31-1849-8F0F-A7558CD0548B}">
      <dgm:prSet/>
      <dgm:spPr/>
      <dgm:t>
        <a:bodyPr/>
        <a:lstStyle/>
        <a:p>
          <a:endParaRPr lang="en-GB" noProof="0"/>
        </a:p>
      </dgm:t>
    </dgm:pt>
    <dgm:pt modelId="{0D5029B1-8636-B846-92B2-723996A0398D}" type="sibTrans" cxnId="{6AFD2E77-5D31-1849-8F0F-A7558CD0548B}">
      <dgm:prSet/>
      <dgm:spPr/>
      <dgm:t>
        <a:bodyPr/>
        <a:lstStyle/>
        <a:p>
          <a:endParaRPr lang="en-GB" noProof="0"/>
        </a:p>
      </dgm:t>
    </dgm:pt>
    <dgm:pt modelId="{963E58A2-05EB-1B4D-9E06-568E4FED92F0}">
      <dgm:prSet phldrT="[Texte]"/>
      <dgm:spPr/>
      <dgm:t>
        <a:bodyPr/>
        <a:lstStyle/>
        <a:p>
          <a:r>
            <a:rPr lang="en-GB" noProof="0" dirty="0" smtClean="0"/>
            <a:t>#3 Desk Research</a:t>
          </a:r>
          <a:endParaRPr lang="en-GB" noProof="0" dirty="0"/>
        </a:p>
      </dgm:t>
    </dgm:pt>
    <dgm:pt modelId="{F9050216-9074-554B-8CA3-C834D899904D}" type="parTrans" cxnId="{454FD15D-AB34-9440-B5EF-13543C71A182}">
      <dgm:prSet/>
      <dgm:spPr/>
      <dgm:t>
        <a:bodyPr/>
        <a:lstStyle/>
        <a:p>
          <a:endParaRPr lang="en-GB" noProof="0"/>
        </a:p>
      </dgm:t>
    </dgm:pt>
    <dgm:pt modelId="{DF9797C0-F542-F24D-A432-BB050EBEB00D}" type="sibTrans" cxnId="{454FD15D-AB34-9440-B5EF-13543C71A182}">
      <dgm:prSet/>
      <dgm:spPr/>
      <dgm:t>
        <a:bodyPr/>
        <a:lstStyle/>
        <a:p>
          <a:endParaRPr lang="en-GB" noProof="0"/>
        </a:p>
      </dgm:t>
    </dgm:pt>
    <dgm:pt modelId="{62D87869-1FD0-5449-8B7F-32938D2216D6}">
      <dgm:prSet phldrT="[Texte]"/>
      <dgm:spPr/>
      <dgm:t>
        <a:bodyPr/>
        <a:lstStyle/>
        <a:p>
          <a:r>
            <a:rPr lang="en-GB" noProof="0" dirty="0" smtClean="0"/>
            <a:t>#4 Interviews</a:t>
          </a:r>
          <a:endParaRPr lang="en-GB" noProof="0" dirty="0"/>
        </a:p>
      </dgm:t>
    </dgm:pt>
    <dgm:pt modelId="{46739509-6762-4F42-95AA-46464B018F1B}" type="parTrans" cxnId="{30376BFB-67B9-1745-868B-D164A068B4C6}">
      <dgm:prSet/>
      <dgm:spPr/>
      <dgm:t>
        <a:bodyPr/>
        <a:lstStyle/>
        <a:p>
          <a:endParaRPr lang="en-GB" noProof="0"/>
        </a:p>
      </dgm:t>
    </dgm:pt>
    <dgm:pt modelId="{F80ED32F-ADD7-8843-860C-DC362E688CEA}" type="sibTrans" cxnId="{30376BFB-67B9-1745-868B-D164A068B4C6}">
      <dgm:prSet/>
      <dgm:spPr/>
      <dgm:t>
        <a:bodyPr/>
        <a:lstStyle/>
        <a:p>
          <a:endParaRPr lang="en-GB" noProof="0"/>
        </a:p>
      </dgm:t>
    </dgm:pt>
    <dgm:pt modelId="{54827401-B204-5C4E-A5CD-5EE54FFD79AB}">
      <dgm:prSet phldrT="[Texte]"/>
      <dgm:spPr/>
      <dgm:t>
        <a:bodyPr/>
        <a:lstStyle/>
        <a:p>
          <a:r>
            <a:rPr lang="en-GB" noProof="0" dirty="0" smtClean="0"/>
            <a:t>#2 Terms of approval of the dissemination &amp; sustainability plans</a:t>
          </a:r>
          <a:endParaRPr lang="en-GB" noProof="0" dirty="0"/>
        </a:p>
      </dgm:t>
    </dgm:pt>
    <dgm:pt modelId="{36AC53DF-6D6F-0D40-BE20-6A9ADA8A2D29}" type="parTrans" cxnId="{C8643821-AB1A-DE40-8BC1-2BA0B0EE2FDF}">
      <dgm:prSet/>
      <dgm:spPr/>
      <dgm:t>
        <a:bodyPr/>
        <a:lstStyle/>
        <a:p>
          <a:endParaRPr lang="fr-FR"/>
        </a:p>
      </dgm:t>
    </dgm:pt>
    <dgm:pt modelId="{15048C65-8519-A046-BEE7-785EF49C3DB2}" type="sibTrans" cxnId="{C8643821-AB1A-DE40-8BC1-2BA0B0EE2FDF}">
      <dgm:prSet/>
      <dgm:spPr/>
      <dgm:t>
        <a:bodyPr/>
        <a:lstStyle/>
        <a:p>
          <a:endParaRPr lang="fr-FR"/>
        </a:p>
      </dgm:t>
    </dgm:pt>
    <dgm:pt modelId="{0EBE713C-5C7A-1D4F-AC60-62E05EC4865D}">
      <dgm:prSet phldrT="[Texte]"/>
      <dgm:spPr/>
      <dgm:t>
        <a:bodyPr/>
        <a:lstStyle/>
        <a:p>
          <a:r>
            <a:rPr lang="en-GB" noProof="0" dirty="0" smtClean="0"/>
            <a:t>#5 Output of conferences</a:t>
          </a:r>
          <a:endParaRPr lang="en-GB" noProof="0" dirty="0"/>
        </a:p>
      </dgm:t>
    </dgm:pt>
    <dgm:pt modelId="{6AAEF946-017A-294E-8896-F02857AD5EB9}" type="parTrans" cxnId="{6823A2CF-80D0-4E49-975B-5811EA0BFAF4}">
      <dgm:prSet/>
      <dgm:spPr/>
      <dgm:t>
        <a:bodyPr/>
        <a:lstStyle/>
        <a:p>
          <a:endParaRPr lang="fr-FR"/>
        </a:p>
      </dgm:t>
    </dgm:pt>
    <dgm:pt modelId="{81CBD75D-EBA1-0B4D-8289-6BCB6B799F89}" type="sibTrans" cxnId="{6823A2CF-80D0-4E49-975B-5811EA0BFAF4}">
      <dgm:prSet/>
      <dgm:spPr/>
      <dgm:t>
        <a:bodyPr/>
        <a:lstStyle/>
        <a:p>
          <a:endParaRPr lang="fr-FR"/>
        </a:p>
      </dgm:t>
    </dgm:pt>
    <dgm:pt modelId="{72D51525-8854-DF4E-A5D5-54AAF271F757}" type="pres">
      <dgm:prSet presAssocID="{C8CA742D-5656-564E-A8E3-813F42E89B17}" presName="cycle" presStyleCnt="0">
        <dgm:presLayoutVars>
          <dgm:chMax val="1"/>
          <dgm:dir/>
          <dgm:animLvl val="ctr"/>
          <dgm:resizeHandles val="exact"/>
        </dgm:presLayoutVars>
      </dgm:prSet>
      <dgm:spPr/>
      <dgm:t>
        <a:bodyPr/>
        <a:lstStyle/>
        <a:p>
          <a:endParaRPr lang="fr-FR"/>
        </a:p>
      </dgm:t>
    </dgm:pt>
    <dgm:pt modelId="{ADB9449F-217D-E44B-B764-2085CC9D2EC8}" type="pres">
      <dgm:prSet presAssocID="{FBEBB202-6DB6-5945-A016-61F281F4DADE}" presName="centerShape" presStyleLbl="node0" presStyleIdx="0" presStyleCnt="1"/>
      <dgm:spPr/>
      <dgm:t>
        <a:bodyPr/>
        <a:lstStyle/>
        <a:p>
          <a:endParaRPr lang="fr-FR"/>
        </a:p>
      </dgm:t>
    </dgm:pt>
    <dgm:pt modelId="{417EDBF0-A4A5-534D-BC46-22DBF04237B4}" type="pres">
      <dgm:prSet presAssocID="{E950B35E-663E-1E45-8F2A-155A763E1696}" presName="parTrans" presStyleLbl="bgSibTrans2D1" presStyleIdx="0" presStyleCnt="5"/>
      <dgm:spPr/>
      <dgm:t>
        <a:bodyPr/>
        <a:lstStyle/>
        <a:p>
          <a:endParaRPr lang="fr-FR"/>
        </a:p>
      </dgm:t>
    </dgm:pt>
    <dgm:pt modelId="{99053299-0EE0-0C47-98D1-7E4D28134389}" type="pres">
      <dgm:prSet presAssocID="{BE1784A2-67C1-A144-B3A9-04F897E47D75}" presName="node" presStyleLbl="node1" presStyleIdx="0" presStyleCnt="5">
        <dgm:presLayoutVars>
          <dgm:bulletEnabled val="1"/>
        </dgm:presLayoutVars>
      </dgm:prSet>
      <dgm:spPr/>
      <dgm:t>
        <a:bodyPr/>
        <a:lstStyle/>
        <a:p>
          <a:endParaRPr lang="fr-FR"/>
        </a:p>
      </dgm:t>
    </dgm:pt>
    <dgm:pt modelId="{A737304B-37EA-F745-838C-44BFEDF9D94E}" type="pres">
      <dgm:prSet presAssocID="{36AC53DF-6D6F-0D40-BE20-6A9ADA8A2D29}" presName="parTrans" presStyleLbl="bgSibTrans2D1" presStyleIdx="1" presStyleCnt="5"/>
      <dgm:spPr/>
      <dgm:t>
        <a:bodyPr/>
        <a:lstStyle/>
        <a:p>
          <a:endParaRPr lang="fr-FR"/>
        </a:p>
      </dgm:t>
    </dgm:pt>
    <dgm:pt modelId="{6F660090-1820-6E4D-956F-210DDE183DD4}" type="pres">
      <dgm:prSet presAssocID="{54827401-B204-5C4E-A5CD-5EE54FFD79AB}" presName="node" presStyleLbl="node1" presStyleIdx="1" presStyleCnt="5">
        <dgm:presLayoutVars>
          <dgm:bulletEnabled val="1"/>
        </dgm:presLayoutVars>
      </dgm:prSet>
      <dgm:spPr/>
      <dgm:t>
        <a:bodyPr/>
        <a:lstStyle/>
        <a:p>
          <a:endParaRPr lang="fr-FR"/>
        </a:p>
      </dgm:t>
    </dgm:pt>
    <dgm:pt modelId="{F7CCE7E5-77C3-7B4E-BAA8-E36DE519F4F9}" type="pres">
      <dgm:prSet presAssocID="{F9050216-9074-554B-8CA3-C834D899904D}" presName="parTrans" presStyleLbl="bgSibTrans2D1" presStyleIdx="2" presStyleCnt="5"/>
      <dgm:spPr/>
      <dgm:t>
        <a:bodyPr/>
        <a:lstStyle/>
        <a:p>
          <a:endParaRPr lang="fr-FR"/>
        </a:p>
      </dgm:t>
    </dgm:pt>
    <dgm:pt modelId="{EF14CB90-7ADC-624E-B198-85F8B905067D}" type="pres">
      <dgm:prSet presAssocID="{963E58A2-05EB-1B4D-9E06-568E4FED92F0}" presName="node" presStyleLbl="node1" presStyleIdx="2" presStyleCnt="5">
        <dgm:presLayoutVars>
          <dgm:bulletEnabled val="1"/>
        </dgm:presLayoutVars>
      </dgm:prSet>
      <dgm:spPr/>
      <dgm:t>
        <a:bodyPr/>
        <a:lstStyle/>
        <a:p>
          <a:endParaRPr lang="fr-FR"/>
        </a:p>
      </dgm:t>
    </dgm:pt>
    <dgm:pt modelId="{65B33055-520D-B943-B752-4972B8DBF52F}" type="pres">
      <dgm:prSet presAssocID="{46739509-6762-4F42-95AA-46464B018F1B}" presName="parTrans" presStyleLbl="bgSibTrans2D1" presStyleIdx="3" presStyleCnt="5"/>
      <dgm:spPr/>
      <dgm:t>
        <a:bodyPr/>
        <a:lstStyle/>
        <a:p>
          <a:endParaRPr lang="fr-FR"/>
        </a:p>
      </dgm:t>
    </dgm:pt>
    <dgm:pt modelId="{7EB0E552-1E28-9145-8C39-FF6C5483934E}" type="pres">
      <dgm:prSet presAssocID="{62D87869-1FD0-5449-8B7F-32938D2216D6}" presName="node" presStyleLbl="node1" presStyleIdx="3" presStyleCnt="5">
        <dgm:presLayoutVars>
          <dgm:bulletEnabled val="1"/>
        </dgm:presLayoutVars>
      </dgm:prSet>
      <dgm:spPr/>
      <dgm:t>
        <a:bodyPr/>
        <a:lstStyle/>
        <a:p>
          <a:endParaRPr lang="fr-FR"/>
        </a:p>
      </dgm:t>
    </dgm:pt>
    <dgm:pt modelId="{870C73B1-74C0-7248-9044-44C12CA58931}" type="pres">
      <dgm:prSet presAssocID="{6AAEF946-017A-294E-8896-F02857AD5EB9}" presName="parTrans" presStyleLbl="bgSibTrans2D1" presStyleIdx="4" presStyleCnt="5"/>
      <dgm:spPr/>
      <dgm:t>
        <a:bodyPr/>
        <a:lstStyle/>
        <a:p>
          <a:endParaRPr lang="fr-FR"/>
        </a:p>
      </dgm:t>
    </dgm:pt>
    <dgm:pt modelId="{D0644B39-CF91-6D40-A28D-40D4EFA545C2}" type="pres">
      <dgm:prSet presAssocID="{0EBE713C-5C7A-1D4F-AC60-62E05EC4865D}" presName="node" presStyleLbl="node1" presStyleIdx="4" presStyleCnt="5">
        <dgm:presLayoutVars>
          <dgm:bulletEnabled val="1"/>
        </dgm:presLayoutVars>
      </dgm:prSet>
      <dgm:spPr/>
      <dgm:t>
        <a:bodyPr/>
        <a:lstStyle/>
        <a:p>
          <a:endParaRPr lang="fr-FR"/>
        </a:p>
      </dgm:t>
    </dgm:pt>
  </dgm:ptLst>
  <dgm:cxnLst>
    <dgm:cxn modelId="{4A16541B-771F-3C4C-B830-1F7C9C6AFAF5}" type="presOf" srcId="{6AAEF946-017A-294E-8896-F02857AD5EB9}" destId="{870C73B1-74C0-7248-9044-44C12CA58931}" srcOrd="0" destOrd="0" presId="urn:microsoft.com/office/officeart/2005/8/layout/radial4"/>
    <dgm:cxn modelId="{30376BFB-67B9-1745-868B-D164A068B4C6}" srcId="{FBEBB202-6DB6-5945-A016-61F281F4DADE}" destId="{62D87869-1FD0-5449-8B7F-32938D2216D6}" srcOrd="3" destOrd="0" parTransId="{46739509-6762-4F42-95AA-46464B018F1B}" sibTransId="{F80ED32F-ADD7-8843-860C-DC362E688CEA}"/>
    <dgm:cxn modelId="{E37FB2A3-0F5D-6146-BE36-08DEF656710C}" type="presOf" srcId="{54827401-B204-5C4E-A5CD-5EE54FFD79AB}" destId="{6F660090-1820-6E4D-956F-210DDE183DD4}" srcOrd="0" destOrd="0" presId="urn:microsoft.com/office/officeart/2005/8/layout/radial4"/>
    <dgm:cxn modelId="{6823A2CF-80D0-4E49-975B-5811EA0BFAF4}" srcId="{FBEBB202-6DB6-5945-A016-61F281F4DADE}" destId="{0EBE713C-5C7A-1D4F-AC60-62E05EC4865D}" srcOrd="4" destOrd="0" parTransId="{6AAEF946-017A-294E-8896-F02857AD5EB9}" sibTransId="{81CBD75D-EBA1-0B4D-8289-6BCB6B799F89}"/>
    <dgm:cxn modelId="{F8392EB3-DC4D-4F49-B5C3-D96D87FE086B}" type="presOf" srcId="{36AC53DF-6D6F-0D40-BE20-6A9ADA8A2D29}" destId="{A737304B-37EA-F745-838C-44BFEDF9D94E}" srcOrd="0" destOrd="0" presId="urn:microsoft.com/office/officeart/2005/8/layout/radial4"/>
    <dgm:cxn modelId="{35117E3C-6541-A049-AA38-5185C28EE0E1}" type="presOf" srcId="{BE1784A2-67C1-A144-B3A9-04F897E47D75}" destId="{99053299-0EE0-0C47-98D1-7E4D28134389}" srcOrd="0" destOrd="0" presId="urn:microsoft.com/office/officeart/2005/8/layout/radial4"/>
    <dgm:cxn modelId="{C8643821-AB1A-DE40-8BC1-2BA0B0EE2FDF}" srcId="{FBEBB202-6DB6-5945-A016-61F281F4DADE}" destId="{54827401-B204-5C4E-A5CD-5EE54FFD79AB}" srcOrd="1" destOrd="0" parTransId="{36AC53DF-6D6F-0D40-BE20-6A9ADA8A2D29}" sibTransId="{15048C65-8519-A046-BEE7-785EF49C3DB2}"/>
    <dgm:cxn modelId="{6AFD2E77-5D31-1849-8F0F-A7558CD0548B}" srcId="{FBEBB202-6DB6-5945-A016-61F281F4DADE}" destId="{BE1784A2-67C1-A144-B3A9-04F897E47D75}" srcOrd="0" destOrd="0" parTransId="{E950B35E-663E-1E45-8F2A-155A763E1696}" sibTransId="{0D5029B1-8636-B846-92B2-723996A0398D}"/>
    <dgm:cxn modelId="{FE8ADAD8-550E-6444-9974-9021FDAE6F71}" type="presOf" srcId="{C8CA742D-5656-564E-A8E3-813F42E89B17}" destId="{72D51525-8854-DF4E-A5D5-54AAF271F757}" srcOrd="0" destOrd="0" presId="urn:microsoft.com/office/officeart/2005/8/layout/radial4"/>
    <dgm:cxn modelId="{102ED152-DE8D-8D42-9954-70ACBDE0B1B7}" type="presOf" srcId="{E950B35E-663E-1E45-8F2A-155A763E1696}" destId="{417EDBF0-A4A5-534D-BC46-22DBF04237B4}" srcOrd="0" destOrd="0" presId="urn:microsoft.com/office/officeart/2005/8/layout/radial4"/>
    <dgm:cxn modelId="{94287AD6-588D-C049-BEB1-7B183A34ABC3}" type="presOf" srcId="{0EBE713C-5C7A-1D4F-AC60-62E05EC4865D}" destId="{D0644B39-CF91-6D40-A28D-40D4EFA545C2}" srcOrd="0" destOrd="0" presId="urn:microsoft.com/office/officeart/2005/8/layout/radial4"/>
    <dgm:cxn modelId="{02173330-0C7D-7940-A601-6530B17A2428}" type="presOf" srcId="{963E58A2-05EB-1B4D-9E06-568E4FED92F0}" destId="{EF14CB90-7ADC-624E-B198-85F8B905067D}" srcOrd="0" destOrd="0" presId="urn:microsoft.com/office/officeart/2005/8/layout/radial4"/>
    <dgm:cxn modelId="{CD468CA1-7A9F-A049-A682-06A2E69BAA2C}" type="presOf" srcId="{F9050216-9074-554B-8CA3-C834D899904D}" destId="{F7CCE7E5-77C3-7B4E-BAA8-E36DE519F4F9}" srcOrd="0" destOrd="0" presId="urn:microsoft.com/office/officeart/2005/8/layout/radial4"/>
    <dgm:cxn modelId="{B5E2C848-BF7A-6E45-977D-A3B01CA2925C}" type="presOf" srcId="{46739509-6762-4F42-95AA-46464B018F1B}" destId="{65B33055-520D-B943-B752-4972B8DBF52F}" srcOrd="0" destOrd="0" presId="urn:microsoft.com/office/officeart/2005/8/layout/radial4"/>
    <dgm:cxn modelId="{EF7B97CF-CD99-3848-9F73-5FDB48606701}" srcId="{C8CA742D-5656-564E-A8E3-813F42E89B17}" destId="{FBEBB202-6DB6-5945-A016-61F281F4DADE}" srcOrd="0" destOrd="0" parTransId="{89D56D8C-A827-0847-A55E-1F7CE6560D93}" sibTransId="{D7B6EE39-A953-8D4C-B3CB-2D7D5E400CE8}"/>
    <dgm:cxn modelId="{3DFFE357-5DAC-BE46-962F-693F7691743F}" type="presOf" srcId="{62D87869-1FD0-5449-8B7F-32938D2216D6}" destId="{7EB0E552-1E28-9145-8C39-FF6C5483934E}" srcOrd="0" destOrd="0" presId="urn:microsoft.com/office/officeart/2005/8/layout/radial4"/>
    <dgm:cxn modelId="{D10BBFC7-F6A4-6040-BE1A-B2F3961D7493}" type="presOf" srcId="{FBEBB202-6DB6-5945-A016-61F281F4DADE}" destId="{ADB9449F-217D-E44B-B764-2085CC9D2EC8}" srcOrd="0" destOrd="0" presId="urn:microsoft.com/office/officeart/2005/8/layout/radial4"/>
    <dgm:cxn modelId="{454FD15D-AB34-9440-B5EF-13543C71A182}" srcId="{FBEBB202-6DB6-5945-A016-61F281F4DADE}" destId="{963E58A2-05EB-1B4D-9E06-568E4FED92F0}" srcOrd="2" destOrd="0" parTransId="{F9050216-9074-554B-8CA3-C834D899904D}" sibTransId="{DF9797C0-F542-F24D-A432-BB050EBEB00D}"/>
    <dgm:cxn modelId="{4AA44AFA-6B2F-DD40-BEC4-B7AB4D42F31A}" type="presParOf" srcId="{72D51525-8854-DF4E-A5D5-54AAF271F757}" destId="{ADB9449F-217D-E44B-B764-2085CC9D2EC8}" srcOrd="0" destOrd="0" presId="urn:microsoft.com/office/officeart/2005/8/layout/radial4"/>
    <dgm:cxn modelId="{4560144E-B163-5345-8F47-5C8119860B5C}" type="presParOf" srcId="{72D51525-8854-DF4E-A5D5-54AAF271F757}" destId="{417EDBF0-A4A5-534D-BC46-22DBF04237B4}" srcOrd="1" destOrd="0" presId="urn:microsoft.com/office/officeart/2005/8/layout/radial4"/>
    <dgm:cxn modelId="{D3D68DA3-9DD0-6F4D-BA32-D4A27F3F43C4}" type="presParOf" srcId="{72D51525-8854-DF4E-A5D5-54AAF271F757}" destId="{99053299-0EE0-0C47-98D1-7E4D28134389}" srcOrd="2" destOrd="0" presId="urn:microsoft.com/office/officeart/2005/8/layout/radial4"/>
    <dgm:cxn modelId="{EC8CDE82-E66A-024A-A634-85CC991803C8}" type="presParOf" srcId="{72D51525-8854-DF4E-A5D5-54AAF271F757}" destId="{A737304B-37EA-F745-838C-44BFEDF9D94E}" srcOrd="3" destOrd="0" presId="urn:microsoft.com/office/officeart/2005/8/layout/radial4"/>
    <dgm:cxn modelId="{C5B7C678-698A-C849-B434-3DEF77CE94A3}" type="presParOf" srcId="{72D51525-8854-DF4E-A5D5-54AAF271F757}" destId="{6F660090-1820-6E4D-956F-210DDE183DD4}" srcOrd="4" destOrd="0" presId="urn:microsoft.com/office/officeart/2005/8/layout/radial4"/>
    <dgm:cxn modelId="{93544BFC-4079-F440-BACB-4A44DDF66844}" type="presParOf" srcId="{72D51525-8854-DF4E-A5D5-54AAF271F757}" destId="{F7CCE7E5-77C3-7B4E-BAA8-E36DE519F4F9}" srcOrd="5" destOrd="0" presId="urn:microsoft.com/office/officeart/2005/8/layout/radial4"/>
    <dgm:cxn modelId="{DA45916B-A548-4B47-A87A-385B12AB8494}" type="presParOf" srcId="{72D51525-8854-DF4E-A5D5-54AAF271F757}" destId="{EF14CB90-7ADC-624E-B198-85F8B905067D}" srcOrd="6" destOrd="0" presId="urn:microsoft.com/office/officeart/2005/8/layout/radial4"/>
    <dgm:cxn modelId="{8C0B9BFF-BACD-0E4B-AC89-084B1D397A7E}" type="presParOf" srcId="{72D51525-8854-DF4E-A5D5-54AAF271F757}" destId="{65B33055-520D-B943-B752-4972B8DBF52F}" srcOrd="7" destOrd="0" presId="urn:microsoft.com/office/officeart/2005/8/layout/radial4"/>
    <dgm:cxn modelId="{94312828-B97A-5647-AA88-1784C95B2D25}" type="presParOf" srcId="{72D51525-8854-DF4E-A5D5-54AAF271F757}" destId="{7EB0E552-1E28-9145-8C39-FF6C5483934E}" srcOrd="8" destOrd="0" presId="urn:microsoft.com/office/officeart/2005/8/layout/radial4"/>
    <dgm:cxn modelId="{D6A7EB28-40AA-2842-9A87-FE75E6966710}" type="presParOf" srcId="{72D51525-8854-DF4E-A5D5-54AAF271F757}" destId="{870C73B1-74C0-7248-9044-44C12CA58931}" srcOrd="9" destOrd="0" presId="urn:microsoft.com/office/officeart/2005/8/layout/radial4"/>
    <dgm:cxn modelId="{2B4872FB-B6C2-374F-B209-77897D7686EA}" type="presParOf" srcId="{72D51525-8854-DF4E-A5D5-54AAF271F757}" destId="{D0644B39-CF91-6D40-A28D-40D4EFA545C2}"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B9449F-217D-E44B-B764-2085CC9D2EC8}">
      <dsp:nvSpPr>
        <dsp:cNvPr id="0" name=""/>
        <dsp:cNvSpPr/>
      </dsp:nvSpPr>
      <dsp:spPr>
        <a:xfrm>
          <a:off x="1363935" y="1398456"/>
          <a:ext cx="945256" cy="945256"/>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en-GB" sz="1100" kern="1200" noProof="0" dirty="0" smtClean="0"/>
            <a:t>Version 1 of D072, D073 &amp; D074</a:t>
          </a:r>
          <a:endParaRPr lang="en-GB" sz="1100" kern="1200" noProof="0" dirty="0"/>
        </a:p>
      </dsp:txBody>
      <dsp:txXfrm>
        <a:off x="1502365" y="1536886"/>
        <a:ext cx="668396" cy="668396"/>
      </dsp:txXfrm>
    </dsp:sp>
    <dsp:sp modelId="{417EDBF0-A4A5-534D-BC46-22DBF04237B4}">
      <dsp:nvSpPr>
        <dsp:cNvPr id="0" name=""/>
        <dsp:cNvSpPr/>
      </dsp:nvSpPr>
      <dsp:spPr>
        <a:xfrm rot="10800000">
          <a:off x="449278" y="1736386"/>
          <a:ext cx="864351" cy="269398"/>
        </a:xfrm>
        <a:prstGeom prst="lef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9053299-0EE0-0C47-98D1-7E4D28134389}">
      <dsp:nvSpPr>
        <dsp:cNvPr id="0" name=""/>
        <dsp:cNvSpPr/>
      </dsp:nvSpPr>
      <dsp:spPr>
        <a:xfrm>
          <a:off x="281" y="1511887"/>
          <a:ext cx="897993" cy="718394"/>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en-GB" sz="900" kern="1200" noProof="0" dirty="0" smtClean="0"/>
            <a:t>#1 This workshop</a:t>
          </a:r>
          <a:endParaRPr lang="en-GB" sz="900" kern="1200" noProof="0" dirty="0"/>
        </a:p>
      </dsp:txBody>
      <dsp:txXfrm>
        <a:off x="21322" y="1532928"/>
        <a:ext cx="855911" cy="676312"/>
      </dsp:txXfrm>
    </dsp:sp>
    <dsp:sp modelId="{A737304B-37EA-F745-838C-44BFEDF9D94E}">
      <dsp:nvSpPr>
        <dsp:cNvPr id="0" name=""/>
        <dsp:cNvSpPr/>
      </dsp:nvSpPr>
      <dsp:spPr>
        <a:xfrm rot="13500000">
          <a:off x="729023" y="1061021"/>
          <a:ext cx="864351" cy="269398"/>
        </a:xfrm>
        <a:prstGeom prst="leftArrow">
          <a:avLst>
            <a:gd name="adj1" fmla="val 60000"/>
            <a:gd name="adj2" fmla="val 50000"/>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F660090-1820-6E4D-956F-210DDE183DD4}">
      <dsp:nvSpPr>
        <dsp:cNvPr id="0" name=""/>
        <dsp:cNvSpPr/>
      </dsp:nvSpPr>
      <dsp:spPr>
        <a:xfrm>
          <a:off x="406607" y="530928"/>
          <a:ext cx="897993" cy="718394"/>
        </a:xfrm>
        <a:prstGeom prst="roundRect">
          <a:avLst>
            <a:gd name="adj" fmla="val 10000"/>
          </a:avLst>
        </a:prstGeom>
        <a:gradFill rotWithShape="0">
          <a:gsLst>
            <a:gs pos="0">
              <a:schemeClr val="accent4">
                <a:hueOff val="-1116192"/>
                <a:satOff val="6725"/>
                <a:lumOff val="539"/>
                <a:alphaOff val="0"/>
                <a:shade val="51000"/>
                <a:satMod val="130000"/>
              </a:schemeClr>
            </a:gs>
            <a:gs pos="80000">
              <a:schemeClr val="accent4">
                <a:hueOff val="-1116192"/>
                <a:satOff val="6725"/>
                <a:lumOff val="539"/>
                <a:alphaOff val="0"/>
                <a:shade val="93000"/>
                <a:satMod val="130000"/>
              </a:schemeClr>
            </a:gs>
            <a:gs pos="100000">
              <a:schemeClr val="accent4">
                <a:hueOff val="-1116192"/>
                <a:satOff val="6725"/>
                <a:lumOff val="539"/>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en-GB" sz="900" kern="1200" noProof="0" dirty="0" smtClean="0"/>
            <a:t>#2 Terms of approval of the dissemination &amp; sustainability plans</a:t>
          </a:r>
          <a:endParaRPr lang="en-GB" sz="900" kern="1200" noProof="0" dirty="0"/>
        </a:p>
      </dsp:txBody>
      <dsp:txXfrm>
        <a:off x="427648" y="551969"/>
        <a:ext cx="855911" cy="676312"/>
      </dsp:txXfrm>
    </dsp:sp>
    <dsp:sp modelId="{F7CCE7E5-77C3-7B4E-BAA8-E36DE519F4F9}">
      <dsp:nvSpPr>
        <dsp:cNvPr id="0" name=""/>
        <dsp:cNvSpPr/>
      </dsp:nvSpPr>
      <dsp:spPr>
        <a:xfrm rot="16200000">
          <a:off x="1404388" y="781275"/>
          <a:ext cx="864351" cy="269398"/>
        </a:xfrm>
        <a:prstGeom prst="leftArrow">
          <a:avLst>
            <a:gd name="adj1" fmla="val 60000"/>
            <a:gd name="adj2" fmla="val 5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EF14CB90-7ADC-624E-B198-85F8B905067D}">
      <dsp:nvSpPr>
        <dsp:cNvPr id="0" name=""/>
        <dsp:cNvSpPr/>
      </dsp:nvSpPr>
      <dsp:spPr>
        <a:xfrm>
          <a:off x="1387567" y="124601"/>
          <a:ext cx="897993" cy="718394"/>
        </a:xfrm>
        <a:prstGeom prst="roundRect">
          <a:avLst>
            <a:gd name="adj" fmla="val 10000"/>
          </a:avLst>
        </a:prstGeom>
        <a:gradFill rotWithShape="0">
          <a:gsLst>
            <a:gs pos="0">
              <a:schemeClr val="accent4">
                <a:hueOff val="-2232385"/>
                <a:satOff val="13449"/>
                <a:lumOff val="1078"/>
                <a:alphaOff val="0"/>
                <a:shade val="51000"/>
                <a:satMod val="130000"/>
              </a:schemeClr>
            </a:gs>
            <a:gs pos="80000">
              <a:schemeClr val="accent4">
                <a:hueOff val="-2232385"/>
                <a:satOff val="13449"/>
                <a:lumOff val="1078"/>
                <a:alphaOff val="0"/>
                <a:shade val="93000"/>
                <a:satMod val="130000"/>
              </a:schemeClr>
            </a:gs>
            <a:gs pos="100000">
              <a:schemeClr val="accent4">
                <a:hueOff val="-2232385"/>
                <a:satOff val="13449"/>
                <a:lumOff val="1078"/>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en-GB" sz="900" kern="1200" noProof="0" dirty="0" smtClean="0"/>
            <a:t>#3 Desk Research</a:t>
          </a:r>
          <a:endParaRPr lang="en-GB" sz="900" kern="1200" noProof="0" dirty="0"/>
        </a:p>
      </dsp:txBody>
      <dsp:txXfrm>
        <a:off x="1408608" y="145642"/>
        <a:ext cx="855911" cy="676312"/>
      </dsp:txXfrm>
    </dsp:sp>
    <dsp:sp modelId="{65B33055-520D-B943-B752-4972B8DBF52F}">
      <dsp:nvSpPr>
        <dsp:cNvPr id="0" name=""/>
        <dsp:cNvSpPr/>
      </dsp:nvSpPr>
      <dsp:spPr>
        <a:xfrm rot="18900000">
          <a:off x="2079753" y="1061021"/>
          <a:ext cx="864351" cy="269398"/>
        </a:xfrm>
        <a:prstGeom prst="leftArrow">
          <a:avLst>
            <a:gd name="adj1" fmla="val 60000"/>
            <a:gd name="adj2" fmla="val 50000"/>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EB0E552-1E28-9145-8C39-FF6C5483934E}">
      <dsp:nvSpPr>
        <dsp:cNvPr id="0" name=""/>
        <dsp:cNvSpPr/>
      </dsp:nvSpPr>
      <dsp:spPr>
        <a:xfrm>
          <a:off x="2368526" y="530928"/>
          <a:ext cx="897993" cy="718394"/>
        </a:xfrm>
        <a:prstGeom prst="roundRect">
          <a:avLst>
            <a:gd name="adj" fmla="val 10000"/>
          </a:avLst>
        </a:prstGeom>
        <a:gradFill rotWithShape="0">
          <a:gsLst>
            <a:gs pos="0">
              <a:schemeClr val="accent4">
                <a:hueOff val="-3348577"/>
                <a:satOff val="20174"/>
                <a:lumOff val="1617"/>
                <a:alphaOff val="0"/>
                <a:shade val="51000"/>
                <a:satMod val="130000"/>
              </a:schemeClr>
            </a:gs>
            <a:gs pos="80000">
              <a:schemeClr val="accent4">
                <a:hueOff val="-3348577"/>
                <a:satOff val="20174"/>
                <a:lumOff val="1617"/>
                <a:alphaOff val="0"/>
                <a:shade val="93000"/>
                <a:satMod val="130000"/>
              </a:schemeClr>
            </a:gs>
            <a:gs pos="100000">
              <a:schemeClr val="accent4">
                <a:hueOff val="-3348577"/>
                <a:satOff val="20174"/>
                <a:lumOff val="1617"/>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en-GB" sz="900" kern="1200" noProof="0" dirty="0" smtClean="0"/>
            <a:t>#4 Interviews</a:t>
          </a:r>
          <a:endParaRPr lang="en-GB" sz="900" kern="1200" noProof="0" dirty="0"/>
        </a:p>
      </dsp:txBody>
      <dsp:txXfrm>
        <a:off x="2389567" y="551969"/>
        <a:ext cx="855911" cy="676312"/>
      </dsp:txXfrm>
    </dsp:sp>
    <dsp:sp modelId="{870C73B1-74C0-7248-9044-44C12CA58931}">
      <dsp:nvSpPr>
        <dsp:cNvPr id="0" name=""/>
        <dsp:cNvSpPr/>
      </dsp:nvSpPr>
      <dsp:spPr>
        <a:xfrm>
          <a:off x="2359498" y="1736386"/>
          <a:ext cx="864351" cy="269398"/>
        </a:xfrm>
        <a:prstGeom prst="leftArrow">
          <a:avLst>
            <a:gd name="adj1" fmla="val 60000"/>
            <a:gd name="adj2" fmla="val 5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0644B39-CF91-6D40-A28D-40D4EFA545C2}">
      <dsp:nvSpPr>
        <dsp:cNvPr id="0" name=""/>
        <dsp:cNvSpPr/>
      </dsp:nvSpPr>
      <dsp:spPr>
        <a:xfrm>
          <a:off x="2774853" y="1511887"/>
          <a:ext cx="897993" cy="718394"/>
        </a:xfrm>
        <a:prstGeom prst="roundRect">
          <a:avLst>
            <a:gd name="adj" fmla="val 1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en-GB" sz="900" kern="1200" noProof="0" dirty="0" smtClean="0"/>
            <a:t>#5 Output of conferences</a:t>
          </a:r>
          <a:endParaRPr lang="en-GB" sz="900" kern="1200" noProof="0" dirty="0"/>
        </a:p>
      </dsp:txBody>
      <dsp:txXfrm>
        <a:off x="2795894" y="1532928"/>
        <a:ext cx="855911" cy="67631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6F516BA4-C1F8-4CBC-B102-26006ED14320}" type="datetimeFigureOut">
              <a:rPr lang="bg-BG" smtClean="0"/>
              <a:t>10.9.2013 г.</a:t>
            </a:fld>
            <a:endParaRPr lang="bg-BG"/>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bg-BG"/>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1CD4952F-3ACB-4D2C-B3C6-E76D1E1CA77E}" type="slidenum">
              <a:rPr lang="bg-BG" smtClean="0"/>
              <a:t>‹#›</a:t>
            </a:fld>
            <a:endParaRPr lang="bg-BG"/>
          </a:p>
        </p:txBody>
      </p:sp>
    </p:spTree>
    <p:extLst>
      <p:ext uri="{BB962C8B-B14F-4D97-AF65-F5344CB8AC3E}">
        <p14:creationId xmlns:p14="http://schemas.microsoft.com/office/powerpoint/2010/main" val="323439747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nl-BE" noProof="0" smtClean="0"/>
              <a:t>Cliquez et modifiez le titre</a:t>
            </a:r>
            <a:endParaRPr lang="en-GB" noProof="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BE" noProof="0" smtClean="0"/>
              <a:t>Cliquez pour modifier le style des sous-titres du masque</a:t>
            </a:r>
            <a:endParaRPr lang="en-GB" noProof="0"/>
          </a:p>
        </p:txBody>
      </p:sp>
      <p:sp>
        <p:nvSpPr>
          <p:cNvPr id="4" name="Date Placeholder 3"/>
          <p:cNvSpPr>
            <a:spLocks noGrp="1"/>
          </p:cNvSpPr>
          <p:nvPr>
            <p:ph type="dt" sz="half" idx="10"/>
          </p:nvPr>
        </p:nvSpPr>
        <p:spPr/>
        <p:txBody>
          <a:bodyPr/>
          <a:lstStyle/>
          <a:p>
            <a:fld id="{95C7916F-22A9-4EE1-B934-16D1F1CC86A0}" type="datetimeFigureOut">
              <a:rPr lang="bg-BG" smtClean="0"/>
              <a:t>10.9.2013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3334897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Cliquez et modifiez le titre</a:t>
            </a:r>
            <a:endParaRPr lang="bg-BG"/>
          </a:p>
        </p:txBody>
      </p:sp>
      <p:sp>
        <p:nvSpPr>
          <p:cNvPr id="3" name="Vertical Text Placeholder 2"/>
          <p:cNvSpPr>
            <a:spLocks noGrp="1"/>
          </p:cNvSpPr>
          <p:nvPr>
            <p:ph type="body" orient="vert" idx="1"/>
          </p:nvPr>
        </p:nvSpPr>
        <p:spPr/>
        <p:txBody>
          <a:bodyPr vert="eaVert"/>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bg-BG"/>
          </a:p>
        </p:txBody>
      </p:sp>
      <p:sp>
        <p:nvSpPr>
          <p:cNvPr id="4" name="Date Placeholder 3"/>
          <p:cNvSpPr>
            <a:spLocks noGrp="1"/>
          </p:cNvSpPr>
          <p:nvPr>
            <p:ph type="dt" sz="half" idx="10"/>
          </p:nvPr>
        </p:nvSpPr>
        <p:spPr/>
        <p:txBody>
          <a:bodyPr/>
          <a:lstStyle/>
          <a:p>
            <a:fld id="{95C7916F-22A9-4EE1-B934-16D1F1CC86A0}" type="datetimeFigureOut">
              <a:rPr lang="bg-BG" smtClean="0"/>
              <a:t>10.9.2013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2639263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nl-BE" smtClean="0"/>
              <a:t>Cliquez et modifiez le titre</a:t>
            </a:r>
            <a:endParaRPr lang="bg-B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bg-BG"/>
          </a:p>
        </p:txBody>
      </p:sp>
      <p:sp>
        <p:nvSpPr>
          <p:cNvPr id="4" name="Date Placeholder 3"/>
          <p:cNvSpPr>
            <a:spLocks noGrp="1"/>
          </p:cNvSpPr>
          <p:nvPr>
            <p:ph type="dt" sz="half" idx="10"/>
          </p:nvPr>
        </p:nvSpPr>
        <p:spPr/>
        <p:txBody>
          <a:bodyPr/>
          <a:lstStyle/>
          <a:p>
            <a:fld id="{95C7916F-22A9-4EE1-B934-16D1F1CC86A0}" type="datetimeFigureOut">
              <a:rPr lang="bg-BG" smtClean="0"/>
              <a:t>10.9.2013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1798430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noProof="0" smtClean="0"/>
              <a:t>Cliquez et modifiez le titre</a:t>
            </a:r>
            <a:endParaRPr lang="en-GB" noProof="0"/>
          </a:p>
        </p:txBody>
      </p:sp>
      <p:sp>
        <p:nvSpPr>
          <p:cNvPr id="3" name="Content Placeholder 2"/>
          <p:cNvSpPr>
            <a:spLocks noGrp="1"/>
          </p:cNvSpPr>
          <p:nvPr>
            <p:ph idx="1"/>
          </p:nvPr>
        </p:nvSpPr>
        <p:spPr/>
        <p:txBody>
          <a:bodyPr/>
          <a:lstStyle/>
          <a:p>
            <a:pPr lvl="0"/>
            <a:r>
              <a:rPr lang="nl-BE" noProof="0" smtClean="0"/>
              <a:t>Cliquez pour modifier les styles du texte du masque</a:t>
            </a:r>
          </a:p>
          <a:p>
            <a:pPr lvl="1"/>
            <a:r>
              <a:rPr lang="nl-BE" noProof="0" smtClean="0"/>
              <a:t>Deuxième niveau</a:t>
            </a:r>
          </a:p>
          <a:p>
            <a:pPr lvl="2"/>
            <a:r>
              <a:rPr lang="nl-BE" noProof="0" smtClean="0"/>
              <a:t>Troisième niveau</a:t>
            </a:r>
          </a:p>
          <a:p>
            <a:pPr lvl="3"/>
            <a:r>
              <a:rPr lang="nl-BE" noProof="0" smtClean="0"/>
              <a:t>Quatrième niveau</a:t>
            </a:r>
          </a:p>
          <a:p>
            <a:pPr lvl="4"/>
            <a:r>
              <a:rPr lang="nl-BE" noProof="0" smtClean="0"/>
              <a:t>Cinquième niveau</a:t>
            </a:r>
            <a:endParaRPr lang="en-GB" noProof="0"/>
          </a:p>
        </p:txBody>
      </p:sp>
      <p:sp>
        <p:nvSpPr>
          <p:cNvPr id="4" name="Date Placeholder 3"/>
          <p:cNvSpPr>
            <a:spLocks noGrp="1"/>
          </p:cNvSpPr>
          <p:nvPr>
            <p:ph type="dt" sz="half" idx="10"/>
          </p:nvPr>
        </p:nvSpPr>
        <p:spPr/>
        <p:txBody>
          <a:bodyPr/>
          <a:lstStyle/>
          <a:p>
            <a:fld id="{95C7916F-22A9-4EE1-B934-16D1F1CC86A0}" type="datetimeFigureOut">
              <a:rPr lang="bg-BG" smtClean="0"/>
              <a:t>10.9.2013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36867378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nl-BE" smtClean="0"/>
              <a:t>Cliquez et modifiez le titre</a:t>
            </a:r>
            <a:endParaRPr lang="bg-B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BE" smtClean="0"/>
              <a:t>Cliquez pour modifier les styles du texte du masque</a:t>
            </a:r>
          </a:p>
        </p:txBody>
      </p:sp>
      <p:sp>
        <p:nvSpPr>
          <p:cNvPr id="4" name="Date Placeholder 3"/>
          <p:cNvSpPr>
            <a:spLocks noGrp="1"/>
          </p:cNvSpPr>
          <p:nvPr>
            <p:ph type="dt" sz="half" idx="10"/>
          </p:nvPr>
        </p:nvSpPr>
        <p:spPr/>
        <p:txBody>
          <a:bodyPr/>
          <a:lstStyle/>
          <a:p>
            <a:fld id="{95C7916F-22A9-4EE1-B934-16D1F1CC86A0}" type="datetimeFigureOut">
              <a:rPr lang="bg-BG" smtClean="0"/>
              <a:t>10.9.2013 г.</a:t>
            </a:fld>
            <a:endParaRPr lang="bg-BG"/>
          </a:p>
        </p:txBody>
      </p:sp>
      <p:sp>
        <p:nvSpPr>
          <p:cNvPr id="5" name="Footer Placeholder 4"/>
          <p:cNvSpPr>
            <a:spLocks noGrp="1"/>
          </p:cNvSpPr>
          <p:nvPr>
            <p:ph type="ftr" sz="quarter" idx="11"/>
          </p:nvPr>
        </p:nvSpPr>
        <p:spPr/>
        <p:txBody>
          <a:bodyPr/>
          <a:lstStyle/>
          <a:p>
            <a:endParaRPr lang="bg-BG"/>
          </a:p>
        </p:txBody>
      </p:sp>
      <p:sp>
        <p:nvSpPr>
          <p:cNvPr id="6" name="Slide Number Placeholder 5"/>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17215816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Cliquez et modifiez le titre</a:t>
            </a:r>
            <a:endParaRPr lang="bg-B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bg-B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bg-BG"/>
          </a:p>
        </p:txBody>
      </p:sp>
      <p:sp>
        <p:nvSpPr>
          <p:cNvPr id="5" name="Date Placeholder 4"/>
          <p:cNvSpPr>
            <a:spLocks noGrp="1"/>
          </p:cNvSpPr>
          <p:nvPr>
            <p:ph type="dt" sz="half" idx="10"/>
          </p:nvPr>
        </p:nvSpPr>
        <p:spPr/>
        <p:txBody>
          <a:bodyPr/>
          <a:lstStyle/>
          <a:p>
            <a:fld id="{95C7916F-22A9-4EE1-B934-16D1F1CC86A0}" type="datetimeFigureOut">
              <a:rPr lang="bg-BG" smtClean="0"/>
              <a:t>10.9.2013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3593555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BE" smtClean="0"/>
              <a:t>Cliquez et modifiez le titre</a:t>
            </a:r>
            <a:endParaRPr lang="bg-B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Cliquez pour modifier les styles du texte du masque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bg-B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BE" smtClean="0"/>
              <a:t>Cliquez pour modifier les styles du texte du masque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bg-BG"/>
          </a:p>
        </p:txBody>
      </p:sp>
      <p:sp>
        <p:nvSpPr>
          <p:cNvPr id="7" name="Date Placeholder 6"/>
          <p:cNvSpPr>
            <a:spLocks noGrp="1"/>
          </p:cNvSpPr>
          <p:nvPr>
            <p:ph type="dt" sz="half" idx="10"/>
          </p:nvPr>
        </p:nvSpPr>
        <p:spPr/>
        <p:txBody>
          <a:bodyPr/>
          <a:lstStyle/>
          <a:p>
            <a:fld id="{95C7916F-22A9-4EE1-B934-16D1F1CC86A0}" type="datetimeFigureOut">
              <a:rPr lang="bg-BG" smtClean="0"/>
              <a:t>10.9.2013 г.</a:t>
            </a:fld>
            <a:endParaRPr lang="bg-BG"/>
          </a:p>
        </p:txBody>
      </p:sp>
      <p:sp>
        <p:nvSpPr>
          <p:cNvPr id="8" name="Footer Placeholder 7"/>
          <p:cNvSpPr>
            <a:spLocks noGrp="1"/>
          </p:cNvSpPr>
          <p:nvPr>
            <p:ph type="ftr" sz="quarter" idx="11"/>
          </p:nvPr>
        </p:nvSpPr>
        <p:spPr/>
        <p:txBody>
          <a:bodyPr/>
          <a:lstStyle/>
          <a:p>
            <a:endParaRPr lang="bg-BG"/>
          </a:p>
        </p:txBody>
      </p:sp>
      <p:sp>
        <p:nvSpPr>
          <p:cNvPr id="9" name="Slide Number Placeholder 8"/>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4139098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BE" smtClean="0"/>
              <a:t>Cliquez et modifiez le titre</a:t>
            </a:r>
            <a:endParaRPr lang="bg-BG"/>
          </a:p>
        </p:txBody>
      </p:sp>
      <p:sp>
        <p:nvSpPr>
          <p:cNvPr id="3" name="Date Placeholder 2"/>
          <p:cNvSpPr>
            <a:spLocks noGrp="1"/>
          </p:cNvSpPr>
          <p:nvPr>
            <p:ph type="dt" sz="half" idx="10"/>
          </p:nvPr>
        </p:nvSpPr>
        <p:spPr/>
        <p:txBody>
          <a:bodyPr/>
          <a:lstStyle/>
          <a:p>
            <a:fld id="{95C7916F-22A9-4EE1-B934-16D1F1CC86A0}" type="datetimeFigureOut">
              <a:rPr lang="bg-BG" smtClean="0"/>
              <a:t>10.9.2013 г.</a:t>
            </a:fld>
            <a:endParaRPr lang="bg-BG"/>
          </a:p>
        </p:txBody>
      </p:sp>
      <p:sp>
        <p:nvSpPr>
          <p:cNvPr id="4" name="Footer Placeholder 3"/>
          <p:cNvSpPr>
            <a:spLocks noGrp="1"/>
          </p:cNvSpPr>
          <p:nvPr>
            <p:ph type="ftr" sz="quarter" idx="11"/>
          </p:nvPr>
        </p:nvSpPr>
        <p:spPr/>
        <p:txBody>
          <a:bodyPr/>
          <a:lstStyle/>
          <a:p>
            <a:endParaRPr lang="bg-BG"/>
          </a:p>
        </p:txBody>
      </p:sp>
      <p:sp>
        <p:nvSpPr>
          <p:cNvPr id="5" name="Slide Number Placeholder 4"/>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1581606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C7916F-22A9-4EE1-B934-16D1F1CC86A0}" type="datetimeFigureOut">
              <a:rPr lang="bg-BG" smtClean="0"/>
              <a:t>10.9.2013 г.</a:t>
            </a:fld>
            <a:endParaRPr lang="bg-BG"/>
          </a:p>
        </p:txBody>
      </p:sp>
      <p:sp>
        <p:nvSpPr>
          <p:cNvPr id="3" name="Footer Placeholder 2"/>
          <p:cNvSpPr>
            <a:spLocks noGrp="1"/>
          </p:cNvSpPr>
          <p:nvPr>
            <p:ph type="ftr" sz="quarter" idx="11"/>
          </p:nvPr>
        </p:nvSpPr>
        <p:spPr/>
        <p:txBody>
          <a:bodyPr/>
          <a:lstStyle/>
          <a:p>
            <a:endParaRPr lang="bg-BG"/>
          </a:p>
        </p:txBody>
      </p:sp>
      <p:sp>
        <p:nvSpPr>
          <p:cNvPr id="4" name="Slide Number Placeholder 3"/>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1281973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nl-BE" smtClean="0"/>
              <a:t>Cliquez et modifiez le titre</a:t>
            </a:r>
            <a:endParaRPr lang="bg-B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BE" smtClean="0"/>
              <a:t>Cliquez pour modifier les styles du texte du masque</a:t>
            </a:r>
          </a:p>
          <a:p>
            <a:pPr lvl="1"/>
            <a:r>
              <a:rPr lang="nl-BE" smtClean="0"/>
              <a:t>Deuxième niveau</a:t>
            </a:r>
          </a:p>
          <a:p>
            <a:pPr lvl="2"/>
            <a:r>
              <a:rPr lang="nl-BE" smtClean="0"/>
              <a:t>Troisième niveau</a:t>
            </a:r>
          </a:p>
          <a:p>
            <a:pPr lvl="3"/>
            <a:r>
              <a:rPr lang="nl-BE" smtClean="0"/>
              <a:t>Quatrième niveau</a:t>
            </a:r>
          </a:p>
          <a:p>
            <a:pPr lvl="4"/>
            <a:r>
              <a:rPr lang="nl-BE" smtClean="0"/>
              <a:t>Cinquième niveau</a:t>
            </a:r>
            <a:endParaRPr lang="bg-B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Cliquez pour modifier les styles du texte du masque</a:t>
            </a:r>
          </a:p>
        </p:txBody>
      </p:sp>
      <p:sp>
        <p:nvSpPr>
          <p:cNvPr id="5" name="Date Placeholder 4"/>
          <p:cNvSpPr>
            <a:spLocks noGrp="1"/>
          </p:cNvSpPr>
          <p:nvPr>
            <p:ph type="dt" sz="half" idx="10"/>
          </p:nvPr>
        </p:nvSpPr>
        <p:spPr/>
        <p:txBody>
          <a:bodyPr/>
          <a:lstStyle/>
          <a:p>
            <a:fld id="{95C7916F-22A9-4EE1-B934-16D1F1CC86A0}" type="datetimeFigureOut">
              <a:rPr lang="bg-BG" smtClean="0"/>
              <a:t>10.9.2013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4082632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nl-BE" smtClean="0"/>
              <a:t>Cliquez et modifiez le titre</a:t>
            </a:r>
            <a:endParaRPr lang="bg-B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BE" smtClean="0"/>
              <a:t>Faire glisser l'image vers l'espace réservé ou cliquer sur l'icône pour l'ajouter</a:t>
            </a:r>
            <a:endParaRPr lang="bg-B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BE" smtClean="0"/>
              <a:t>Cliquez pour modifier les styles du texte du masque</a:t>
            </a:r>
          </a:p>
        </p:txBody>
      </p:sp>
      <p:sp>
        <p:nvSpPr>
          <p:cNvPr id="5" name="Date Placeholder 4"/>
          <p:cNvSpPr>
            <a:spLocks noGrp="1"/>
          </p:cNvSpPr>
          <p:nvPr>
            <p:ph type="dt" sz="half" idx="10"/>
          </p:nvPr>
        </p:nvSpPr>
        <p:spPr/>
        <p:txBody>
          <a:bodyPr/>
          <a:lstStyle/>
          <a:p>
            <a:fld id="{95C7916F-22A9-4EE1-B934-16D1F1CC86A0}" type="datetimeFigureOut">
              <a:rPr lang="bg-BG" smtClean="0"/>
              <a:t>10.9.2013 г.</a:t>
            </a:fld>
            <a:endParaRPr lang="bg-BG"/>
          </a:p>
        </p:txBody>
      </p:sp>
      <p:sp>
        <p:nvSpPr>
          <p:cNvPr id="6" name="Footer Placeholder 5"/>
          <p:cNvSpPr>
            <a:spLocks noGrp="1"/>
          </p:cNvSpPr>
          <p:nvPr>
            <p:ph type="ftr" sz="quarter" idx="11"/>
          </p:nvPr>
        </p:nvSpPr>
        <p:spPr/>
        <p:txBody>
          <a:bodyPr/>
          <a:lstStyle/>
          <a:p>
            <a:endParaRPr lang="bg-BG"/>
          </a:p>
        </p:txBody>
      </p:sp>
      <p:sp>
        <p:nvSpPr>
          <p:cNvPr id="7" name="Slide Number Placeholder 6"/>
          <p:cNvSpPr>
            <a:spLocks noGrp="1"/>
          </p:cNvSpPr>
          <p:nvPr>
            <p:ph type="sldNum" sz="quarter" idx="12"/>
          </p:nvPr>
        </p:nvSpPr>
        <p:spPr/>
        <p:txBody>
          <a:bodyPr/>
          <a:lstStyle/>
          <a:p>
            <a:fld id="{42AA3978-EFC1-49BC-812E-8C5EB06723A4}" type="slidenum">
              <a:rPr lang="bg-BG" smtClean="0"/>
              <a:t>‹#›</a:t>
            </a:fld>
            <a:endParaRPr lang="bg-BG"/>
          </a:p>
        </p:txBody>
      </p:sp>
    </p:spTree>
    <p:extLst>
      <p:ext uri="{BB962C8B-B14F-4D97-AF65-F5344CB8AC3E}">
        <p14:creationId xmlns:p14="http://schemas.microsoft.com/office/powerpoint/2010/main" val="2457996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microsoft.com/office/2007/relationships/hdphoto" Target="../media/hdphoto1.wdp"/><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D:\My Documents\Projects\Joint Action\papk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 y="-2"/>
            <a:ext cx="9144001"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ouper 11"/>
          <p:cNvGrpSpPr/>
          <p:nvPr/>
        </p:nvGrpSpPr>
        <p:grpSpPr>
          <a:xfrm>
            <a:off x="107504" y="185315"/>
            <a:ext cx="8803975" cy="523220"/>
            <a:chOff x="107504" y="185315"/>
            <a:chExt cx="8803975" cy="523220"/>
          </a:xfrm>
        </p:grpSpPr>
        <p:pic>
          <p:nvPicPr>
            <p:cNvPr id="8" name="Picture 6"/>
            <p:cNvPicPr/>
            <p:nvPr userDrawn="1"/>
          </p:nvPicPr>
          <p:blipFill>
            <a:blip r:embed="rId14" cstate="print">
              <a:extLst>
                <a:ext uri="{28A0092B-C50C-407E-A947-70E740481C1C}">
                  <a14:useLocalDpi xmlns:a14="http://schemas.microsoft.com/office/drawing/2010/main" val="0"/>
                </a:ext>
              </a:extLst>
            </a:blip>
            <a:stretch>
              <a:fillRect/>
            </a:stretch>
          </p:blipFill>
          <p:spPr>
            <a:xfrm>
              <a:off x="7308304" y="277207"/>
              <a:ext cx="938944" cy="313049"/>
            </a:xfrm>
            <a:prstGeom prst="rect">
              <a:avLst/>
            </a:prstGeom>
          </p:spPr>
        </p:pic>
        <p:pic>
          <p:nvPicPr>
            <p:cNvPr id="9" name="Picture 7"/>
            <p:cNvPicPr/>
            <p:nvPr userDrawn="1"/>
          </p:nvPicPr>
          <p:blipFill rotWithShape="1">
            <a:blip r:embed="rId15">
              <a:extLst>
                <a:ext uri="{28A0092B-C50C-407E-A947-70E740481C1C}">
                  <a14:useLocalDpi xmlns:a14="http://schemas.microsoft.com/office/drawing/2010/main" val="0"/>
                </a:ext>
              </a:extLst>
            </a:blip>
            <a:srcRect r="19673"/>
            <a:stretch/>
          </p:blipFill>
          <p:spPr>
            <a:xfrm>
              <a:off x="107504" y="185316"/>
              <a:ext cx="1944216" cy="496832"/>
            </a:xfrm>
            <a:prstGeom prst="rect">
              <a:avLst/>
            </a:prstGeom>
          </p:spPr>
        </p:pic>
        <p:pic>
          <p:nvPicPr>
            <p:cNvPr id="10" name="Picture 3" descr="C:\Users\Elitsa Ilieva\AppData\Local\Microsoft\Windows\Temporary Internet Files\Content.Outlook\33JKOHWO\Logo_NCPHA_UK.jpg"/>
            <p:cNvPicPr>
              <a:picLocks noChangeAspect="1" noChangeArrowheads="1"/>
            </p:cNvPicPr>
            <p:nvPr userDrawn="1"/>
          </p:nvPicPr>
          <p:blipFill>
            <a:blip r:embed="rId16" cstate="print">
              <a:extLst>
                <a:ext uri="{BEBA8EAE-BF5A-486C-A8C5-ECC9F3942E4B}">
                  <a14:imgProps xmlns:a14="http://schemas.microsoft.com/office/drawing/2010/main">
                    <a14:imgLayer r:embed="rId17">
                      <a14:imgEffect>
                        <a14:backgroundRemoval t="0" b="100000" l="0" r="100000">
                          <a14:foregroundMark x1="34171" y1="2227" x2="11543" y2="16530"/>
                          <a14:foregroundMark x1="12114" y1="17116" x2="1486" y2="37866"/>
                          <a14:foregroundMark x1="2057" y1="41032" x2="2057" y2="64947"/>
                          <a14:foregroundMark x1="2057" y1="64947" x2="10286" y2="83001"/>
                          <a14:foregroundMark x1="10857" y1="82415" x2="18514" y2="89449"/>
                          <a14:foregroundMark x1="14057" y1="86284" x2="32914" y2="99179"/>
                          <a14:foregroundMark x1="87771" y1="83705" x2="70171" y2="97304"/>
                          <a14:foregroundMark x1="70743" y1="97304" x2="62514" y2="98593"/>
                          <a14:foregroundMark x1="89600" y1="83001" x2="96571" y2="69519"/>
                          <a14:foregroundMark x1="95314" y1="73388" x2="99086" y2="53341"/>
                          <a14:foregroundMark x1="78971" y1="10082" x2="96000" y2="28136"/>
                          <a14:foregroundMark x1="96000" y1="27433" x2="99086" y2="40445"/>
                          <a14:foregroundMark x1="75200" y1="6800" x2="63200" y2="352"/>
                          <a14:foregroundMark x1="37943" y1="1641" x2="44914" y2="352"/>
                          <a14:foregroundMark x1="64457" y1="99883" x2="43086" y2="99179"/>
                          <a14:foregroundMark x1="52457" y1="98593" x2="36114" y2="98593"/>
                          <a14:foregroundMark x1="31657" y1="97890" x2="11543" y2="84291"/>
                          <a14:foregroundMark x1="31657" y1="96014" x2="6514" y2="73974"/>
                          <a14:foregroundMark x1="21600" y1="92028" x2="17257" y2="94725"/>
                          <a14:foregroundMark x1="65714" y1="2227" x2="58171" y2="352"/>
                          <a14:foregroundMark x1="59429" y1="352" x2="59429" y2="352"/>
                          <a14:foregroundMark x1="59429" y1="938" x2="51886" y2="352"/>
                          <a14:foregroundMark x1="53714" y1="2227" x2="43086" y2="2227"/>
                          <a14:backgroundMark x1="97829" y1="65651" x2="96571" y2="75264"/>
                          <a14:backgroundMark x1="96000" y1="27433" x2="99086" y2="32591"/>
                          <a14:backgroundMark x1="3314" y1="69519" x2="800" y2="59086"/>
                        </a14:backgroundRemoval>
                      </a14:imgEffect>
                    </a14:imgLayer>
                  </a14:imgProps>
                </a:ext>
                <a:ext uri="{28A0092B-C50C-407E-A947-70E740481C1C}">
                  <a14:useLocalDpi xmlns:a14="http://schemas.microsoft.com/office/drawing/2010/main" val="0"/>
                </a:ext>
              </a:extLst>
            </a:blip>
            <a:srcRect/>
            <a:stretch>
              <a:fillRect/>
            </a:stretch>
          </p:blipFill>
          <p:spPr bwMode="auto">
            <a:xfrm>
              <a:off x="8398271" y="185315"/>
              <a:ext cx="513208" cy="50030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userDrawn="1"/>
          </p:nvSpPr>
          <p:spPr>
            <a:xfrm>
              <a:off x="1719883" y="185315"/>
              <a:ext cx="5112568" cy="523220"/>
            </a:xfrm>
            <a:prstGeom prst="rect">
              <a:avLst/>
            </a:prstGeom>
            <a:noFill/>
          </p:spPr>
          <p:txBody>
            <a:bodyPr wrap="square" rtlCol="0">
              <a:spAutoFit/>
            </a:bodyPr>
            <a:lstStyle/>
            <a:p>
              <a:pPr algn="ctr"/>
              <a:r>
                <a:rPr lang="en-US" sz="1400" dirty="0" smtClean="0">
                  <a:solidFill>
                    <a:schemeClr val="tx2"/>
                  </a:solidFill>
                </a:rPr>
                <a:t>Joint Action on Health Workforce Planning &amp; Forecasting</a:t>
              </a:r>
            </a:p>
            <a:p>
              <a:pPr algn="ctr"/>
              <a:r>
                <a:rPr lang="en-US" sz="1400" dirty="0" smtClean="0">
                  <a:solidFill>
                    <a:schemeClr val="tx2"/>
                  </a:solidFill>
                </a:rPr>
                <a:t>Work Package 7 - Sustainability</a:t>
              </a:r>
            </a:p>
          </p:txBody>
        </p:sp>
      </p:gr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C7916F-22A9-4EE1-B934-16D1F1CC86A0}" type="datetimeFigureOut">
              <a:rPr lang="bg-BG" smtClean="0"/>
              <a:t>10.9.2013 г.</a:t>
            </a:fld>
            <a:endParaRPr lang="bg-B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bg-B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AA3978-EFC1-49BC-812E-8C5EB06723A4}" type="slidenum">
              <a:rPr lang="bg-BG" smtClean="0"/>
              <a:t>‹#›</a:t>
            </a:fld>
            <a:endParaRPr lang="bg-BG"/>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noProof="0" dirty="0" err="1" smtClean="0"/>
              <a:t>Cliquez</a:t>
            </a:r>
            <a:r>
              <a:rPr lang="en-GB" noProof="0" dirty="0" smtClean="0"/>
              <a:t> et </a:t>
            </a:r>
            <a:r>
              <a:rPr lang="en-GB" noProof="0" dirty="0" err="1" smtClean="0"/>
              <a:t>modifiez</a:t>
            </a:r>
            <a:r>
              <a:rPr lang="en-GB" noProof="0" dirty="0" smtClean="0"/>
              <a:t> le titre</a:t>
            </a:r>
            <a:endParaRPr lang="en-GB" noProof="0"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noProof="0" smtClean="0"/>
              <a:t>Cliquez pour modifier les styles du texte du masque</a:t>
            </a:r>
          </a:p>
          <a:p>
            <a:pPr lvl="1"/>
            <a:r>
              <a:rPr lang="en-GB" noProof="0" smtClean="0"/>
              <a:t>Deuxième niveau</a:t>
            </a:r>
          </a:p>
          <a:p>
            <a:pPr lvl="2"/>
            <a:r>
              <a:rPr lang="en-GB" noProof="0" smtClean="0"/>
              <a:t>Troisième niveau</a:t>
            </a:r>
          </a:p>
          <a:p>
            <a:pPr lvl="3"/>
            <a:r>
              <a:rPr lang="en-GB" noProof="0" smtClean="0"/>
              <a:t>Quatrième niveau</a:t>
            </a:r>
          </a:p>
          <a:p>
            <a:pPr lvl="4"/>
            <a:r>
              <a:rPr lang="en-GB" noProof="0" smtClean="0"/>
              <a:t>Cinquième niveau</a:t>
            </a:r>
            <a:endParaRPr lang="en-GB" noProof="0"/>
          </a:p>
        </p:txBody>
      </p:sp>
      <p:pic>
        <p:nvPicPr>
          <p:cNvPr id="13" name="Picture 5"/>
          <p:cNvPicPr/>
          <p:nvPr userDrawn="1"/>
        </p:nvPicPr>
        <p:blipFill>
          <a:blip r:embed="rId18">
            <a:extLst>
              <a:ext uri="{28A0092B-C50C-407E-A947-70E740481C1C}">
                <a14:useLocalDpi xmlns:a14="http://schemas.microsoft.com/office/drawing/2010/main" val="0"/>
              </a:ext>
            </a:extLst>
          </a:blip>
          <a:stretch>
            <a:fillRect/>
          </a:stretch>
        </p:blipFill>
        <p:spPr>
          <a:xfrm>
            <a:off x="6548958" y="181843"/>
            <a:ext cx="576064" cy="500305"/>
          </a:xfrm>
          <a:prstGeom prst="rect">
            <a:avLst/>
          </a:prstGeom>
        </p:spPr>
      </p:pic>
    </p:spTree>
    <p:extLst>
      <p:ext uri="{BB962C8B-B14F-4D97-AF65-F5344CB8AC3E}">
        <p14:creationId xmlns:p14="http://schemas.microsoft.com/office/powerpoint/2010/main" val="3454738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bg-B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en-US" dirty="0" smtClean="0"/>
              <a:t>Work </a:t>
            </a:r>
            <a:r>
              <a:rPr lang="en-US" dirty="0"/>
              <a:t>Package 7 </a:t>
            </a:r>
            <a:r>
              <a:rPr lang="en-US" dirty="0" smtClean="0"/>
              <a:t>Workshop</a:t>
            </a:r>
            <a:br>
              <a:rPr lang="en-US" dirty="0" smtClean="0"/>
            </a:br>
            <a:r>
              <a:rPr lang="en-US" dirty="0" smtClean="0"/>
              <a:t>Joint </a:t>
            </a:r>
            <a:r>
              <a:rPr lang="en-US" dirty="0"/>
              <a:t>Action on Health Workforce Planning &amp; Forecasting</a:t>
            </a:r>
            <a:br>
              <a:rPr lang="en-US" dirty="0"/>
            </a:br>
            <a:endParaRPr lang="fr-FR" dirty="0"/>
          </a:p>
        </p:txBody>
      </p:sp>
      <p:sp>
        <p:nvSpPr>
          <p:cNvPr id="3" name="Sous-titre 2"/>
          <p:cNvSpPr>
            <a:spLocks noGrp="1"/>
          </p:cNvSpPr>
          <p:nvPr>
            <p:ph type="subTitle" idx="1"/>
          </p:nvPr>
        </p:nvSpPr>
        <p:spPr>
          <a:xfrm>
            <a:off x="1371600" y="3861048"/>
            <a:ext cx="6400800" cy="2520280"/>
          </a:xfrm>
        </p:spPr>
        <p:txBody>
          <a:bodyPr>
            <a:normAutofit/>
          </a:bodyPr>
          <a:lstStyle/>
          <a:p>
            <a:r>
              <a:rPr lang="nl-BE" b="1" dirty="0" smtClean="0">
                <a:solidFill>
                  <a:schemeClr val="tx2">
                    <a:lumMod val="75000"/>
                  </a:schemeClr>
                </a:solidFill>
              </a:rPr>
              <a:t>SUMMARY OF CONCLUSIONS</a:t>
            </a:r>
            <a:endParaRPr lang="en-GB" b="1" dirty="0" smtClean="0">
              <a:solidFill>
                <a:schemeClr val="tx2">
                  <a:lumMod val="75000"/>
                </a:schemeClr>
              </a:solidFill>
            </a:endParaRPr>
          </a:p>
          <a:p>
            <a:endParaRPr lang="en-GB" dirty="0"/>
          </a:p>
          <a:p>
            <a:endParaRPr lang="en-GB" dirty="0" smtClean="0"/>
          </a:p>
          <a:p>
            <a:r>
              <a:rPr lang="nl-NL" sz="1400" dirty="0" smtClean="0"/>
              <a:t>Reporting : Prof. T. Kostadinova (MUV) &amp; Eng. M. Van </a:t>
            </a:r>
            <a:r>
              <a:rPr lang="nl-NL" sz="1400" dirty="0" err="1" smtClean="0"/>
              <a:t>Hoegaerden</a:t>
            </a:r>
            <a:r>
              <a:rPr lang="nl-NL" sz="1400" dirty="0" smtClean="0"/>
              <a:t> (KUL)</a:t>
            </a:r>
            <a:endParaRPr lang="nl-NL" sz="1400" dirty="0"/>
          </a:p>
        </p:txBody>
      </p:sp>
    </p:spTree>
    <p:extLst>
      <p:ext uri="{BB962C8B-B14F-4D97-AF65-F5344CB8AC3E}">
        <p14:creationId xmlns:p14="http://schemas.microsoft.com/office/powerpoint/2010/main" val="273833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332656"/>
            <a:ext cx="8229600" cy="1143000"/>
          </a:xfrm>
        </p:spPr>
        <p:txBody>
          <a:bodyPr>
            <a:normAutofit fontScale="90000"/>
          </a:bodyPr>
          <a:lstStyle/>
          <a:p>
            <a:r>
              <a:rPr lang="fr-FR" dirty="0" smtClean="0"/>
              <a:t/>
            </a:r>
            <a:br>
              <a:rPr lang="fr-FR" dirty="0" smtClean="0"/>
            </a:br>
            <a:r>
              <a:rPr lang="fr-FR" dirty="0" smtClean="0"/>
              <a:t>Session 3 – Tools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43514634"/>
              </p:ext>
            </p:extLst>
          </p:nvPr>
        </p:nvGraphicFramePr>
        <p:xfrm>
          <a:off x="457200" y="1600200"/>
          <a:ext cx="8229600" cy="4775200"/>
        </p:xfrm>
        <a:graphic>
          <a:graphicData uri="http://schemas.openxmlformats.org/drawingml/2006/table">
            <a:tbl>
              <a:tblPr firstRow="1" bandRow="1">
                <a:tableStyleId>{5C22544A-7EE6-4342-B048-85BDC9FD1C3A}</a:tableStyleId>
              </a:tblPr>
              <a:tblGrid>
                <a:gridCol w="442392"/>
                <a:gridCol w="7787208"/>
              </a:tblGrid>
              <a:tr h="370840">
                <a:tc>
                  <a:txBody>
                    <a:bodyPr/>
                    <a:lstStyle/>
                    <a:p>
                      <a:r>
                        <a:rPr lang="en-GB" noProof="0" dirty="0" smtClean="0"/>
                        <a:t>#</a:t>
                      </a:r>
                      <a:endParaRPr lang="en-GB" noProof="0" dirty="0"/>
                    </a:p>
                  </a:txBody>
                  <a:tcPr/>
                </a:tc>
                <a:tc>
                  <a:txBody>
                    <a:bodyPr/>
                    <a:lstStyle/>
                    <a:p>
                      <a:r>
                        <a:rPr lang="en-GB" noProof="0" smtClean="0"/>
                        <a:t>Decision  / Conclusion</a:t>
                      </a:r>
                      <a:endParaRPr lang="en-GB" noProof="0"/>
                    </a:p>
                  </a:txBody>
                  <a:tcPr/>
                </a:tc>
              </a:tr>
              <a:tr h="370840">
                <a:tc>
                  <a:txBody>
                    <a:bodyPr/>
                    <a:lstStyle/>
                    <a:p>
                      <a:r>
                        <a:rPr lang="en-GB" noProof="0" smtClean="0"/>
                        <a:t>1</a:t>
                      </a:r>
                      <a:endParaRPr lang="en-GB" noProof="0"/>
                    </a:p>
                  </a:txBody>
                  <a:tcPr/>
                </a:tc>
                <a:tc>
                  <a:txBody>
                    <a:bodyPr/>
                    <a:lstStyle/>
                    <a:p>
                      <a:r>
                        <a:rPr lang="en-GB" noProof="0" smtClean="0"/>
                        <a:t>We identified</a:t>
                      </a:r>
                      <a:r>
                        <a:rPr lang="en-GB" baseline="0" noProof="0" smtClean="0"/>
                        <a:t> a large number of activities to handle after the JA in all directions, so we collect items for the draft 1 delivery of WP7 in January to be upgraded by consultations.</a:t>
                      </a:r>
                      <a:endParaRPr lang="en-GB" noProof="0"/>
                    </a:p>
                  </a:txBody>
                  <a:tcPr/>
                </a:tc>
              </a:tr>
              <a:tr h="370840">
                <a:tc>
                  <a:txBody>
                    <a:bodyPr/>
                    <a:lstStyle/>
                    <a:p>
                      <a:r>
                        <a:rPr lang="en-GB" noProof="0" smtClean="0"/>
                        <a:t>2</a:t>
                      </a:r>
                      <a:endParaRPr lang="en-GB" noProof="0"/>
                    </a:p>
                  </a:txBody>
                  <a:tcPr/>
                </a:tc>
                <a:tc>
                  <a:txBody>
                    <a:bodyPr/>
                    <a:lstStyle/>
                    <a:p>
                      <a:r>
                        <a:rPr lang="en-GB" noProof="0" smtClean="0"/>
                        <a:t>We can artificially</a:t>
                      </a:r>
                      <a:r>
                        <a:rPr lang="en-GB" baseline="0" noProof="0" smtClean="0"/>
                        <a:t> group those inputs into 3 big categories which we agreed to use as chapters for the first delivery:</a:t>
                      </a:r>
                    </a:p>
                    <a:p>
                      <a:pPr marL="285750" indent="-285750">
                        <a:buFontTx/>
                        <a:buChar char="-"/>
                      </a:pPr>
                      <a:r>
                        <a:rPr lang="en-GB" baseline="0" noProof="0" smtClean="0"/>
                        <a:t>Lessons learned (bigger focus 75% of the votes)</a:t>
                      </a:r>
                    </a:p>
                    <a:p>
                      <a:pPr marL="285750" indent="-285750">
                        <a:buFontTx/>
                        <a:buChar char="-"/>
                      </a:pPr>
                      <a:r>
                        <a:rPr lang="en-GB" baseline="0" noProof="0" smtClean="0"/>
                        <a:t>Extending the models up to Management Information Systems (25%)</a:t>
                      </a:r>
                    </a:p>
                    <a:p>
                      <a:pPr marL="285750" indent="-285750">
                        <a:buFontTx/>
                        <a:buChar char="-"/>
                      </a:pPr>
                      <a:r>
                        <a:rPr lang="en-GB" baseline="0" noProof="0" smtClean="0"/>
                        <a:t>Data collection and update implementation (0% of the votes)</a:t>
                      </a:r>
                      <a:endParaRPr lang="en-GB" noProof="0"/>
                    </a:p>
                  </a:txBody>
                  <a:tcPr/>
                </a:tc>
              </a:tr>
              <a:tr h="370840">
                <a:tc>
                  <a:txBody>
                    <a:bodyPr/>
                    <a:lstStyle/>
                    <a:p>
                      <a:r>
                        <a:rPr lang="en-GB" noProof="0" smtClean="0"/>
                        <a:t>3</a:t>
                      </a:r>
                      <a:endParaRPr lang="en-GB" noProof="0"/>
                    </a:p>
                  </a:txBody>
                  <a:tcPr/>
                </a:tc>
                <a:tc>
                  <a:txBody>
                    <a:bodyPr/>
                    <a:lstStyle/>
                    <a:p>
                      <a:r>
                        <a:rPr lang="en-GB" noProof="0" smtClean="0"/>
                        <a:t>We</a:t>
                      </a:r>
                      <a:r>
                        <a:rPr lang="en-GB" baseline="0" noProof="0" smtClean="0"/>
                        <a:t> agreed on the process to switch in 2016 from the WP5 handbook to future developpement, with open source concept (to the usage of the network of experts) and the set up of a QA process</a:t>
                      </a:r>
                      <a:endParaRPr lang="en-GB" noProof="0"/>
                    </a:p>
                  </a:txBody>
                  <a:tcPr/>
                </a:tc>
              </a:tr>
              <a:tr h="370840">
                <a:tc>
                  <a:txBody>
                    <a:bodyPr/>
                    <a:lstStyle/>
                    <a:p>
                      <a:r>
                        <a:rPr lang="en-GB" noProof="0" smtClean="0"/>
                        <a:t>4</a:t>
                      </a:r>
                      <a:endParaRPr lang="en-GB" noProof="0"/>
                    </a:p>
                  </a:txBody>
                  <a:tcPr/>
                </a:tc>
                <a:tc>
                  <a:txBody>
                    <a:bodyPr/>
                    <a:lstStyle/>
                    <a:p>
                      <a:r>
                        <a:rPr lang="en-GB" noProof="0" smtClean="0"/>
                        <a:t>We know that the JA needs</a:t>
                      </a:r>
                      <a:r>
                        <a:rPr lang="en-GB" baseline="0" noProof="0" smtClean="0"/>
                        <a:t> to focus on its task</a:t>
                      </a:r>
                      <a:endParaRPr lang="en-GB" noProof="0"/>
                    </a:p>
                  </a:txBody>
                  <a:tcPr/>
                </a:tc>
              </a:tr>
              <a:tr h="370840">
                <a:tc>
                  <a:txBody>
                    <a:bodyPr/>
                    <a:lstStyle/>
                    <a:p>
                      <a:r>
                        <a:rPr lang="en-GB" noProof="0" smtClean="0"/>
                        <a:t>5</a:t>
                      </a:r>
                      <a:endParaRPr lang="en-GB" noProof="0"/>
                    </a:p>
                  </a:txBody>
                  <a:tcPr/>
                </a:tc>
                <a:tc>
                  <a:txBody>
                    <a:bodyPr/>
                    <a:lstStyle/>
                    <a:p>
                      <a:r>
                        <a:rPr lang="en-GB" noProof="0" smtClean="0"/>
                        <a:t>We recongnize the need of very</a:t>
                      </a:r>
                      <a:r>
                        <a:rPr lang="en-GB" baseline="0" noProof="0" smtClean="0"/>
                        <a:t> basic tools for the starting countries</a:t>
                      </a:r>
                      <a:endParaRPr lang="en-GB" noProof="0"/>
                    </a:p>
                  </a:txBody>
                  <a:tcPr/>
                </a:tc>
              </a:tr>
              <a:tr h="370840">
                <a:tc>
                  <a:txBody>
                    <a:bodyPr/>
                    <a:lstStyle/>
                    <a:p>
                      <a:r>
                        <a:rPr lang="en-GB" noProof="0" smtClean="0"/>
                        <a:t>6</a:t>
                      </a:r>
                      <a:endParaRPr lang="en-GB" noProof="0"/>
                    </a:p>
                  </a:txBody>
                  <a:tcPr/>
                </a:tc>
                <a:tc>
                  <a:txBody>
                    <a:bodyPr/>
                    <a:lstStyle/>
                    <a:p>
                      <a:r>
                        <a:rPr lang="en-GB" noProof="0" dirty="0" smtClean="0"/>
                        <a:t>We still have</a:t>
                      </a:r>
                      <a:r>
                        <a:rPr lang="en-GB" baseline="0" noProof="0" dirty="0" smtClean="0"/>
                        <a:t> the expectation to </a:t>
                      </a:r>
                      <a:r>
                        <a:rPr lang="en-GB" baseline="0" noProof="0" dirty="0" smtClean="0"/>
                        <a:t>evaluate </a:t>
                      </a:r>
                      <a:r>
                        <a:rPr lang="en-GB" baseline="0" noProof="0" dirty="0" smtClean="0"/>
                        <a:t>fast after the basic level is implemented</a:t>
                      </a:r>
                      <a:endParaRPr lang="en-GB" noProof="0" dirty="0"/>
                    </a:p>
                  </a:txBody>
                  <a:tcPr/>
                </a:tc>
              </a:tr>
            </a:tbl>
          </a:graphicData>
        </a:graphic>
      </p:graphicFrame>
    </p:spTree>
    <p:extLst>
      <p:ext uri="{BB962C8B-B14F-4D97-AF65-F5344CB8AC3E}">
        <p14:creationId xmlns:p14="http://schemas.microsoft.com/office/powerpoint/2010/main" val="4211142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Session 4 - Description of objectives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804716443"/>
              </p:ext>
            </p:extLst>
          </p:nvPr>
        </p:nvGraphicFramePr>
        <p:xfrm>
          <a:off x="457200" y="1600200"/>
          <a:ext cx="8229600" cy="4998720"/>
        </p:xfrm>
        <a:graphic>
          <a:graphicData uri="http://schemas.openxmlformats.org/drawingml/2006/table">
            <a:tbl>
              <a:tblPr firstRow="1" bandRow="1">
                <a:tableStyleId>{5C22544A-7EE6-4342-B048-85BDC9FD1C3A}</a:tableStyleId>
              </a:tblPr>
              <a:tblGrid>
                <a:gridCol w="8229600"/>
              </a:tblGrid>
              <a:tr h="370840">
                <a:tc>
                  <a:txBody>
                    <a:bodyPr/>
                    <a:lstStyle/>
                    <a:p>
                      <a:r>
                        <a:rPr lang="en-US" sz="2400" dirty="0" smtClean="0"/>
                        <a:t>Goal of the workshop</a:t>
                      </a:r>
                    </a:p>
                  </a:txBody>
                  <a:tcPr/>
                </a:tc>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Arial"/>
                        <a:buChar char="•"/>
                        <a:tabLst/>
                        <a:defRPr/>
                      </a:pPr>
                      <a:r>
                        <a:rPr lang="en-US" sz="2400" dirty="0" smtClean="0"/>
                        <a:t>Define the roll-out of the WP4, WP5 and WP6 product after the pilot studies</a:t>
                      </a:r>
                    </a:p>
                    <a:p>
                      <a:pPr marL="342900" marR="0" indent="-342900" algn="l" defTabSz="914400" rtl="0" eaLnBrk="1" fontAlgn="auto" latinLnBrk="0" hangingPunct="1">
                        <a:lnSpc>
                          <a:spcPct val="100000"/>
                        </a:lnSpc>
                        <a:spcBef>
                          <a:spcPts val="0"/>
                        </a:spcBef>
                        <a:spcAft>
                          <a:spcPts val="0"/>
                        </a:spcAft>
                        <a:buClrTx/>
                        <a:buSzTx/>
                        <a:buFont typeface="Arial"/>
                        <a:buChar char="•"/>
                        <a:tabLst/>
                        <a:defRPr/>
                      </a:pPr>
                      <a:r>
                        <a:rPr lang="en-US" sz="2400" dirty="0" smtClean="0"/>
                        <a:t>Discuss how could we, all through EU &amp; associated, share data and evaluate up to a good planning &amp; forecasting level</a:t>
                      </a:r>
                    </a:p>
                  </a:txBody>
                  <a:tcPr/>
                </a:tc>
              </a:tr>
              <a:tr h="370840">
                <a:tc>
                  <a:txBody>
                    <a:bodyPr/>
                    <a:lstStyle/>
                    <a:p>
                      <a:r>
                        <a:rPr lang="en-US" sz="2400" dirty="0" smtClean="0">
                          <a:solidFill>
                            <a:srgbClr val="558ED5"/>
                          </a:solidFill>
                        </a:rPr>
                        <a:t>Questions to be answered:</a:t>
                      </a:r>
                    </a:p>
                  </a:txBody>
                  <a:tcPr/>
                </a:tc>
              </a:tr>
              <a:tr h="370840">
                <a:tc>
                  <a:txBody>
                    <a:bodyPr/>
                    <a:lstStyle/>
                    <a:p>
                      <a:pPr marL="0" indent="0">
                        <a:buFont typeface="Arial"/>
                        <a:buNone/>
                      </a:pPr>
                      <a:r>
                        <a:rPr lang="en-US" sz="2000" b="1" dirty="0" smtClean="0"/>
                        <a:t>MAIN</a:t>
                      </a:r>
                    </a:p>
                    <a:p>
                      <a:pPr marL="342900" indent="-342900">
                        <a:buFont typeface="Arial"/>
                        <a:buChar char="•"/>
                      </a:pPr>
                      <a:r>
                        <a:rPr lang="en-US" sz="2000" dirty="0" smtClean="0"/>
                        <a:t>Considering the MATRIX study, are they next candidate countries for using the WP4, 5 &amp; 6 products from scratch?</a:t>
                      </a:r>
                    </a:p>
                    <a:p>
                      <a:pPr marL="342900" indent="-342900">
                        <a:buFont typeface="Arial"/>
                        <a:buChar char="•"/>
                      </a:pPr>
                      <a:r>
                        <a:rPr lang="en-US" sz="2000" dirty="0" smtClean="0"/>
                        <a:t>What can countries that are already into planning learn from these cookbooks and further implement?</a:t>
                      </a:r>
                    </a:p>
                    <a:p>
                      <a:pPr marL="0" indent="0">
                        <a:buFontTx/>
                        <a:buNone/>
                      </a:pPr>
                      <a:r>
                        <a:rPr lang="en-US" sz="2000" b="1" dirty="0" smtClean="0"/>
                        <a:t>SECONDARY</a:t>
                      </a:r>
                    </a:p>
                    <a:p>
                      <a:pPr marL="342900" indent="-342900">
                        <a:buFont typeface="Arial"/>
                        <a:buChar char="•"/>
                      </a:pPr>
                      <a:r>
                        <a:rPr lang="en-US" sz="2000" dirty="0" smtClean="0"/>
                        <a:t>What could be a realistic plan for roll-out and can it usefully be supported by EU</a:t>
                      </a:r>
                    </a:p>
                  </a:txBody>
                  <a:tcPr/>
                </a:tc>
              </a:tr>
            </a:tbl>
          </a:graphicData>
        </a:graphic>
      </p:graphicFrame>
    </p:spTree>
    <p:extLst>
      <p:ext uri="{BB962C8B-B14F-4D97-AF65-F5344CB8AC3E}">
        <p14:creationId xmlns:p14="http://schemas.microsoft.com/office/powerpoint/2010/main" val="2071071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Session 4 – Roll-Out</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325933238"/>
              </p:ext>
            </p:extLst>
          </p:nvPr>
        </p:nvGraphicFramePr>
        <p:xfrm>
          <a:off x="467544" y="1249889"/>
          <a:ext cx="8229600" cy="5491480"/>
        </p:xfrm>
        <a:graphic>
          <a:graphicData uri="http://schemas.openxmlformats.org/drawingml/2006/table">
            <a:tbl>
              <a:tblPr firstRow="1" bandRow="1">
                <a:tableStyleId>{5C22544A-7EE6-4342-B048-85BDC9FD1C3A}</a:tableStyleId>
              </a:tblPr>
              <a:tblGrid>
                <a:gridCol w="442392"/>
                <a:gridCol w="7787208"/>
              </a:tblGrid>
              <a:tr h="370840">
                <a:tc>
                  <a:txBody>
                    <a:bodyPr/>
                    <a:lstStyle/>
                    <a:p>
                      <a:r>
                        <a:rPr lang="en-GB" noProof="0" smtClean="0"/>
                        <a:t>#</a:t>
                      </a:r>
                      <a:endParaRPr lang="en-GB" noProof="0"/>
                    </a:p>
                  </a:txBody>
                  <a:tcPr/>
                </a:tc>
                <a:tc>
                  <a:txBody>
                    <a:bodyPr/>
                    <a:lstStyle/>
                    <a:p>
                      <a:r>
                        <a:rPr lang="en-GB" noProof="0" smtClean="0"/>
                        <a:t>Decision  / Conclusions</a:t>
                      </a:r>
                      <a:endParaRPr lang="en-GB" noProof="0"/>
                    </a:p>
                  </a:txBody>
                  <a:tcPr/>
                </a:tc>
              </a:tr>
              <a:tr h="370840">
                <a:tc>
                  <a:txBody>
                    <a:bodyPr/>
                    <a:lstStyle/>
                    <a:p>
                      <a:r>
                        <a:rPr lang="en-GB" noProof="0" smtClean="0"/>
                        <a:t>1</a:t>
                      </a:r>
                      <a:endParaRPr lang="en-GB" noProof="0"/>
                    </a:p>
                  </a:txBody>
                  <a:tcPr/>
                </a:tc>
                <a:tc>
                  <a:txBody>
                    <a:bodyPr/>
                    <a:lstStyle/>
                    <a:p>
                      <a:r>
                        <a:rPr lang="en-GB" noProof="0" smtClean="0"/>
                        <a:t>We identified</a:t>
                      </a:r>
                      <a:r>
                        <a:rPr lang="en-GB" baseline="0" noProof="0" smtClean="0"/>
                        <a:t> the situations of 5 countries within 2 groups /</a:t>
                      </a:r>
                    </a:p>
                    <a:p>
                      <a:pPr marL="285750" indent="-285750">
                        <a:buFontTx/>
                        <a:buChar char="-"/>
                      </a:pPr>
                      <a:r>
                        <a:rPr lang="en-GB" baseline="0" noProof="0" smtClean="0"/>
                        <a:t>Planning countries (UK/BE) – Main concerns: enhancing the models &amp; keep track of yearly forecasting</a:t>
                      </a:r>
                    </a:p>
                    <a:p>
                      <a:pPr marL="285750" indent="-285750">
                        <a:buFontTx/>
                        <a:buChar char="-"/>
                      </a:pPr>
                      <a:r>
                        <a:rPr lang="en-GB" baseline="0" noProof="0" smtClean="0"/>
                        <a:t>Starting countries (IT/HU/BG) - Main concerns: Data collection &amp; political support</a:t>
                      </a:r>
                    </a:p>
                  </a:txBody>
                  <a:tcPr/>
                </a:tc>
              </a:tr>
              <a:tr h="370840">
                <a:tc>
                  <a:txBody>
                    <a:bodyPr/>
                    <a:lstStyle/>
                    <a:p>
                      <a:r>
                        <a:rPr lang="en-GB" noProof="0" smtClean="0"/>
                        <a:t>2</a:t>
                      </a:r>
                      <a:endParaRPr lang="en-GB" noProof="0"/>
                    </a:p>
                  </a:txBody>
                  <a:tcPr/>
                </a:tc>
                <a:tc>
                  <a:txBody>
                    <a:bodyPr/>
                    <a:lstStyle/>
                    <a:p>
                      <a:r>
                        <a:rPr lang="en-GB" noProof="0" smtClean="0"/>
                        <a:t>It is impossible now to identify candidates</a:t>
                      </a:r>
                      <a:r>
                        <a:rPr lang="en-GB" baseline="0" noProof="0" smtClean="0"/>
                        <a:t> for next basic migration because of the importance of Political decision, thought the level of readiness can be evaluated.</a:t>
                      </a:r>
                      <a:endParaRPr lang="en-GB" noProof="0"/>
                    </a:p>
                  </a:txBody>
                  <a:tcPr/>
                </a:tc>
              </a:tr>
              <a:tr h="370840">
                <a:tc>
                  <a:txBody>
                    <a:bodyPr/>
                    <a:lstStyle/>
                    <a:p>
                      <a:r>
                        <a:rPr lang="en-GB" noProof="0" smtClean="0"/>
                        <a:t>3</a:t>
                      </a:r>
                      <a:endParaRPr lang="en-GB" noProof="0"/>
                    </a:p>
                  </a:txBody>
                  <a:tcPr/>
                </a:tc>
                <a:tc>
                  <a:txBody>
                    <a:bodyPr/>
                    <a:lstStyle/>
                    <a:p>
                      <a:r>
                        <a:rPr lang="en-GB" noProof="0" dirty="0" smtClean="0"/>
                        <a:t>There are 2 trends</a:t>
                      </a:r>
                      <a:r>
                        <a:rPr lang="en-GB" baseline="0" noProof="0" dirty="0" smtClean="0"/>
                        <a:t> the JA can work on:</a:t>
                      </a:r>
                    </a:p>
                    <a:p>
                      <a:pPr marL="285750" indent="-285750">
                        <a:buFontTx/>
                        <a:buChar char="-"/>
                      </a:pPr>
                      <a:r>
                        <a:rPr lang="en-GB" baseline="0" noProof="0" dirty="0" smtClean="0"/>
                        <a:t>Appropriate dissemination with highlight of financial impact and </a:t>
                      </a:r>
                      <a:r>
                        <a:rPr lang="en-GB" baseline="0" noProof="0" dirty="0" err="1" smtClean="0"/>
                        <a:t>exemples</a:t>
                      </a:r>
                      <a:endParaRPr lang="en-GB" baseline="0" noProof="0" dirty="0" smtClean="0"/>
                    </a:p>
                    <a:p>
                      <a:pPr marL="285750" indent="-285750">
                        <a:buFontTx/>
                        <a:buChar char="-"/>
                      </a:pPr>
                      <a:r>
                        <a:rPr lang="en-GB" baseline="0" noProof="0" dirty="0" smtClean="0"/>
                        <a:t>Update of overview data and further definitions of concepts and common standards</a:t>
                      </a:r>
                      <a:endParaRPr lang="en-GB" noProof="0" dirty="0"/>
                    </a:p>
                  </a:txBody>
                  <a:tcPr/>
                </a:tc>
              </a:tr>
              <a:tr h="370840">
                <a:tc>
                  <a:txBody>
                    <a:bodyPr/>
                    <a:lstStyle/>
                    <a:p>
                      <a:r>
                        <a:rPr lang="en-GB" noProof="0" smtClean="0"/>
                        <a:t>4</a:t>
                      </a:r>
                      <a:endParaRPr lang="en-GB" noProof="0"/>
                    </a:p>
                  </a:txBody>
                  <a:tcPr/>
                </a:tc>
                <a:tc>
                  <a:txBody>
                    <a:bodyPr/>
                    <a:lstStyle/>
                    <a:p>
                      <a:r>
                        <a:rPr lang="en-GB" noProof="0" smtClean="0"/>
                        <a:t>There is 1 trend to manage</a:t>
                      </a:r>
                      <a:r>
                        <a:rPr lang="en-GB" baseline="0" noProof="0" smtClean="0"/>
                        <a:t> at EU level where severall topics were collected. Inclusion in a TOP DOWN approach is important to get political support and apply Name &amp; Shame</a:t>
                      </a:r>
                      <a:endParaRPr lang="en-GB" noProof="0"/>
                    </a:p>
                  </a:txBody>
                  <a:tcPr/>
                </a:tc>
              </a:tr>
              <a:tr h="370840">
                <a:tc>
                  <a:txBody>
                    <a:bodyPr/>
                    <a:lstStyle/>
                    <a:p>
                      <a:r>
                        <a:rPr lang="en-GB" noProof="0" smtClean="0"/>
                        <a:t>5</a:t>
                      </a:r>
                      <a:endParaRPr lang="en-GB" noProof="0"/>
                    </a:p>
                  </a:txBody>
                  <a:tcPr/>
                </a:tc>
                <a:tc>
                  <a:txBody>
                    <a:bodyPr/>
                    <a:lstStyle/>
                    <a:p>
                      <a:r>
                        <a:rPr lang="en-GB" noProof="0" dirty="0" smtClean="0"/>
                        <a:t>We identified</a:t>
                      </a:r>
                      <a:r>
                        <a:rPr lang="en-GB" baseline="0" noProof="0" dirty="0" smtClean="0"/>
                        <a:t> that the process that UK/BE went through took money but </a:t>
                      </a:r>
                      <a:r>
                        <a:rPr lang="en-GB" baseline="0" noProof="0" dirty="0" err="1" smtClean="0"/>
                        <a:t>talso</a:t>
                      </a:r>
                      <a:r>
                        <a:rPr lang="en-GB" baseline="0" noProof="0" dirty="0" smtClean="0"/>
                        <a:t> time. The JA will help cutting a lot of money, but time is still needed and can only be cut a little.</a:t>
                      </a:r>
                      <a:endParaRPr lang="en-GB" noProof="0" dirty="0"/>
                    </a:p>
                  </a:txBody>
                  <a:tcPr/>
                </a:tc>
              </a:tr>
            </a:tbl>
          </a:graphicData>
        </a:graphic>
      </p:graphicFrame>
    </p:spTree>
    <p:extLst>
      <p:ext uri="{BB962C8B-B14F-4D97-AF65-F5344CB8AC3E}">
        <p14:creationId xmlns:p14="http://schemas.microsoft.com/office/powerpoint/2010/main" val="31667659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Session 5 - Description of objectives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929567401"/>
              </p:ext>
            </p:extLst>
          </p:nvPr>
        </p:nvGraphicFramePr>
        <p:xfrm>
          <a:off x="457200" y="1340768"/>
          <a:ext cx="8229600" cy="5364480"/>
        </p:xfrm>
        <a:graphic>
          <a:graphicData uri="http://schemas.openxmlformats.org/drawingml/2006/table">
            <a:tbl>
              <a:tblPr firstRow="1" bandRow="1">
                <a:tableStyleId>{5C22544A-7EE6-4342-B048-85BDC9FD1C3A}</a:tableStyleId>
              </a:tblPr>
              <a:tblGrid>
                <a:gridCol w="8229600"/>
              </a:tblGrid>
              <a:tr h="370840">
                <a:tc>
                  <a:txBody>
                    <a:bodyPr/>
                    <a:lstStyle/>
                    <a:p>
                      <a:r>
                        <a:rPr lang="en-US" sz="2400" dirty="0" smtClean="0"/>
                        <a:t>Goal of the workshop</a:t>
                      </a:r>
                    </a:p>
                  </a:txBody>
                  <a:tcPr/>
                </a:tc>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Arial"/>
                        <a:buChar char="•"/>
                        <a:tabLst/>
                        <a:defRPr/>
                      </a:pPr>
                      <a:r>
                        <a:rPr lang="en-US" sz="2000" dirty="0" smtClean="0"/>
                        <a:t>Collect the major message of the WP7 &amp; WPL participants towards the future of Planning &amp; Forecasting</a:t>
                      </a:r>
                    </a:p>
                  </a:txBody>
                  <a:tcPr/>
                </a:tc>
              </a:tr>
              <a:tr h="370840">
                <a:tc>
                  <a:txBody>
                    <a:bodyPr/>
                    <a:lstStyle/>
                    <a:p>
                      <a:r>
                        <a:rPr lang="en-US" sz="2400" dirty="0" smtClean="0">
                          <a:solidFill>
                            <a:srgbClr val="558ED5"/>
                          </a:solidFill>
                        </a:rPr>
                        <a:t>Questions to be answered:</a:t>
                      </a:r>
                    </a:p>
                  </a:txBody>
                  <a:tcPr/>
                </a:tc>
              </a:tr>
              <a:tr h="370840">
                <a:tc>
                  <a:txBody>
                    <a:bodyPr/>
                    <a:lstStyle/>
                    <a:p>
                      <a:pPr marL="0" indent="0">
                        <a:buFont typeface="Arial"/>
                        <a:buNone/>
                      </a:pPr>
                      <a:r>
                        <a:rPr lang="en-US" sz="2000" b="1" dirty="0" smtClean="0"/>
                        <a:t>MAIN</a:t>
                      </a:r>
                    </a:p>
                    <a:p>
                      <a:pPr marL="342900" indent="-342900">
                        <a:buFont typeface="Arial"/>
                        <a:buChar char="•"/>
                      </a:pPr>
                      <a:r>
                        <a:rPr lang="en-US" sz="2000" dirty="0" smtClean="0"/>
                        <a:t>What are, the benefits/added value for continued European collaboration through a Joint Action to meet health workforce needs? </a:t>
                      </a:r>
                    </a:p>
                    <a:p>
                      <a:pPr marL="342900" indent="-342900">
                        <a:buFont typeface="Arial"/>
                        <a:buChar char="•"/>
                      </a:pPr>
                      <a:r>
                        <a:rPr lang="en-US" sz="2000" dirty="0" smtClean="0"/>
                        <a:t>How can JA influence and contribute to the development of European level comparable, accurate and good quality data for workforce planning purposes?</a:t>
                      </a:r>
                    </a:p>
                    <a:p>
                      <a:pPr marL="342900" indent="-342900">
                        <a:buFont typeface="Arial"/>
                        <a:buChar char="•"/>
                      </a:pPr>
                      <a:r>
                        <a:rPr lang="en-US" sz="2000" dirty="0" smtClean="0"/>
                        <a:t>Do participants have initial views on policy recommendations for the EU on top of the technical aspects within the final paper of the Joint Action?</a:t>
                      </a:r>
                    </a:p>
                    <a:p>
                      <a:pPr marL="0" indent="0">
                        <a:buFontTx/>
                        <a:buNone/>
                      </a:pPr>
                      <a:r>
                        <a:rPr lang="en-US" sz="2000" b="1" dirty="0" smtClean="0"/>
                        <a:t>SECONDARY</a:t>
                      </a:r>
                    </a:p>
                    <a:p>
                      <a:pPr marL="342900" indent="-342900">
                        <a:buFont typeface="Arial"/>
                        <a:buChar char="•"/>
                      </a:pPr>
                      <a:r>
                        <a:rPr lang="en-US" sz="2000" dirty="0" smtClean="0"/>
                        <a:t>Are they some important known actions, currently out of scope of the Joint Action, which should be addressed in a future follow up Joint Action post 2016?</a:t>
                      </a:r>
                    </a:p>
                  </a:txBody>
                  <a:tcPr/>
                </a:tc>
              </a:tr>
            </a:tbl>
          </a:graphicData>
        </a:graphic>
      </p:graphicFrame>
    </p:spTree>
    <p:extLst>
      <p:ext uri="{BB962C8B-B14F-4D97-AF65-F5344CB8AC3E}">
        <p14:creationId xmlns:p14="http://schemas.microsoft.com/office/powerpoint/2010/main" val="37133275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GB" dirty="0" smtClean="0"/>
              <a:t/>
            </a:r>
            <a:br>
              <a:rPr lang="en-GB" dirty="0" smtClean="0"/>
            </a:br>
            <a:r>
              <a:rPr lang="en-GB" dirty="0" smtClean="0"/>
              <a:t>Session 5 – Recommendations</a:t>
            </a:r>
            <a:endParaRPr lang="en-GB"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89813717"/>
              </p:ext>
            </p:extLst>
          </p:nvPr>
        </p:nvGraphicFramePr>
        <p:xfrm>
          <a:off x="457200" y="1600200"/>
          <a:ext cx="8229600" cy="4043680"/>
        </p:xfrm>
        <a:graphic>
          <a:graphicData uri="http://schemas.openxmlformats.org/drawingml/2006/table">
            <a:tbl>
              <a:tblPr firstRow="1" bandRow="1">
                <a:tableStyleId>{5C22544A-7EE6-4342-B048-85BDC9FD1C3A}</a:tableStyleId>
              </a:tblPr>
              <a:tblGrid>
                <a:gridCol w="442392"/>
                <a:gridCol w="7787208"/>
              </a:tblGrid>
              <a:tr h="370840">
                <a:tc>
                  <a:txBody>
                    <a:bodyPr/>
                    <a:lstStyle/>
                    <a:p>
                      <a:r>
                        <a:rPr lang="en-US" noProof="0" smtClean="0"/>
                        <a:t>#</a:t>
                      </a:r>
                      <a:endParaRPr lang="en-US" noProof="0"/>
                    </a:p>
                  </a:txBody>
                  <a:tcPr/>
                </a:tc>
                <a:tc>
                  <a:txBody>
                    <a:bodyPr/>
                    <a:lstStyle/>
                    <a:p>
                      <a:r>
                        <a:rPr lang="en-US" noProof="0" smtClean="0"/>
                        <a:t>Decision  / Conclusion</a:t>
                      </a:r>
                      <a:endParaRPr lang="en-US" noProof="0"/>
                    </a:p>
                  </a:txBody>
                  <a:tcPr/>
                </a:tc>
              </a:tr>
              <a:tr h="370840">
                <a:tc>
                  <a:txBody>
                    <a:bodyPr/>
                    <a:lstStyle/>
                    <a:p>
                      <a:r>
                        <a:rPr lang="en-US" noProof="0" smtClean="0"/>
                        <a:t>1</a:t>
                      </a:r>
                      <a:endParaRPr lang="en-US" noProof="0"/>
                    </a:p>
                  </a:txBody>
                  <a:tcPr/>
                </a:tc>
                <a:tc>
                  <a:txBody>
                    <a:bodyPr/>
                    <a:lstStyle/>
                    <a:p>
                      <a:r>
                        <a:rPr lang="en-US" noProof="0" smtClean="0"/>
                        <a:t>We</a:t>
                      </a:r>
                      <a:r>
                        <a:rPr lang="en-US" baseline="0" noProof="0" smtClean="0"/>
                        <a:t> have to develop a sustainability strategy based on the Knoster model of change</a:t>
                      </a:r>
                      <a:endParaRPr lang="en-US" noProof="0"/>
                    </a:p>
                  </a:txBody>
                  <a:tcPr/>
                </a:tc>
              </a:tr>
              <a:tr h="370840">
                <a:tc>
                  <a:txBody>
                    <a:bodyPr/>
                    <a:lstStyle/>
                    <a:p>
                      <a:r>
                        <a:rPr lang="en-US" noProof="0" smtClean="0"/>
                        <a:t>2</a:t>
                      </a:r>
                      <a:endParaRPr lang="en-US" noProof="0"/>
                    </a:p>
                  </a:txBody>
                  <a:tcPr/>
                </a:tc>
                <a:tc>
                  <a:txBody>
                    <a:bodyPr/>
                    <a:lstStyle/>
                    <a:p>
                      <a:r>
                        <a:rPr lang="en-US" noProof="0" dirty="0" smtClean="0"/>
                        <a:t>We need to remind both</a:t>
                      </a:r>
                      <a:r>
                        <a:rPr lang="en-US" baseline="0" noProof="0" dirty="0" smtClean="0"/>
                        <a:t> internal and external dimension of the sustainability strategy</a:t>
                      </a:r>
                      <a:endParaRPr lang="en-US" noProof="0" dirty="0"/>
                    </a:p>
                  </a:txBody>
                  <a:tcPr/>
                </a:tc>
              </a:tr>
              <a:tr h="370840">
                <a:tc>
                  <a:txBody>
                    <a:bodyPr/>
                    <a:lstStyle/>
                    <a:p>
                      <a:r>
                        <a:rPr lang="en-US" noProof="0" dirty="0" smtClean="0"/>
                        <a:t>3</a:t>
                      </a:r>
                      <a:endParaRPr lang="en-US" noProof="0" dirty="0"/>
                    </a:p>
                  </a:txBody>
                  <a:tcPr/>
                </a:tc>
                <a:tc>
                  <a:txBody>
                    <a:bodyPr/>
                    <a:lstStyle/>
                    <a:p>
                      <a:r>
                        <a:rPr lang="en-US" noProof="0" dirty="0" smtClean="0"/>
                        <a:t>The JA network development</a:t>
                      </a:r>
                      <a:r>
                        <a:rPr lang="en-US" baseline="0" noProof="0" dirty="0" smtClean="0"/>
                        <a:t> in collaboration with other existing network is essential (Data / Expertise &amp; Tools to be used for decision meeting) </a:t>
                      </a:r>
                      <a:endParaRPr lang="en-US" noProof="0" dirty="0"/>
                    </a:p>
                  </a:txBody>
                  <a:tcPr/>
                </a:tc>
              </a:tr>
              <a:tr h="370840">
                <a:tc>
                  <a:txBody>
                    <a:bodyPr/>
                    <a:lstStyle/>
                    <a:p>
                      <a:r>
                        <a:rPr lang="en-US" noProof="0" dirty="0" smtClean="0"/>
                        <a:t>4</a:t>
                      </a:r>
                      <a:endParaRPr lang="en-US" noProof="0" dirty="0"/>
                    </a:p>
                  </a:txBody>
                  <a:tcPr/>
                </a:tc>
                <a:tc>
                  <a:txBody>
                    <a:bodyPr/>
                    <a:lstStyle/>
                    <a:p>
                      <a:r>
                        <a:rPr lang="en-US" noProof="0" dirty="0" smtClean="0"/>
                        <a:t>Training and Mobility issues</a:t>
                      </a:r>
                      <a:r>
                        <a:rPr lang="en-US" baseline="0" noProof="0" dirty="0" smtClean="0"/>
                        <a:t> need political commitment (EU + bilateral)</a:t>
                      </a:r>
                      <a:endParaRPr lang="en-US" noProof="0" dirty="0"/>
                    </a:p>
                  </a:txBody>
                  <a:tcPr/>
                </a:tc>
              </a:tr>
              <a:tr h="370840">
                <a:tc>
                  <a:txBody>
                    <a:bodyPr/>
                    <a:lstStyle/>
                    <a:p>
                      <a:r>
                        <a:rPr lang="en-US" noProof="0" dirty="0" smtClean="0"/>
                        <a:t>5</a:t>
                      </a:r>
                      <a:endParaRPr lang="en-US" noProof="0" dirty="0"/>
                    </a:p>
                  </a:txBody>
                  <a:tcPr/>
                </a:tc>
                <a:tc>
                  <a:txBody>
                    <a:bodyPr/>
                    <a:lstStyle/>
                    <a:p>
                      <a:r>
                        <a:rPr lang="en-US" noProof="0" dirty="0" smtClean="0"/>
                        <a:t>Recruitment and Working</a:t>
                      </a:r>
                      <a:r>
                        <a:rPr lang="en-US" baseline="0" noProof="0" dirty="0" smtClean="0"/>
                        <a:t> Conditions </a:t>
                      </a:r>
                      <a:r>
                        <a:rPr lang="en-US" noProof="0" dirty="0" smtClean="0"/>
                        <a:t>issues</a:t>
                      </a:r>
                      <a:r>
                        <a:rPr lang="en-US" baseline="0" noProof="0" dirty="0" smtClean="0"/>
                        <a:t> need political commitment </a:t>
                      </a:r>
                      <a:endParaRPr lang="en-US" noProof="0" dirty="0"/>
                    </a:p>
                  </a:txBody>
                  <a:tcPr/>
                </a:tc>
              </a:tr>
              <a:tr h="370840">
                <a:tc>
                  <a:txBody>
                    <a:bodyPr/>
                    <a:lstStyle/>
                    <a:p>
                      <a:r>
                        <a:rPr lang="en-US" noProof="0" dirty="0" smtClean="0"/>
                        <a:t>6</a:t>
                      </a:r>
                      <a:endParaRPr lang="en-US" noProof="0" dirty="0"/>
                    </a:p>
                  </a:txBody>
                  <a:tcPr/>
                </a:tc>
                <a:tc>
                  <a:txBody>
                    <a:bodyPr/>
                    <a:lstStyle/>
                    <a:p>
                      <a:r>
                        <a:rPr lang="en-US" noProof="0" dirty="0" smtClean="0"/>
                        <a:t>Importance of dissemination of the JA recommendation also</a:t>
                      </a:r>
                      <a:r>
                        <a:rPr lang="en-US" baseline="0" noProof="0" dirty="0" smtClean="0"/>
                        <a:t> to Education, Labor &amp; Social Affairs</a:t>
                      </a:r>
                      <a:endParaRPr lang="en-US" noProof="0" dirty="0"/>
                    </a:p>
                  </a:txBody>
                  <a:tcPr/>
                </a:tc>
              </a:tr>
              <a:tr h="370840">
                <a:tc>
                  <a:txBody>
                    <a:bodyPr/>
                    <a:lstStyle/>
                    <a:p>
                      <a:r>
                        <a:rPr lang="en-US" noProof="0" dirty="0" smtClean="0"/>
                        <a:t>7</a:t>
                      </a:r>
                      <a:endParaRPr lang="en-US" noProof="0" dirty="0"/>
                    </a:p>
                  </a:txBody>
                  <a:tcPr/>
                </a:tc>
                <a:tc>
                  <a:txBody>
                    <a:bodyPr/>
                    <a:lstStyle/>
                    <a:p>
                      <a:r>
                        <a:rPr lang="en-US" noProof="0" dirty="0" smtClean="0"/>
                        <a:t>We may develop a concept of virtual observatory</a:t>
                      </a:r>
                      <a:endParaRPr lang="en-US" noProof="0" dirty="0"/>
                    </a:p>
                  </a:txBody>
                  <a:tcPr/>
                </a:tc>
              </a:tr>
            </a:tbl>
          </a:graphicData>
        </a:graphic>
      </p:graphicFrame>
    </p:spTree>
    <p:extLst>
      <p:ext uri="{BB962C8B-B14F-4D97-AF65-F5344CB8AC3E}">
        <p14:creationId xmlns:p14="http://schemas.microsoft.com/office/powerpoint/2010/main" val="3030857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KNOSTER MODEL</a:t>
            </a:r>
            <a:endParaRPr lang="fr-FR" dirty="0"/>
          </a:p>
        </p:txBody>
      </p:sp>
      <p:pic>
        <p:nvPicPr>
          <p:cNvPr id="4" name="Espace réservé du contenu 3" descr="image001.jpeg"/>
          <p:cNvPicPr>
            <a:picLocks noGrp="1" noChangeAspect="1"/>
          </p:cNvPicPr>
          <p:nvPr>
            <p:ph idx="1"/>
          </p:nvPr>
        </p:nvPicPr>
        <p:blipFill>
          <a:blip r:embed="rId2">
            <a:extLst>
              <a:ext uri="{28A0092B-C50C-407E-A947-70E740481C1C}">
                <a14:useLocalDpi xmlns:a14="http://schemas.microsoft.com/office/drawing/2010/main" val="0"/>
              </a:ext>
            </a:extLst>
          </a:blip>
          <a:srcRect l="-9663" r="-9663"/>
          <a:stretch>
            <a:fillRect/>
          </a:stretch>
        </p:blipFill>
        <p:spPr>
          <a:xfrm>
            <a:off x="457199" y="1556792"/>
            <a:ext cx="8308529" cy="4569371"/>
          </a:xfrm>
        </p:spPr>
      </p:pic>
    </p:spTree>
    <p:extLst>
      <p:ext uri="{BB962C8B-B14F-4D97-AF65-F5344CB8AC3E}">
        <p14:creationId xmlns:p14="http://schemas.microsoft.com/office/powerpoint/2010/main" val="16480250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en-GB" smtClean="0"/>
              <a:t>What’s next ?</a:t>
            </a:r>
            <a:endParaRPr lang="en-GB"/>
          </a:p>
        </p:txBody>
      </p:sp>
      <p:sp>
        <p:nvSpPr>
          <p:cNvPr id="5" name="Sous-titre 4"/>
          <p:cNvSpPr>
            <a:spLocks noGrp="1"/>
          </p:cNvSpPr>
          <p:nvPr>
            <p:ph type="subTitle" idx="1"/>
          </p:nvPr>
        </p:nvSpPr>
        <p:spPr/>
        <p:txBody>
          <a:bodyPr/>
          <a:lstStyle/>
          <a:p>
            <a:r>
              <a:rPr lang="en-GB" b="1" smtClean="0">
                <a:solidFill>
                  <a:srgbClr val="17375E"/>
                </a:solidFill>
              </a:rPr>
              <a:t>Planning up to the first draft of the WP7 deliverable</a:t>
            </a:r>
            <a:endParaRPr lang="en-GB" b="1">
              <a:solidFill>
                <a:srgbClr val="17375E"/>
              </a:solidFill>
            </a:endParaRPr>
          </a:p>
        </p:txBody>
      </p:sp>
    </p:spTree>
    <p:extLst>
      <p:ext uri="{BB962C8B-B14F-4D97-AF65-F5344CB8AC3E}">
        <p14:creationId xmlns:p14="http://schemas.microsoft.com/office/powerpoint/2010/main" val="11053130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GB" dirty="0" smtClean="0"/>
              <a:t>Next Steps</a:t>
            </a:r>
            <a:endParaRPr lang="en-GB" dirty="0"/>
          </a:p>
        </p:txBody>
      </p:sp>
      <p:sp>
        <p:nvSpPr>
          <p:cNvPr id="3" name="Espace réservé du contenu 2"/>
          <p:cNvSpPr>
            <a:spLocks noGrp="1"/>
          </p:cNvSpPr>
          <p:nvPr>
            <p:ph idx="1"/>
          </p:nvPr>
        </p:nvSpPr>
        <p:spPr>
          <a:xfrm>
            <a:off x="457200" y="1340768"/>
            <a:ext cx="8229600" cy="5517232"/>
          </a:xfrm>
        </p:spPr>
        <p:txBody>
          <a:bodyPr>
            <a:normAutofit fontScale="70000" lnSpcReduction="20000"/>
          </a:bodyPr>
          <a:lstStyle/>
          <a:p>
            <a:r>
              <a:rPr lang="en-GB" dirty="0" smtClean="0"/>
              <a:t>September 9th/10th, first draft of sustainability plan to the WP Leaders</a:t>
            </a:r>
          </a:p>
          <a:p>
            <a:r>
              <a:rPr lang="en-GB" dirty="0" smtClean="0"/>
              <a:t>September 13th, final sustainability plan to the members of the Executive Board</a:t>
            </a:r>
          </a:p>
          <a:p>
            <a:r>
              <a:rPr lang="en-GB" dirty="0" smtClean="0"/>
              <a:t>By December, first draft of D072, D073 &amp; D074 papers</a:t>
            </a:r>
          </a:p>
          <a:p>
            <a:r>
              <a:rPr lang="en-GB" dirty="0" smtClean="0"/>
              <a:t>End of January, input through the conference &amp; the Stakeholder forum</a:t>
            </a:r>
          </a:p>
          <a:p>
            <a:r>
              <a:rPr lang="en-GB" dirty="0" smtClean="0"/>
              <a:t>February &amp; March – version 1 delivery of D072, D073 &amp; D074 papers</a:t>
            </a:r>
          </a:p>
          <a:p>
            <a:endParaRPr lang="en-GB" dirty="0" smtClean="0"/>
          </a:p>
          <a:p>
            <a:endParaRPr lang="en-GB" dirty="0"/>
          </a:p>
          <a:p>
            <a:endParaRPr lang="en-GB" dirty="0" smtClean="0"/>
          </a:p>
          <a:p>
            <a:endParaRPr lang="en-GB" dirty="0"/>
          </a:p>
          <a:p>
            <a:endParaRPr lang="en-GB" dirty="0" smtClean="0"/>
          </a:p>
          <a:p>
            <a:endParaRPr lang="en-GB" dirty="0"/>
          </a:p>
          <a:p>
            <a:r>
              <a:rPr lang="en-GB" dirty="0" smtClean="0"/>
              <a:t>February &amp; March – WP7 topic within</a:t>
            </a:r>
          </a:p>
          <a:p>
            <a:pPr marL="0" indent="0">
              <a:buNone/>
            </a:pPr>
            <a:r>
              <a:rPr lang="en-GB" dirty="0"/>
              <a:t>	</a:t>
            </a:r>
            <a:r>
              <a:rPr lang="en-GB" dirty="0" smtClean="0"/>
              <a:t>the WP4 &amp; WP6 Workshops</a:t>
            </a:r>
            <a:endParaRPr lang="en-GB" dirty="0"/>
          </a:p>
        </p:txBody>
      </p:sp>
      <p:graphicFrame>
        <p:nvGraphicFramePr>
          <p:cNvPr id="4" name="Espace réservé du contenu 3"/>
          <p:cNvGraphicFramePr>
            <a:graphicFrameLocks/>
          </p:cNvGraphicFramePr>
          <p:nvPr>
            <p:extLst>
              <p:ext uri="{D42A27DB-BD31-4B8C-83A1-F6EECF244321}">
                <p14:modId xmlns:p14="http://schemas.microsoft.com/office/powerpoint/2010/main" val="3340677593"/>
              </p:ext>
            </p:extLst>
          </p:nvPr>
        </p:nvGraphicFramePr>
        <p:xfrm>
          <a:off x="5148064" y="3861048"/>
          <a:ext cx="3673128" cy="2468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2549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404664"/>
            <a:ext cx="8229600" cy="1143000"/>
          </a:xfrm>
        </p:spPr>
        <p:txBody>
          <a:bodyPr>
            <a:normAutofit fontScale="90000"/>
          </a:bodyPr>
          <a:lstStyle/>
          <a:p>
            <a:r>
              <a:rPr lang="en-GB" dirty="0" smtClean="0"/>
              <a:t/>
            </a:r>
            <a:br>
              <a:rPr lang="en-GB" dirty="0" smtClean="0"/>
            </a:br>
            <a:r>
              <a:rPr lang="en-GB" dirty="0" smtClean="0"/>
              <a:t>Thank you!</a:t>
            </a:r>
            <a:endParaRPr lang="en-GB" dirty="0"/>
          </a:p>
        </p:txBody>
      </p:sp>
      <p:sp>
        <p:nvSpPr>
          <p:cNvPr id="3" name="Espace réservé du contenu 2"/>
          <p:cNvSpPr>
            <a:spLocks noGrp="1"/>
          </p:cNvSpPr>
          <p:nvPr>
            <p:ph idx="1"/>
          </p:nvPr>
        </p:nvSpPr>
        <p:spPr/>
        <p:txBody>
          <a:bodyPr>
            <a:normAutofit fontScale="92500"/>
          </a:bodyPr>
          <a:lstStyle/>
          <a:p>
            <a:r>
              <a:rPr lang="en-GB" dirty="0" smtClean="0"/>
              <a:t>All for attending the meeting and participating very actively</a:t>
            </a:r>
          </a:p>
          <a:p>
            <a:r>
              <a:rPr lang="en-GB" dirty="0" smtClean="0"/>
              <a:t>To our co-chairs:</a:t>
            </a:r>
          </a:p>
          <a:p>
            <a:pPr lvl="1"/>
            <a:r>
              <a:rPr lang="en-GB" sz="2400" dirty="0" smtClean="0"/>
              <a:t>Prof. Walter </a:t>
            </a:r>
            <a:r>
              <a:rPr lang="en-GB" sz="2400" dirty="0" err="1" smtClean="0"/>
              <a:t>Sermeus</a:t>
            </a:r>
            <a:endParaRPr lang="en-GB" sz="2400" dirty="0" smtClean="0"/>
          </a:p>
          <a:p>
            <a:pPr lvl="1"/>
            <a:r>
              <a:rPr lang="en-GB" sz="2400" dirty="0" smtClean="0"/>
              <a:t>Assoc. </a:t>
            </a:r>
            <a:r>
              <a:rPr lang="en-GB" sz="2400" dirty="0"/>
              <a:t>P</a:t>
            </a:r>
            <a:r>
              <a:rPr lang="en-GB" sz="2400" dirty="0" smtClean="0"/>
              <a:t>rof. </a:t>
            </a:r>
            <a:r>
              <a:rPr lang="en-GB" sz="2400" dirty="0" err="1" smtClean="0"/>
              <a:t>Plamen</a:t>
            </a:r>
            <a:r>
              <a:rPr lang="en-GB" sz="2400" dirty="0" smtClean="0"/>
              <a:t> </a:t>
            </a:r>
            <a:r>
              <a:rPr lang="en-GB" sz="2400" dirty="0" err="1" smtClean="0"/>
              <a:t>Dimitrov</a:t>
            </a:r>
            <a:endParaRPr lang="en-GB" sz="2400" dirty="0" smtClean="0"/>
          </a:p>
          <a:p>
            <a:pPr lvl="1"/>
            <a:r>
              <a:rPr lang="en-GB" sz="2400" dirty="0" smtClean="0"/>
              <a:t>Milena </a:t>
            </a:r>
            <a:r>
              <a:rPr lang="en-GB" sz="2400" dirty="0" err="1" smtClean="0"/>
              <a:t>Vladimirova</a:t>
            </a:r>
            <a:endParaRPr lang="en-GB" sz="2400" dirty="0" smtClean="0"/>
          </a:p>
          <a:p>
            <a:r>
              <a:rPr lang="en-GB" dirty="0" smtClean="0"/>
              <a:t>To Margarita </a:t>
            </a:r>
            <a:r>
              <a:rPr lang="en-GB" dirty="0" err="1" smtClean="0"/>
              <a:t>Tzoneva</a:t>
            </a:r>
            <a:r>
              <a:rPr lang="en-GB" dirty="0" smtClean="0"/>
              <a:t> for the excellence in logistics</a:t>
            </a:r>
          </a:p>
          <a:p>
            <a:r>
              <a:rPr lang="en-GB" dirty="0" smtClean="0"/>
              <a:t>And to the Bulgarian authorities for their support</a:t>
            </a:r>
          </a:p>
        </p:txBody>
      </p:sp>
    </p:spTree>
    <p:extLst>
      <p:ext uri="{BB962C8B-B14F-4D97-AF65-F5344CB8AC3E}">
        <p14:creationId xmlns:p14="http://schemas.microsoft.com/office/powerpoint/2010/main" val="2157560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692696"/>
            <a:ext cx="8229600" cy="724942"/>
          </a:xfrm>
        </p:spPr>
        <p:txBody>
          <a:bodyPr>
            <a:normAutofit fontScale="90000"/>
          </a:bodyPr>
          <a:lstStyle/>
          <a:p>
            <a:r>
              <a:rPr lang="en-GB" dirty="0" smtClean="0"/>
              <a:t/>
            </a:r>
            <a:br>
              <a:rPr lang="en-GB" dirty="0" smtClean="0"/>
            </a:br>
            <a:r>
              <a:rPr lang="en-GB" dirty="0" smtClean="0"/>
              <a:t>Reminder : Goals of the Workshop</a:t>
            </a:r>
            <a:endParaRPr lang="en-GB" dirty="0"/>
          </a:p>
        </p:txBody>
      </p:sp>
      <p:sp>
        <p:nvSpPr>
          <p:cNvPr id="3" name="Espace réservé du contenu 2"/>
          <p:cNvSpPr>
            <a:spLocks noGrp="1"/>
          </p:cNvSpPr>
          <p:nvPr>
            <p:ph idx="1"/>
          </p:nvPr>
        </p:nvSpPr>
        <p:spPr>
          <a:xfrm>
            <a:off x="683568" y="2060848"/>
            <a:ext cx="8229600" cy="4525963"/>
          </a:xfrm>
        </p:spPr>
        <p:txBody>
          <a:bodyPr/>
          <a:lstStyle/>
          <a:p>
            <a:r>
              <a:rPr lang="en-GB" dirty="0" smtClean="0"/>
              <a:t>Collect opinions on various pieces of deliverables independent from technical developments.</a:t>
            </a:r>
          </a:p>
          <a:p>
            <a:r>
              <a:rPr lang="en-GB" dirty="0" smtClean="0"/>
              <a:t>Identify decisions for the first release of the WP7 products.</a:t>
            </a:r>
          </a:p>
          <a:p>
            <a:r>
              <a:rPr lang="en-GB" dirty="0" smtClean="0"/>
              <a:t>Create awareness within the group of WP7 collaborating and associated partners.</a:t>
            </a:r>
            <a:endParaRPr lang="en-GB" dirty="0"/>
          </a:p>
        </p:txBody>
      </p:sp>
    </p:spTree>
    <p:extLst>
      <p:ext uri="{BB962C8B-B14F-4D97-AF65-F5344CB8AC3E}">
        <p14:creationId xmlns:p14="http://schemas.microsoft.com/office/powerpoint/2010/main" val="384475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692696"/>
            <a:ext cx="8229600" cy="792088"/>
          </a:xfrm>
        </p:spPr>
        <p:txBody>
          <a:bodyPr>
            <a:normAutofit/>
          </a:bodyPr>
          <a:lstStyle/>
          <a:p>
            <a:r>
              <a:rPr lang="fr-FR" sz="4000" dirty="0" smtClean="0"/>
              <a:t>Session 1 - Description of objectives</a:t>
            </a:r>
            <a:endParaRPr lang="fr-FR" sz="4000"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829070132"/>
              </p:ext>
            </p:extLst>
          </p:nvPr>
        </p:nvGraphicFramePr>
        <p:xfrm>
          <a:off x="539552" y="1772816"/>
          <a:ext cx="8229600" cy="4307840"/>
        </p:xfrm>
        <a:graphic>
          <a:graphicData uri="http://schemas.openxmlformats.org/drawingml/2006/table">
            <a:tbl>
              <a:tblPr firstRow="1" bandRow="1">
                <a:tableStyleId>{5C22544A-7EE6-4342-B048-85BDC9FD1C3A}</a:tableStyleId>
              </a:tblPr>
              <a:tblGrid>
                <a:gridCol w="8229600"/>
              </a:tblGrid>
              <a:tr h="370840">
                <a:tc>
                  <a:txBody>
                    <a:bodyPr/>
                    <a:lstStyle/>
                    <a:p>
                      <a:r>
                        <a:rPr lang="en-US" dirty="0" smtClean="0"/>
                        <a:t>Goal of the workshop</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Assess the overall identification and future coordination of the various (technical) experts</a:t>
                      </a:r>
                    </a:p>
                  </a:txBody>
                  <a:tcPr/>
                </a:tc>
              </a:tr>
              <a:tr h="370840">
                <a:tc>
                  <a:txBody>
                    <a:bodyPr/>
                    <a:lstStyle/>
                    <a:p>
                      <a:r>
                        <a:rPr lang="en-US" dirty="0" smtClean="0">
                          <a:solidFill>
                            <a:srgbClr val="558ED5"/>
                          </a:solidFill>
                        </a:rPr>
                        <a:t>Questions to be answered:</a:t>
                      </a:r>
                    </a:p>
                  </a:txBody>
                  <a:tcPr/>
                </a:tc>
              </a:tr>
              <a:tr h="370840">
                <a:tc>
                  <a:txBody>
                    <a:bodyPr/>
                    <a:lstStyle/>
                    <a:p>
                      <a:pPr marL="0" indent="0">
                        <a:buFont typeface="Arial"/>
                        <a:buNone/>
                      </a:pPr>
                      <a:r>
                        <a:rPr lang="en-US" dirty="0" smtClean="0"/>
                        <a:t>MAIN: </a:t>
                      </a:r>
                    </a:p>
                    <a:p>
                      <a:pPr marL="285750" indent="-285750">
                        <a:buFont typeface="Arial"/>
                        <a:buChar char="•"/>
                      </a:pPr>
                      <a:r>
                        <a:rPr lang="en-US" dirty="0" smtClean="0"/>
                        <a:t>Considering the variety of experts on the different technical and knowledge aspects, are they to be categorized (and handled in a same or in different networks)?</a:t>
                      </a:r>
                    </a:p>
                    <a:p>
                      <a:pPr marL="285750" indent="-285750">
                        <a:buFont typeface="Arial"/>
                        <a:buChar char="•"/>
                      </a:pPr>
                      <a:r>
                        <a:rPr lang="en-US" dirty="0" smtClean="0"/>
                        <a:t>What are the goals of this/these technical networks now and in the future, and which profiles would be necessary? </a:t>
                      </a:r>
                    </a:p>
                    <a:p>
                      <a:pPr marL="285750" indent="-285750">
                        <a:buFont typeface="Arial"/>
                        <a:buChar char="•"/>
                      </a:pPr>
                      <a:r>
                        <a:rPr lang="en-US" dirty="0" smtClean="0"/>
                        <a:t>Is there a specific role for academic experts? </a:t>
                      </a:r>
                    </a:p>
                  </a:txBody>
                  <a:tcPr/>
                </a:tc>
              </a:tr>
              <a:tr h="370840">
                <a:tc>
                  <a:txBody>
                    <a:bodyPr/>
                    <a:lstStyle/>
                    <a:p>
                      <a:r>
                        <a:rPr lang="en-US" dirty="0" smtClean="0"/>
                        <a:t>SECONDARY:</a:t>
                      </a:r>
                    </a:p>
                    <a:p>
                      <a:pPr marL="285750" indent="-285750">
                        <a:buFont typeface="Arial"/>
                        <a:buChar char="•"/>
                      </a:pPr>
                      <a:r>
                        <a:rPr lang="en-US" dirty="0" smtClean="0"/>
                        <a:t>Do we have existing networks?</a:t>
                      </a:r>
                    </a:p>
                    <a:p>
                      <a:pPr marL="285750" indent="-285750">
                        <a:buFont typeface="Arial"/>
                        <a:buChar char="•"/>
                      </a:pPr>
                      <a:r>
                        <a:rPr lang="en-US" dirty="0" smtClean="0"/>
                        <a:t>How can we  keep these networks alive?</a:t>
                      </a:r>
                    </a:p>
                  </a:txBody>
                  <a:tcPr/>
                </a:tc>
              </a:tr>
            </a:tbl>
          </a:graphicData>
        </a:graphic>
      </p:graphicFrame>
    </p:spTree>
    <p:extLst>
      <p:ext uri="{BB962C8B-B14F-4D97-AF65-F5344CB8AC3E}">
        <p14:creationId xmlns:p14="http://schemas.microsoft.com/office/powerpoint/2010/main" val="39154182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29600" cy="1143000"/>
          </a:xfrm>
        </p:spPr>
        <p:txBody>
          <a:bodyPr>
            <a:normAutofit fontScale="90000"/>
          </a:bodyPr>
          <a:lstStyle/>
          <a:p>
            <a:r>
              <a:rPr lang="en-GB" dirty="0" smtClean="0"/>
              <a:t/>
            </a:r>
            <a:br>
              <a:rPr lang="en-GB" dirty="0" smtClean="0"/>
            </a:br>
            <a:r>
              <a:rPr lang="en-GB" dirty="0" smtClean="0"/>
              <a:t>Session 1 – Technical Experts</a:t>
            </a:r>
            <a:endParaRPr lang="en-GB"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903964582"/>
              </p:ext>
            </p:extLst>
          </p:nvPr>
        </p:nvGraphicFramePr>
        <p:xfrm>
          <a:off x="467544" y="1988840"/>
          <a:ext cx="8229600" cy="4028440"/>
        </p:xfrm>
        <a:graphic>
          <a:graphicData uri="http://schemas.openxmlformats.org/drawingml/2006/table">
            <a:tbl>
              <a:tblPr firstRow="1" bandRow="1">
                <a:tableStyleId>{5C22544A-7EE6-4342-B048-85BDC9FD1C3A}</a:tableStyleId>
              </a:tblPr>
              <a:tblGrid>
                <a:gridCol w="442392"/>
                <a:gridCol w="7787208"/>
              </a:tblGrid>
              <a:tr h="370840">
                <a:tc>
                  <a:txBody>
                    <a:bodyPr/>
                    <a:lstStyle/>
                    <a:p>
                      <a:r>
                        <a:rPr lang="en-GB" noProof="0" dirty="0" smtClean="0"/>
                        <a:t>#</a:t>
                      </a:r>
                      <a:endParaRPr lang="en-GB" noProof="0" dirty="0"/>
                    </a:p>
                  </a:txBody>
                  <a:tcPr/>
                </a:tc>
                <a:tc>
                  <a:txBody>
                    <a:bodyPr/>
                    <a:lstStyle/>
                    <a:p>
                      <a:r>
                        <a:rPr lang="en-GB" noProof="0" dirty="0" smtClean="0"/>
                        <a:t>Decision  / Conclusion</a:t>
                      </a:r>
                      <a:endParaRPr lang="en-GB" noProof="0" dirty="0"/>
                    </a:p>
                  </a:txBody>
                  <a:tcPr/>
                </a:tc>
              </a:tr>
              <a:tr h="370840">
                <a:tc>
                  <a:txBody>
                    <a:bodyPr/>
                    <a:lstStyle/>
                    <a:p>
                      <a:r>
                        <a:rPr lang="en-GB" noProof="0" smtClean="0"/>
                        <a:t>1</a:t>
                      </a:r>
                      <a:endParaRPr lang="en-GB" noProof="0"/>
                    </a:p>
                  </a:txBody>
                  <a:tcPr/>
                </a:tc>
                <a:tc>
                  <a:txBody>
                    <a:bodyPr/>
                    <a:lstStyle/>
                    <a:p>
                      <a:r>
                        <a:rPr lang="en-GB" noProof="0" dirty="0" smtClean="0"/>
                        <a:t>We recognize a difference between technical &amp; policy experts requesting difference</a:t>
                      </a:r>
                      <a:r>
                        <a:rPr lang="en-GB" baseline="0" noProof="0" dirty="0" smtClean="0"/>
                        <a:t> in networking</a:t>
                      </a:r>
                      <a:r>
                        <a:rPr lang="en-GB" noProof="0" dirty="0" smtClean="0"/>
                        <a:t>.</a:t>
                      </a:r>
                    </a:p>
                  </a:txBody>
                  <a:tcPr/>
                </a:tc>
              </a:tr>
              <a:tr h="370840">
                <a:tc>
                  <a:txBody>
                    <a:bodyPr/>
                    <a:lstStyle/>
                    <a:p>
                      <a:r>
                        <a:rPr lang="en-GB" noProof="0" smtClean="0"/>
                        <a:t>2</a:t>
                      </a:r>
                      <a:endParaRPr lang="en-GB" noProof="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noProof="0" dirty="0" smtClean="0"/>
                        <a:t>We recognize that the are between 4 and 6 types of technical experts –</a:t>
                      </a:r>
                      <a:r>
                        <a:rPr lang="en-GB" baseline="0" noProof="0" dirty="0" smtClean="0"/>
                        <a:t> the proposed subdivision, with some corrections, is a good start to propose categories for the first list of experts due to be delivered by March 2014.</a:t>
                      </a:r>
                      <a:endParaRPr lang="en-GB" noProof="0" dirty="0" smtClean="0"/>
                    </a:p>
                  </a:txBody>
                  <a:tcPr/>
                </a:tc>
              </a:tr>
              <a:tr h="370840">
                <a:tc>
                  <a:txBody>
                    <a:bodyPr/>
                    <a:lstStyle/>
                    <a:p>
                      <a:r>
                        <a:rPr lang="en-GB" noProof="0" smtClean="0"/>
                        <a:t>3</a:t>
                      </a:r>
                      <a:endParaRPr lang="en-GB" noProof="0"/>
                    </a:p>
                  </a:txBody>
                  <a:tcPr/>
                </a:tc>
                <a:tc>
                  <a:txBody>
                    <a:bodyPr/>
                    <a:lstStyle/>
                    <a:p>
                      <a:r>
                        <a:rPr lang="en-GB" noProof="0" dirty="0" smtClean="0"/>
                        <a:t>We will</a:t>
                      </a:r>
                      <a:r>
                        <a:rPr lang="en-GB" baseline="0" noProof="0" dirty="0" smtClean="0"/>
                        <a:t> populate the first list of experts with all the known experts participating in the J.A., but also with the experts highlighted by our major stakeholders.</a:t>
                      </a:r>
                    </a:p>
                    <a:p>
                      <a:r>
                        <a:rPr lang="en-GB" baseline="0" noProof="0" dirty="0" smtClean="0"/>
                        <a:t>The Stakeholder analysis is a powerful tool to help us populate the second delivery of the list of experts.</a:t>
                      </a:r>
                      <a:endParaRPr lang="en-GB" noProof="0" dirty="0"/>
                    </a:p>
                  </a:txBody>
                  <a:tcPr/>
                </a:tc>
              </a:tr>
              <a:tr h="370840">
                <a:tc>
                  <a:txBody>
                    <a:bodyPr/>
                    <a:lstStyle/>
                    <a:p>
                      <a:r>
                        <a:rPr lang="en-GB" noProof="0" smtClean="0"/>
                        <a:t>4</a:t>
                      </a:r>
                      <a:endParaRPr lang="en-GB" noProof="0"/>
                    </a:p>
                  </a:txBody>
                  <a:tcPr/>
                </a:tc>
                <a:tc>
                  <a:txBody>
                    <a:bodyPr/>
                    <a:lstStyle/>
                    <a:p>
                      <a:r>
                        <a:rPr lang="en-GB" noProof="0" dirty="0" smtClean="0"/>
                        <a:t>The first matrix-like list of expert will match names with types of expertise as per #2, and additional</a:t>
                      </a:r>
                      <a:r>
                        <a:rPr lang="en-GB" baseline="0" noProof="0" dirty="0" smtClean="0"/>
                        <a:t> columns highlighting the professions that are mastered by each expert.</a:t>
                      </a:r>
                      <a:endParaRPr lang="en-GB" noProof="0" dirty="0"/>
                    </a:p>
                  </a:txBody>
                  <a:tcPr/>
                </a:tc>
              </a:tr>
            </a:tbl>
          </a:graphicData>
        </a:graphic>
      </p:graphicFrame>
    </p:spTree>
    <p:extLst>
      <p:ext uri="{BB962C8B-B14F-4D97-AF65-F5344CB8AC3E}">
        <p14:creationId xmlns:p14="http://schemas.microsoft.com/office/powerpoint/2010/main" val="25257010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836712"/>
            <a:ext cx="8229600" cy="854968"/>
          </a:xfrm>
        </p:spPr>
        <p:txBody>
          <a:bodyPr>
            <a:normAutofit fontScale="90000"/>
          </a:bodyPr>
          <a:lstStyle/>
          <a:p>
            <a:r>
              <a:rPr lang="en-GB" dirty="0" smtClean="0"/>
              <a:t/>
            </a:r>
            <a:br>
              <a:rPr lang="en-GB" dirty="0" smtClean="0"/>
            </a:br>
            <a:r>
              <a:rPr lang="en-GB" dirty="0" smtClean="0"/>
              <a:t>Session 1 – Technical Experts</a:t>
            </a:r>
            <a:endParaRPr lang="en-GB"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240233851"/>
              </p:ext>
            </p:extLst>
          </p:nvPr>
        </p:nvGraphicFramePr>
        <p:xfrm>
          <a:off x="467544" y="2276872"/>
          <a:ext cx="8229600" cy="3383280"/>
        </p:xfrm>
        <a:graphic>
          <a:graphicData uri="http://schemas.openxmlformats.org/drawingml/2006/table">
            <a:tbl>
              <a:tblPr firstRow="1" bandRow="1">
                <a:tableStyleId>{5C22544A-7EE6-4342-B048-85BDC9FD1C3A}</a:tableStyleId>
              </a:tblPr>
              <a:tblGrid>
                <a:gridCol w="442392"/>
                <a:gridCol w="7787208"/>
              </a:tblGrid>
              <a:tr h="226824">
                <a:tc>
                  <a:txBody>
                    <a:bodyPr/>
                    <a:lstStyle/>
                    <a:p>
                      <a:r>
                        <a:rPr lang="en-GB" noProof="0" dirty="0" smtClean="0"/>
                        <a:t>#</a:t>
                      </a:r>
                      <a:endParaRPr lang="en-GB" noProof="0" dirty="0"/>
                    </a:p>
                  </a:txBody>
                  <a:tcPr/>
                </a:tc>
                <a:tc>
                  <a:txBody>
                    <a:bodyPr/>
                    <a:lstStyle/>
                    <a:p>
                      <a:r>
                        <a:rPr lang="en-GB" noProof="0" dirty="0" smtClean="0"/>
                        <a:t>Decision  / Conclusion</a:t>
                      </a:r>
                      <a:endParaRPr lang="en-GB" noProof="0" dirty="0"/>
                    </a:p>
                  </a:txBody>
                  <a:tcPr/>
                </a:tc>
              </a:tr>
              <a:tr h="370840">
                <a:tc>
                  <a:txBody>
                    <a:bodyPr/>
                    <a:lstStyle/>
                    <a:p>
                      <a:r>
                        <a:rPr lang="en-GB" noProof="0" dirty="0" smtClean="0"/>
                        <a:t>5</a:t>
                      </a:r>
                      <a:endParaRPr lang="en-GB" noProof="0" dirty="0"/>
                    </a:p>
                  </a:txBody>
                  <a:tcPr/>
                </a:tc>
                <a:tc>
                  <a:txBody>
                    <a:bodyPr/>
                    <a:lstStyle/>
                    <a:p>
                      <a:r>
                        <a:rPr lang="en-GB" noProof="0" dirty="0" smtClean="0"/>
                        <a:t>We identified that whatever the shape of the network(s),</a:t>
                      </a:r>
                      <a:r>
                        <a:rPr lang="en-GB" baseline="0" noProof="0" dirty="0" smtClean="0"/>
                        <a:t> one of its/their task is to provide support to policy makers network, helping policy being made at EU and at national level.</a:t>
                      </a:r>
                      <a:endParaRPr lang="en-GB" noProof="0" dirty="0"/>
                    </a:p>
                  </a:txBody>
                  <a:tcPr/>
                </a:tc>
              </a:tr>
              <a:tr h="370840">
                <a:tc>
                  <a:txBody>
                    <a:bodyPr/>
                    <a:lstStyle/>
                    <a:p>
                      <a:r>
                        <a:rPr lang="en-GB" noProof="0" dirty="0" smtClean="0"/>
                        <a:t>6</a:t>
                      </a:r>
                      <a:endParaRPr lang="en-GB" noProof="0" dirty="0"/>
                    </a:p>
                  </a:txBody>
                  <a:tcPr/>
                </a:tc>
                <a:tc>
                  <a:txBody>
                    <a:bodyPr/>
                    <a:lstStyle/>
                    <a:p>
                      <a:r>
                        <a:rPr lang="en-GB" noProof="0" dirty="0" smtClean="0"/>
                        <a:t>Considering</a:t>
                      </a:r>
                      <a:r>
                        <a:rPr lang="en-GB" baseline="0" noProof="0" dirty="0" smtClean="0"/>
                        <a:t> the results of the workshop, we recognize that network(s) of technical experts are useful to address 2 more dimensions of needs:</a:t>
                      </a:r>
                    </a:p>
                    <a:p>
                      <a:r>
                        <a:rPr lang="en-GB" baseline="0" noProof="0" dirty="0" smtClean="0"/>
                        <a:t>- Provide data / Evidence based evaluation of policy / Observatory role</a:t>
                      </a:r>
                    </a:p>
                    <a:p>
                      <a:r>
                        <a:rPr lang="en-GB" baseline="0" noProof="0" dirty="0" smtClean="0"/>
                        <a:t>- Knowledge Management / Sharing &amp; Internal Consultancy all through EU</a:t>
                      </a:r>
                      <a:endParaRPr lang="en-GB" noProof="0" dirty="0"/>
                    </a:p>
                  </a:txBody>
                  <a:tcPr/>
                </a:tc>
              </a:tr>
              <a:tr h="370840">
                <a:tc>
                  <a:txBody>
                    <a:bodyPr/>
                    <a:lstStyle/>
                    <a:p>
                      <a:r>
                        <a:rPr lang="en-GB" noProof="0" dirty="0" smtClean="0"/>
                        <a:t>7</a:t>
                      </a:r>
                      <a:endParaRPr lang="en-GB" noProof="0" dirty="0"/>
                    </a:p>
                  </a:txBody>
                  <a:tcPr/>
                </a:tc>
                <a:tc>
                  <a:txBody>
                    <a:bodyPr/>
                    <a:lstStyle/>
                    <a:p>
                      <a:r>
                        <a:rPr lang="en-GB" noProof="0" dirty="0" smtClean="0"/>
                        <a:t>We tend</a:t>
                      </a:r>
                      <a:r>
                        <a:rPr lang="en-GB" baseline="0" noProof="0" dirty="0" smtClean="0"/>
                        <a:t> to recommend to have only one network of technical experts, with a strong management allowing each category to be addressed on its own topics on a regular base.</a:t>
                      </a:r>
                      <a:endParaRPr lang="en-GB" noProof="0" dirty="0"/>
                    </a:p>
                  </a:txBody>
                  <a:tcPr/>
                </a:tc>
              </a:tr>
            </a:tbl>
          </a:graphicData>
        </a:graphic>
      </p:graphicFrame>
    </p:spTree>
    <p:extLst>
      <p:ext uri="{BB962C8B-B14F-4D97-AF65-F5344CB8AC3E}">
        <p14:creationId xmlns:p14="http://schemas.microsoft.com/office/powerpoint/2010/main" val="3803085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Session 2 - Description of objectives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587447265"/>
              </p:ext>
            </p:extLst>
          </p:nvPr>
        </p:nvGraphicFramePr>
        <p:xfrm>
          <a:off x="467544" y="2204864"/>
          <a:ext cx="8229600" cy="3484880"/>
        </p:xfrm>
        <a:graphic>
          <a:graphicData uri="http://schemas.openxmlformats.org/drawingml/2006/table">
            <a:tbl>
              <a:tblPr firstRow="1" bandRow="1">
                <a:tableStyleId>{5C22544A-7EE6-4342-B048-85BDC9FD1C3A}</a:tableStyleId>
              </a:tblPr>
              <a:tblGrid>
                <a:gridCol w="8229600"/>
              </a:tblGrid>
              <a:tr h="370840">
                <a:tc>
                  <a:txBody>
                    <a:bodyPr/>
                    <a:lstStyle/>
                    <a:p>
                      <a:r>
                        <a:rPr lang="en-US" dirty="0" smtClean="0"/>
                        <a:t>Goal of the workshop</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Define what sort of experts are needed for the sustainability Work Package (policy making)</a:t>
                      </a:r>
                    </a:p>
                  </a:txBody>
                  <a:tcPr/>
                </a:tc>
              </a:tr>
              <a:tr h="370840">
                <a:tc>
                  <a:txBody>
                    <a:bodyPr/>
                    <a:lstStyle/>
                    <a:p>
                      <a:r>
                        <a:rPr lang="en-US" dirty="0" smtClean="0">
                          <a:solidFill>
                            <a:srgbClr val="558ED5"/>
                          </a:solidFill>
                        </a:rPr>
                        <a:t>Questions to be answered:</a:t>
                      </a:r>
                    </a:p>
                  </a:txBody>
                  <a:tcPr/>
                </a:tc>
              </a:tr>
              <a:tr h="370840">
                <a:tc>
                  <a:txBody>
                    <a:bodyPr/>
                    <a:lstStyle/>
                    <a:p>
                      <a:pPr marL="0" indent="0">
                        <a:buFont typeface="Arial"/>
                        <a:buNone/>
                      </a:pPr>
                      <a:r>
                        <a:rPr lang="en-US" dirty="0" smtClean="0"/>
                        <a:t>MAIN: </a:t>
                      </a:r>
                    </a:p>
                    <a:p>
                      <a:pPr marL="285750" indent="-285750">
                        <a:buFont typeface="Arial"/>
                        <a:buChar char="•"/>
                      </a:pPr>
                      <a:r>
                        <a:rPr lang="en-US" dirty="0" smtClean="0"/>
                        <a:t>Which government bodies are important for sustainability of health workforce planning and how do we identify the experts on policy making?</a:t>
                      </a:r>
                    </a:p>
                    <a:p>
                      <a:pPr marL="285750" indent="-285750">
                        <a:buFont typeface="Arial"/>
                        <a:buChar char="•"/>
                      </a:pPr>
                      <a:r>
                        <a:rPr lang="en-US" dirty="0" smtClean="0"/>
                        <a:t>How can the policy experts network created by the Joint Action articulate with the governmental official representatives?</a:t>
                      </a:r>
                    </a:p>
                  </a:txBody>
                  <a:tcPr/>
                </a:tc>
              </a:tr>
              <a:tr h="370840">
                <a:tc>
                  <a:txBody>
                    <a:bodyPr/>
                    <a:lstStyle/>
                    <a:p>
                      <a:r>
                        <a:rPr lang="en-US" dirty="0" smtClean="0"/>
                        <a:t>SECONDARY:</a:t>
                      </a:r>
                    </a:p>
                    <a:p>
                      <a:pPr marL="285750" indent="-285750">
                        <a:buFont typeface="Arial"/>
                        <a:buChar char="•"/>
                      </a:pPr>
                      <a:r>
                        <a:rPr lang="en-US" dirty="0" smtClean="0"/>
                        <a:t>How do we build further commitment while managing the differences?</a:t>
                      </a:r>
                    </a:p>
                  </a:txBody>
                  <a:tcPr/>
                </a:tc>
              </a:tr>
            </a:tbl>
          </a:graphicData>
        </a:graphic>
      </p:graphicFrame>
    </p:spTree>
    <p:extLst>
      <p:ext uri="{BB962C8B-B14F-4D97-AF65-F5344CB8AC3E}">
        <p14:creationId xmlns:p14="http://schemas.microsoft.com/office/powerpoint/2010/main" val="14104260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Session 2 – Policy Experts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515192219"/>
              </p:ext>
            </p:extLst>
          </p:nvPr>
        </p:nvGraphicFramePr>
        <p:xfrm>
          <a:off x="467544" y="1700808"/>
          <a:ext cx="8229600" cy="4668520"/>
        </p:xfrm>
        <a:graphic>
          <a:graphicData uri="http://schemas.openxmlformats.org/drawingml/2006/table">
            <a:tbl>
              <a:tblPr firstRow="1" bandRow="1">
                <a:tableStyleId>{5C22544A-7EE6-4342-B048-85BDC9FD1C3A}</a:tableStyleId>
              </a:tblPr>
              <a:tblGrid>
                <a:gridCol w="442392"/>
                <a:gridCol w="7787208"/>
              </a:tblGrid>
              <a:tr h="370840">
                <a:tc>
                  <a:txBody>
                    <a:bodyPr/>
                    <a:lstStyle/>
                    <a:p>
                      <a:r>
                        <a:rPr lang="en-GB" noProof="0" dirty="0" smtClean="0"/>
                        <a:t>#</a:t>
                      </a:r>
                      <a:endParaRPr lang="en-GB" noProof="0" dirty="0"/>
                    </a:p>
                  </a:txBody>
                  <a:tcPr/>
                </a:tc>
                <a:tc>
                  <a:txBody>
                    <a:bodyPr/>
                    <a:lstStyle/>
                    <a:p>
                      <a:r>
                        <a:rPr lang="en-GB" noProof="0" dirty="0" smtClean="0"/>
                        <a:t>Decision  / Conclusion</a:t>
                      </a:r>
                      <a:endParaRPr lang="en-GB" noProof="0" dirty="0"/>
                    </a:p>
                  </a:txBody>
                  <a:tcPr/>
                </a:tc>
              </a:tr>
              <a:tr h="370840">
                <a:tc>
                  <a:txBody>
                    <a:bodyPr/>
                    <a:lstStyle/>
                    <a:p>
                      <a:r>
                        <a:rPr lang="en-GB" noProof="0" dirty="0" smtClean="0"/>
                        <a:t>1</a:t>
                      </a:r>
                      <a:endParaRPr lang="en-GB" noProof="0" dirty="0"/>
                    </a:p>
                  </a:txBody>
                  <a:tcPr/>
                </a:tc>
                <a:tc>
                  <a:txBody>
                    <a:bodyPr/>
                    <a:lstStyle/>
                    <a:p>
                      <a:r>
                        <a:rPr lang="en-US" noProof="0" dirty="0" smtClean="0"/>
                        <a:t>It has been identified</a:t>
                      </a:r>
                      <a:r>
                        <a:rPr lang="en-US" baseline="0" noProof="0" dirty="0" smtClean="0"/>
                        <a:t> that the role of policy experts is </a:t>
                      </a:r>
                      <a:r>
                        <a:rPr lang="en-US" noProof="0" dirty="0" smtClean="0"/>
                        <a:t>to :</a:t>
                      </a:r>
                    </a:p>
                    <a:p>
                      <a:pPr marL="285750" indent="-285750">
                        <a:buFontTx/>
                        <a:buChar char="-"/>
                      </a:pPr>
                      <a:r>
                        <a:rPr lang="en-US" noProof="0" dirty="0" smtClean="0"/>
                        <a:t>prepare/validate the recommendations of the JA</a:t>
                      </a:r>
                    </a:p>
                    <a:p>
                      <a:pPr marL="285750" indent="-285750">
                        <a:buFontTx/>
                        <a:buChar char="-"/>
                      </a:pPr>
                      <a:r>
                        <a:rPr lang="en-US" noProof="0" dirty="0" smtClean="0"/>
                        <a:t>to follow-up the recommendations of the JA</a:t>
                      </a:r>
                    </a:p>
                  </a:txBody>
                  <a:tcPr/>
                </a:tc>
              </a:tr>
              <a:tr h="370840">
                <a:tc>
                  <a:txBody>
                    <a:bodyPr/>
                    <a:lstStyle/>
                    <a:p>
                      <a:r>
                        <a:rPr lang="en-GB" noProof="0" dirty="0" smtClean="0"/>
                        <a:t>2</a:t>
                      </a:r>
                      <a:endParaRPr lang="en-GB" noProof="0" dirty="0"/>
                    </a:p>
                  </a:txBody>
                  <a:tcPr/>
                </a:tc>
                <a:tc>
                  <a:txBody>
                    <a:bodyPr/>
                    <a:lstStyle/>
                    <a:p>
                      <a:r>
                        <a:rPr lang="en-GB" noProof="0" dirty="0" smtClean="0"/>
                        <a:t>The role (and mandate)</a:t>
                      </a:r>
                      <a:r>
                        <a:rPr lang="en-GB" baseline="0" noProof="0" dirty="0" smtClean="0"/>
                        <a:t> </a:t>
                      </a:r>
                      <a:r>
                        <a:rPr lang="en-GB" noProof="0" dirty="0" smtClean="0"/>
                        <a:t>of the </a:t>
                      </a:r>
                      <a:r>
                        <a:rPr lang="fr-BE" dirty="0" smtClean="0"/>
                        <a:t>EU Expert group on HWF and its</a:t>
                      </a:r>
                      <a:r>
                        <a:rPr lang="fr-BE" baseline="0" dirty="0" smtClean="0"/>
                        <a:t> relation with a potential network of policy expert</a:t>
                      </a:r>
                      <a:r>
                        <a:rPr lang="fr-BE" dirty="0" smtClean="0"/>
                        <a:t> should be analysed.</a:t>
                      </a:r>
                      <a:endParaRPr lang="en-GB" noProof="0" dirty="0"/>
                    </a:p>
                  </a:txBody>
                  <a:tcPr/>
                </a:tc>
              </a:tr>
              <a:tr h="370840">
                <a:tc>
                  <a:txBody>
                    <a:bodyPr/>
                    <a:lstStyle/>
                    <a:p>
                      <a:r>
                        <a:rPr lang="en-GB" noProof="0" dirty="0" smtClean="0"/>
                        <a:t>3</a:t>
                      </a:r>
                      <a:endParaRPr lang="en-GB" noProof="0" dirty="0"/>
                    </a:p>
                  </a:txBody>
                  <a:tcPr/>
                </a:tc>
                <a:tc>
                  <a:txBody>
                    <a:bodyPr/>
                    <a:lstStyle/>
                    <a:p>
                      <a:r>
                        <a:rPr lang="en-US" noProof="0" dirty="0" smtClean="0"/>
                        <a:t>The usage of policy expert within WP7 is scheduled</a:t>
                      </a:r>
                      <a:r>
                        <a:rPr lang="en-US" baseline="0" noProof="0" dirty="0" smtClean="0"/>
                        <a:t> according to </a:t>
                      </a:r>
                      <a:r>
                        <a:rPr lang="en-US" noProof="0" dirty="0" smtClean="0"/>
                        <a:t>the phase of JA.</a:t>
                      </a:r>
                    </a:p>
                    <a:p>
                      <a:r>
                        <a:rPr lang="en-US" noProof="0" dirty="0" smtClean="0"/>
                        <a:t>(Focus on awareness, dissemination, decision making, implementation, ...)</a:t>
                      </a:r>
                    </a:p>
                  </a:txBody>
                  <a:tcPr/>
                </a:tc>
              </a:tr>
              <a:tr h="370840">
                <a:tc>
                  <a:txBody>
                    <a:bodyPr/>
                    <a:lstStyle/>
                    <a:p>
                      <a:r>
                        <a:rPr lang="en-GB" noProof="0" dirty="0" smtClean="0"/>
                        <a:t>4</a:t>
                      </a:r>
                      <a:endParaRPr lang="en-GB" noProof="0" dirty="0"/>
                    </a:p>
                  </a:txBody>
                  <a:tcPr/>
                </a:tc>
                <a:tc>
                  <a:txBody>
                    <a:bodyPr/>
                    <a:lstStyle/>
                    <a:p>
                      <a:r>
                        <a:rPr lang="en-US" noProof="0" dirty="0" smtClean="0"/>
                        <a:t>The preferred ways of gathering</a:t>
                      </a:r>
                      <a:r>
                        <a:rPr lang="en-US" baseline="0" noProof="0" dirty="0" smtClean="0"/>
                        <a:t> a network of policy experts are also variable </a:t>
                      </a:r>
                      <a:r>
                        <a:rPr lang="en-US" noProof="0" dirty="0" smtClean="0"/>
                        <a:t>according to phase &amp; goals:</a:t>
                      </a:r>
                    </a:p>
                    <a:p>
                      <a:pPr marL="285750" indent="-285750">
                        <a:buFont typeface="Arial"/>
                        <a:buChar char="•"/>
                      </a:pPr>
                      <a:r>
                        <a:rPr lang="en-US" noProof="0" dirty="0" smtClean="0"/>
                        <a:t>Platform type</a:t>
                      </a:r>
                    </a:p>
                    <a:p>
                      <a:pPr marL="285750" indent="-285750">
                        <a:buFont typeface="Arial"/>
                        <a:buChar char="•"/>
                      </a:pPr>
                      <a:r>
                        <a:rPr lang="en-US" noProof="0" dirty="0" smtClean="0"/>
                        <a:t>Conference, seminar type</a:t>
                      </a:r>
                    </a:p>
                    <a:p>
                      <a:pPr marL="285750" indent="-285750">
                        <a:buFont typeface="Arial"/>
                        <a:buChar char="•"/>
                      </a:pPr>
                      <a:r>
                        <a:rPr lang="en-US" noProof="0" dirty="0" smtClean="0"/>
                        <a:t>Policy dialogue type</a:t>
                      </a:r>
                    </a:p>
                  </a:txBody>
                  <a:tcPr/>
                </a:tc>
              </a:tr>
              <a:tr h="370840">
                <a:tc>
                  <a:txBody>
                    <a:bodyPr/>
                    <a:lstStyle/>
                    <a:p>
                      <a:r>
                        <a:rPr lang="en-GB" noProof="0" dirty="0" smtClean="0"/>
                        <a:t>5</a:t>
                      </a:r>
                      <a:endParaRPr lang="en-GB" noProof="0" dirty="0"/>
                    </a:p>
                  </a:txBody>
                  <a:tcPr/>
                </a:tc>
                <a:tc>
                  <a:txBody>
                    <a:bodyPr/>
                    <a:lstStyle/>
                    <a:p>
                      <a:pPr marL="0" marR="0" indent="0" algn="l" defTabSz="914400" rtl="0" eaLnBrk="1" fontAlgn="auto" latinLnBrk="0" hangingPunct="1">
                        <a:lnSpc>
                          <a:spcPct val="100000"/>
                        </a:lnSpc>
                        <a:spcBef>
                          <a:spcPts val="0"/>
                        </a:spcBef>
                        <a:spcAft>
                          <a:spcPts val="0"/>
                        </a:spcAft>
                        <a:buClrTx/>
                        <a:buSzTx/>
                        <a:buFont typeface="Arial"/>
                        <a:buNone/>
                        <a:tabLst/>
                        <a:defRPr/>
                      </a:pPr>
                      <a:r>
                        <a:rPr lang="en-US" noProof="0" dirty="0" smtClean="0"/>
                        <a:t>« Profiles » can be helpful for organizations, government boards for identifying right delegates: commitment, expertise, power/influence/mandate</a:t>
                      </a:r>
                    </a:p>
                  </a:txBody>
                  <a:tcPr/>
                </a:tc>
              </a:tr>
            </a:tbl>
          </a:graphicData>
        </a:graphic>
      </p:graphicFrame>
    </p:spTree>
    <p:extLst>
      <p:ext uri="{BB962C8B-B14F-4D97-AF65-F5344CB8AC3E}">
        <p14:creationId xmlns:p14="http://schemas.microsoft.com/office/powerpoint/2010/main" val="12627181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Session 3 - Description of objectives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238967847"/>
              </p:ext>
            </p:extLst>
          </p:nvPr>
        </p:nvGraphicFramePr>
        <p:xfrm>
          <a:off x="457200" y="1600200"/>
          <a:ext cx="8229600" cy="4754880"/>
        </p:xfrm>
        <a:graphic>
          <a:graphicData uri="http://schemas.openxmlformats.org/drawingml/2006/table">
            <a:tbl>
              <a:tblPr firstRow="1" bandRow="1">
                <a:tableStyleId>{5C22544A-7EE6-4342-B048-85BDC9FD1C3A}</a:tableStyleId>
              </a:tblPr>
              <a:tblGrid>
                <a:gridCol w="8229600"/>
              </a:tblGrid>
              <a:tr h="370840">
                <a:tc>
                  <a:txBody>
                    <a:bodyPr/>
                    <a:lstStyle/>
                    <a:p>
                      <a:r>
                        <a:rPr lang="en-US" sz="2400" dirty="0" smtClean="0"/>
                        <a:t>Goal of the workshop</a:t>
                      </a:r>
                    </a:p>
                  </a:txBody>
                  <a:tcPr/>
                </a:tc>
              </a:tr>
              <a:tr h="370840">
                <a:tc>
                  <a:txBody>
                    <a:bodyPr/>
                    <a:lstStyle/>
                    <a:p>
                      <a:pPr marL="342900" marR="0" indent="-342900" algn="l" defTabSz="914400" rtl="0" eaLnBrk="1" fontAlgn="auto" latinLnBrk="0" hangingPunct="1">
                        <a:lnSpc>
                          <a:spcPct val="100000"/>
                        </a:lnSpc>
                        <a:spcBef>
                          <a:spcPts val="0"/>
                        </a:spcBef>
                        <a:spcAft>
                          <a:spcPts val="0"/>
                        </a:spcAft>
                        <a:buClrTx/>
                        <a:buSzTx/>
                        <a:buFont typeface="Arial"/>
                        <a:buChar char="•"/>
                        <a:tabLst/>
                        <a:defRPr/>
                      </a:pPr>
                      <a:r>
                        <a:rPr lang="en-US" sz="2400" dirty="0" smtClean="0"/>
                        <a:t>Define the sustainability of the WP5 and WP6 handout products</a:t>
                      </a:r>
                    </a:p>
                    <a:p>
                      <a:pPr marL="342900" marR="0" indent="-342900" algn="l" defTabSz="914400" rtl="0" eaLnBrk="1" fontAlgn="auto" latinLnBrk="0" hangingPunct="1">
                        <a:lnSpc>
                          <a:spcPct val="100000"/>
                        </a:lnSpc>
                        <a:spcBef>
                          <a:spcPts val="0"/>
                        </a:spcBef>
                        <a:spcAft>
                          <a:spcPts val="0"/>
                        </a:spcAft>
                        <a:buClrTx/>
                        <a:buSzTx/>
                        <a:buFont typeface="Arial"/>
                        <a:buChar char="•"/>
                        <a:tabLst/>
                        <a:defRPr/>
                      </a:pPr>
                      <a:r>
                        <a:rPr lang="en-US" sz="2400" dirty="0" smtClean="0"/>
                        <a:t>Building up on knowledge management and knowledge transfer</a:t>
                      </a:r>
                    </a:p>
                  </a:txBody>
                  <a:tcPr/>
                </a:tc>
              </a:tr>
              <a:tr h="370840">
                <a:tc>
                  <a:txBody>
                    <a:bodyPr/>
                    <a:lstStyle/>
                    <a:p>
                      <a:r>
                        <a:rPr lang="en-US" sz="2400" dirty="0" smtClean="0">
                          <a:solidFill>
                            <a:srgbClr val="558ED5"/>
                          </a:solidFill>
                        </a:rPr>
                        <a:t>Questions to be answered:</a:t>
                      </a:r>
                    </a:p>
                  </a:txBody>
                  <a:tcPr/>
                </a:tc>
              </a:tr>
              <a:tr h="370840">
                <a:tc>
                  <a:txBody>
                    <a:bodyPr/>
                    <a:lstStyle/>
                    <a:p>
                      <a:pPr marL="0" indent="0">
                        <a:buFont typeface="Arial"/>
                        <a:buNone/>
                      </a:pPr>
                      <a:r>
                        <a:rPr lang="en-US" sz="2400" dirty="0" smtClean="0"/>
                        <a:t>MAIN: </a:t>
                      </a:r>
                    </a:p>
                    <a:p>
                      <a:pPr marL="285750" indent="-285750">
                        <a:buFont typeface="Arial"/>
                        <a:buChar char="•"/>
                      </a:pPr>
                      <a:r>
                        <a:rPr lang="en-US" sz="2400" dirty="0" smtClean="0"/>
                        <a:t>How will the ‘cookbook’ be updated after the pilot studies and in the future?</a:t>
                      </a:r>
                    </a:p>
                    <a:p>
                      <a:pPr marL="285750" indent="-285750">
                        <a:buFont typeface="Arial"/>
                        <a:buChar char="•"/>
                      </a:pPr>
                      <a:r>
                        <a:rPr lang="en-US" sz="2400" dirty="0" smtClean="0"/>
                        <a:t>How will the literature study be updated after its production?</a:t>
                      </a:r>
                    </a:p>
                    <a:p>
                      <a:pPr marL="285750" indent="-285750">
                        <a:buFont typeface="Arial"/>
                        <a:buChar char="•"/>
                      </a:pPr>
                      <a:r>
                        <a:rPr lang="en-US" sz="2400" dirty="0" smtClean="0"/>
                        <a:t>Are they ‘extension’ to the foreseen documents to be planned?</a:t>
                      </a:r>
                    </a:p>
                  </a:txBody>
                  <a:tcPr/>
                </a:tc>
              </a:tr>
            </a:tbl>
          </a:graphicData>
        </a:graphic>
      </p:graphicFrame>
    </p:spTree>
    <p:extLst>
      <p:ext uri="{BB962C8B-B14F-4D97-AF65-F5344CB8AC3E}">
        <p14:creationId xmlns:p14="http://schemas.microsoft.com/office/powerpoint/2010/main" val="3131838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Session 2 – Policy Experts</a:t>
            </a:r>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822481272"/>
              </p:ext>
            </p:extLst>
          </p:nvPr>
        </p:nvGraphicFramePr>
        <p:xfrm>
          <a:off x="457200" y="1600200"/>
          <a:ext cx="8229600" cy="2570480"/>
        </p:xfrm>
        <a:graphic>
          <a:graphicData uri="http://schemas.openxmlformats.org/drawingml/2006/table">
            <a:tbl>
              <a:tblPr firstRow="1" bandRow="1">
                <a:tableStyleId>{5C22544A-7EE6-4342-B048-85BDC9FD1C3A}</a:tableStyleId>
              </a:tblPr>
              <a:tblGrid>
                <a:gridCol w="442392"/>
                <a:gridCol w="7787208"/>
              </a:tblGrid>
              <a:tr h="370840">
                <a:tc>
                  <a:txBody>
                    <a:bodyPr/>
                    <a:lstStyle/>
                    <a:p>
                      <a:r>
                        <a:rPr lang="en-GB" noProof="0" smtClean="0"/>
                        <a:t>#</a:t>
                      </a:r>
                      <a:endParaRPr lang="en-GB" noProof="0"/>
                    </a:p>
                  </a:txBody>
                  <a:tcPr/>
                </a:tc>
                <a:tc>
                  <a:txBody>
                    <a:bodyPr/>
                    <a:lstStyle/>
                    <a:p>
                      <a:r>
                        <a:rPr lang="en-GB" noProof="0" smtClean="0"/>
                        <a:t>Decision  / Conclusion</a:t>
                      </a:r>
                      <a:endParaRPr lang="en-GB" noProof="0"/>
                    </a:p>
                  </a:txBody>
                  <a:tcPr/>
                </a:tc>
              </a:tr>
              <a:tr h="370840">
                <a:tc>
                  <a:txBody>
                    <a:bodyPr/>
                    <a:lstStyle/>
                    <a:p>
                      <a:r>
                        <a:rPr lang="en-GB" noProof="0" smtClean="0"/>
                        <a:t>6</a:t>
                      </a:r>
                      <a:endParaRPr lang="en-GB" noProof="0"/>
                    </a:p>
                  </a:txBody>
                  <a:tcPr/>
                </a:tc>
                <a:tc>
                  <a:txBody>
                    <a:bodyPr/>
                    <a:lstStyle/>
                    <a:p>
                      <a:r>
                        <a:rPr lang="en-GB" noProof="0" dirty="0" smtClean="0"/>
                        <a:t>It has been pointed out that for many participants there</a:t>
                      </a:r>
                      <a:r>
                        <a:rPr lang="en-GB" baseline="0" noProof="0" dirty="0" smtClean="0"/>
                        <a:t> is </a:t>
                      </a:r>
                      <a:r>
                        <a:rPr lang="en-GB" noProof="0" dirty="0" smtClean="0"/>
                        <a:t>no clear distinction between technical and policy experts and that roles are changing.</a:t>
                      </a:r>
                    </a:p>
                    <a:p>
                      <a:r>
                        <a:rPr lang="en-GB" noProof="0" dirty="0" smtClean="0"/>
                        <a:t>(</a:t>
                      </a:r>
                      <a:r>
                        <a:rPr lang="en-GB" i="1" noProof="0" dirty="0" smtClean="0"/>
                        <a:t>note:</a:t>
                      </a:r>
                      <a:r>
                        <a:rPr lang="en-GB" i="1" baseline="0" noProof="0" dirty="0" smtClean="0"/>
                        <a:t> Michel Van </a:t>
                      </a:r>
                      <a:r>
                        <a:rPr lang="en-GB" i="1" baseline="0" noProof="0" dirty="0" err="1" smtClean="0"/>
                        <a:t>Hoegaerden</a:t>
                      </a:r>
                      <a:r>
                        <a:rPr lang="en-GB" i="1" baseline="0" noProof="0" dirty="0" smtClean="0"/>
                        <a:t> will produce a appendix based on HR theory and giving a easy definition of positions &amp; roles</a:t>
                      </a:r>
                      <a:r>
                        <a:rPr lang="en-GB" baseline="0" noProof="0" dirty="0" smtClean="0"/>
                        <a:t>)</a:t>
                      </a:r>
                      <a:endParaRPr lang="en-GB" noProof="0" dirty="0" smtClean="0"/>
                    </a:p>
                  </a:txBody>
                  <a:tcPr/>
                </a:tc>
              </a:tr>
              <a:tr h="370840">
                <a:tc>
                  <a:txBody>
                    <a:bodyPr/>
                    <a:lstStyle/>
                    <a:p>
                      <a:r>
                        <a:rPr lang="en-GB" noProof="0" smtClean="0"/>
                        <a:t>7</a:t>
                      </a:r>
                      <a:endParaRPr lang="en-GB" noProof="0"/>
                    </a:p>
                  </a:txBody>
                  <a:tcPr/>
                </a:tc>
                <a:tc>
                  <a:txBody>
                    <a:bodyPr/>
                    <a:lstStyle/>
                    <a:p>
                      <a:r>
                        <a:rPr lang="fr-BE" dirty="0" smtClean="0"/>
                        <a:t>It</a:t>
                      </a:r>
                      <a:r>
                        <a:rPr lang="fr-BE" baseline="0" dirty="0" smtClean="0"/>
                        <a:t> has been pointed out that even though there might be a difference in profile, a network would benefit from including both technical &amp; policy experts.</a:t>
                      </a:r>
                      <a:endParaRPr lang="en-GB" noProof="0" dirty="0"/>
                    </a:p>
                  </a:txBody>
                  <a:tcPr/>
                </a:tc>
              </a:tr>
              <a:tr h="370840">
                <a:tc>
                  <a:txBody>
                    <a:bodyPr/>
                    <a:lstStyle/>
                    <a:p>
                      <a:r>
                        <a:rPr lang="en-GB" noProof="0" dirty="0" smtClean="0"/>
                        <a:t>8</a:t>
                      </a:r>
                      <a:endParaRPr lang="en-GB" noProof="0" dirty="0"/>
                    </a:p>
                  </a:txBody>
                  <a:tcPr/>
                </a:tc>
                <a:tc>
                  <a:txBody>
                    <a:bodyPr/>
                    <a:lstStyle/>
                    <a:p>
                      <a:r>
                        <a:rPr lang="en-GB" noProof="0" dirty="0" smtClean="0"/>
                        <a:t>It has been concluded that having</a:t>
                      </a:r>
                      <a:r>
                        <a:rPr lang="en-GB" baseline="0" noProof="0" dirty="0" smtClean="0"/>
                        <a:t> a mandate is most important for policy experts.</a:t>
                      </a:r>
                      <a:endParaRPr lang="en-GB" noProof="0" dirty="0"/>
                    </a:p>
                  </a:txBody>
                  <a:tcPr/>
                </a:tc>
              </a:tr>
            </a:tbl>
          </a:graphicData>
        </a:graphic>
      </p:graphicFrame>
    </p:spTree>
    <p:extLst>
      <p:ext uri="{BB962C8B-B14F-4D97-AF65-F5344CB8AC3E}">
        <p14:creationId xmlns:p14="http://schemas.microsoft.com/office/powerpoint/2010/main" val="846055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Layout WP7 WORKSHOP SOFIA 2013">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Presentation Layout WP7 WORKSHOP SOFIA 2013.potx</Template>
  <TotalTime>7507</TotalTime>
  <Words>1669</Words>
  <Application>Microsoft Office PowerPoint</Application>
  <PresentationFormat>On-screen Show (4:3)</PresentationFormat>
  <Paragraphs>193</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Presentation Layout WP7 WORKSHOP SOFIA 2013</vt:lpstr>
      <vt:lpstr>Work Package 7 Workshop Joint Action on Health Workforce Planning &amp; Forecasting </vt:lpstr>
      <vt:lpstr> Reminder : Goals of the Workshop</vt:lpstr>
      <vt:lpstr>Session 1 - Description of objectives</vt:lpstr>
      <vt:lpstr> Session 1 – Technical Experts</vt:lpstr>
      <vt:lpstr> Session 1 – Technical Experts</vt:lpstr>
      <vt:lpstr> Session 2 - Description of objectives</vt:lpstr>
      <vt:lpstr> Session 2 – Policy Experts</vt:lpstr>
      <vt:lpstr> Session 3 - Description of objectives</vt:lpstr>
      <vt:lpstr> Session 2 – Policy Experts</vt:lpstr>
      <vt:lpstr> Session 3 – Tools</vt:lpstr>
      <vt:lpstr> Session 4 - Description of objectives</vt:lpstr>
      <vt:lpstr>Session 4 – Roll-Out</vt:lpstr>
      <vt:lpstr>Session 5 - Description of objectives</vt:lpstr>
      <vt:lpstr> Session 5 – Recommendations</vt:lpstr>
      <vt:lpstr> KNOSTER MODEL</vt:lpstr>
      <vt:lpstr>What’s next ?</vt:lpstr>
      <vt:lpstr>Next Steps</vt:lpstr>
      <vt:lpstr>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Package 7 Workshop Joint Action on Health Workforce Planning &amp; Forecasting</dc:title>
  <dc:creator>Elitsa Ilieva</dc:creator>
  <cp:lastModifiedBy>Slava Penova</cp:lastModifiedBy>
  <cp:revision>70</cp:revision>
  <cp:lastPrinted>2013-09-10T07:01:56Z</cp:lastPrinted>
  <dcterms:created xsi:type="dcterms:W3CDTF">2013-08-27T07:58:45Z</dcterms:created>
  <dcterms:modified xsi:type="dcterms:W3CDTF">2013-09-10T07:03:10Z</dcterms:modified>
</cp:coreProperties>
</file>