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8"/>
  </p:notesMasterIdLst>
  <p:sldIdLst>
    <p:sldId id="256" r:id="rId2"/>
    <p:sldId id="314" r:id="rId3"/>
    <p:sldId id="320" r:id="rId4"/>
    <p:sldId id="316" r:id="rId5"/>
    <p:sldId id="317" r:id="rId6"/>
    <p:sldId id="318" r:id="rId7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41" autoAdjust="0"/>
    <p:restoredTop sz="86432" autoAdjust="0"/>
  </p:normalViewPr>
  <p:slideViewPr>
    <p:cSldViewPr showGuides="1">
      <p:cViewPr>
        <p:scale>
          <a:sx n="75" d="100"/>
          <a:sy n="75" d="100"/>
        </p:scale>
        <p:origin x="-660" y="408"/>
      </p:cViewPr>
      <p:guideLst>
        <p:guide orient="horz" pos="1752"/>
        <p:guide pos="292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1996472-9D6C-4853-ADB1-0FB6A260F4F4}" type="datetimeFigureOut">
              <a:rPr lang="it-IT"/>
              <a:pPr>
                <a:defRPr/>
              </a:pPr>
              <a:t>30/09/2013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140F0DB-4FAD-402F-A3FD-DAB884E68C0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2937123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2355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51C049-D7C4-4659-A384-A4E8FC92A5B5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riangolo rettangolo 2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4" name="Gruppo 18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5" name="Figura a mano libera 4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6" name="Figura a mano libera 20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8" name="Connettore 1 7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uppo 24"/>
          <p:cNvGrpSpPr>
            <a:grpSpLocks/>
          </p:cNvGrpSpPr>
          <p:nvPr userDrawn="1"/>
        </p:nvGrpSpPr>
        <p:grpSpPr bwMode="auto">
          <a:xfrm>
            <a:off x="1050925" y="592138"/>
            <a:ext cx="7594600" cy="4492625"/>
            <a:chOff x="1051228" y="153711"/>
            <a:chExt cx="7594514" cy="4492460"/>
          </a:xfrm>
        </p:grpSpPr>
        <p:sp>
          <p:nvSpPr>
            <p:cNvPr id="10" name="CasellaDiTesto 9"/>
            <p:cNvSpPr txBox="1">
              <a:spLocks noChangeArrowheads="1"/>
            </p:cNvSpPr>
            <p:nvPr userDrawn="1"/>
          </p:nvSpPr>
          <p:spPr bwMode="auto">
            <a:xfrm>
              <a:off x="4427803" y="671217"/>
              <a:ext cx="2147863" cy="66990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upright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3800" dirty="0">
                  <a:solidFill>
                    <a:schemeClr val="accent1">
                      <a:lumMod val="75000"/>
                    </a:schemeClr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Calibri"/>
                  <a:ea typeface="Times New Roman"/>
                  <a:cs typeface="Times New Roman"/>
                </a:rPr>
                <a:t>drivers</a:t>
              </a:r>
              <a:endParaRPr lang="it-IT" sz="3800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11" name="CasellaDiTesto 15"/>
            <p:cNvSpPr txBox="1">
              <a:spLocks noChangeArrowheads="1"/>
            </p:cNvSpPr>
            <p:nvPr userDrawn="1"/>
          </p:nvSpPr>
          <p:spPr bwMode="auto">
            <a:xfrm>
              <a:off x="2483768" y="153711"/>
              <a:ext cx="2729190" cy="75500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upright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4400" dirty="0" err="1">
                  <a:solidFill>
                    <a:schemeClr val="bg1">
                      <a:lumMod val="65000"/>
                    </a:schemeClr>
                  </a:solidFill>
                  <a:effectLst>
                    <a:glow rad="101600">
                      <a:schemeClr val="accent5">
                        <a:lumMod val="40000"/>
                        <a:lumOff val="60000"/>
                        <a:alpha val="60000"/>
                      </a:schemeClr>
                    </a:glow>
                  </a:effectLst>
                  <a:latin typeface="Calibri"/>
                  <a:ea typeface="Times New Roman"/>
                  <a:cs typeface="Times New Roman"/>
                </a:rPr>
                <a:t>models</a:t>
              </a:r>
              <a:endParaRPr lang="it-IT" sz="1200" dirty="0">
                <a:solidFill>
                  <a:schemeClr val="bg1">
                    <a:lumMod val="65000"/>
                  </a:schemeClr>
                </a:solidFill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12" name="CasellaDiTesto 3"/>
            <p:cNvSpPr txBox="1">
              <a:spLocks/>
            </p:cNvSpPr>
            <p:nvPr userDrawn="1"/>
          </p:nvSpPr>
          <p:spPr>
            <a:xfrm>
              <a:off x="1762420" y="2852362"/>
              <a:ext cx="2768569" cy="52385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2800" b="1" i="1" cap="small" dirty="0" err="1">
                  <a:solidFill>
                    <a:srgbClr val="31849B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Calibri"/>
                  <a:ea typeface="Times New Roman"/>
                  <a:cs typeface="Times New Roman"/>
                </a:rPr>
                <a:t>Good</a:t>
              </a:r>
              <a:r>
                <a:rPr lang="it-IT" sz="2800" b="1" i="1" cap="small" dirty="0">
                  <a:solidFill>
                    <a:srgbClr val="31849B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Calibri"/>
                  <a:ea typeface="Times New Roman"/>
                  <a:cs typeface="Times New Roman"/>
                </a:rPr>
                <a:t> </a:t>
              </a:r>
              <a:r>
                <a:rPr lang="it-IT" sz="2800" b="1" i="1" cap="small" dirty="0" err="1">
                  <a:solidFill>
                    <a:srgbClr val="31849B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Calibri"/>
                  <a:ea typeface="Times New Roman"/>
                  <a:cs typeface="Times New Roman"/>
                </a:rPr>
                <a:t>Practice</a:t>
              </a:r>
              <a:endParaRPr lang="it-IT" sz="1200" dirty="0"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13" name="CasellaDiTesto 4"/>
            <p:cNvSpPr txBox="1">
              <a:spLocks/>
            </p:cNvSpPr>
            <p:nvPr userDrawn="1"/>
          </p:nvSpPr>
          <p:spPr>
            <a:xfrm>
              <a:off x="6755051" y="820437"/>
              <a:ext cx="1890691" cy="6460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3600" b="1" dirty="0" err="1">
                  <a:solidFill>
                    <a:schemeClr val="bg1">
                      <a:lumMod val="50000"/>
                    </a:schemeClr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Centaur" pitchFamily="18" charset="0"/>
                  <a:ea typeface="Times New Roman"/>
                  <a:cs typeface="Times New Roman"/>
                </a:rPr>
                <a:t>supply</a:t>
              </a:r>
              <a:endParaRPr lang="it-IT" sz="1200" dirty="0">
                <a:solidFill>
                  <a:schemeClr val="bg1">
                    <a:lumMod val="50000"/>
                  </a:schemeClr>
                </a:solidFill>
                <a:latin typeface="Centaur" pitchFamily="18" charset="0"/>
                <a:ea typeface="Times New Roman"/>
                <a:cs typeface="+mn-cs"/>
              </a:endParaRPr>
            </a:p>
          </p:txBody>
        </p:sp>
        <p:sp>
          <p:nvSpPr>
            <p:cNvPr id="14" name="CasellaDiTesto 5"/>
            <p:cNvSpPr txBox="1">
              <a:spLocks noChangeArrowheads="1"/>
            </p:cNvSpPr>
            <p:nvPr userDrawn="1"/>
          </p:nvSpPr>
          <p:spPr bwMode="auto">
            <a:xfrm rot="16200000">
              <a:off x="6420923" y="2749960"/>
              <a:ext cx="2873269" cy="919153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vert="vert" upright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4400" b="1" dirty="0">
                  <a:solidFill>
                    <a:schemeClr val="accent1">
                      <a:lumMod val="40000"/>
                      <a:lumOff val="60000"/>
                    </a:schemeClr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Calibri"/>
                  <a:ea typeface="Times New Roman"/>
                  <a:cs typeface="Times New Roman"/>
                </a:rPr>
                <a:t>planning</a:t>
              </a:r>
              <a:endParaRPr lang="it-IT" sz="44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15" name="CasellaDiTesto 8"/>
            <p:cNvSpPr txBox="1">
              <a:spLocks/>
            </p:cNvSpPr>
            <p:nvPr userDrawn="1"/>
          </p:nvSpPr>
          <p:spPr>
            <a:xfrm>
              <a:off x="5100895" y="2636470"/>
              <a:ext cx="2639982" cy="74292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4200" i="1" dirty="0" err="1">
                  <a:solidFill>
                    <a:srgbClr val="7F7F7F"/>
                  </a:solidFill>
                  <a:effectLst>
                    <a:outerShdw blurRad="60007" dist="200025" dir="15000000" sy="30000" kx="-1800000" algn="bl">
                      <a:srgbClr val="000000">
                        <a:alpha val="32000"/>
                      </a:srgbClr>
                    </a:outerShdw>
                  </a:effectLst>
                  <a:latin typeface="Calibri"/>
                  <a:ea typeface="Times New Roman"/>
                  <a:cs typeface="Times New Roman"/>
                </a:rPr>
                <a:t>demand</a:t>
              </a:r>
              <a:endParaRPr lang="it-IT" sz="1200" dirty="0"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16" name="CasellaDiTesto 21"/>
            <p:cNvSpPr txBox="1">
              <a:spLocks/>
            </p:cNvSpPr>
            <p:nvPr userDrawn="1"/>
          </p:nvSpPr>
          <p:spPr>
            <a:xfrm>
              <a:off x="5260935" y="188640"/>
              <a:ext cx="2191385" cy="78549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2600" b="1" dirty="0">
                  <a:solidFill>
                    <a:srgbClr val="7F7F7F"/>
                  </a:solidFill>
                  <a:effectLst>
                    <a:reflection blurRad="6350" stA="55000" endA="50" endPos="85000" dist="60007" dir="5400000" sy="-100000" algn="bl"/>
                  </a:effectLst>
                  <a:latin typeface="Calibri"/>
                  <a:ea typeface="Times New Roman"/>
                  <a:cs typeface="Times New Roman"/>
                </a:rPr>
                <a:t>PROCEDURES</a:t>
              </a:r>
              <a:endParaRPr lang="it-IT" sz="1200" dirty="0"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18" name="CasellaDiTesto 6"/>
            <p:cNvSpPr txBox="1">
              <a:spLocks/>
            </p:cNvSpPr>
            <p:nvPr userDrawn="1"/>
          </p:nvSpPr>
          <p:spPr>
            <a:xfrm>
              <a:off x="2285488" y="1988840"/>
              <a:ext cx="1926472" cy="64633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3600" b="1" i="1" spc="50" dirty="0" err="1">
                  <a:ln w="6744" cap="flat" cmpd="sng" algn="ctr">
                    <a:solidFill>
                      <a:srgbClr val="06111E">
                        <a:alpha val="6500"/>
                      </a:srgbClr>
                    </a:solidFill>
                    <a:prstDash val="solid"/>
                    <a:round/>
                  </a:ln>
                  <a:solidFill>
                    <a:schemeClr val="bg1">
                      <a:lumMod val="65000"/>
                    </a:schemeClr>
                  </a:solidFill>
                  <a:effectLst>
                    <a:outerShdw blurRad="50902" dist="38494" dir="13500000" sx="0" sy="0">
                      <a:srgbClr val="000000">
                        <a:alpha val="60000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Times New Roman"/>
                </a:rPr>
                <a:t>nurses</a:t>
              </a:r>
              <a:endParaRPr lang="it-IT" sz="3600" i="1" dirty="0">
                <a:solidFill>
                  <a:schemeClr val="bg1">
                    <a:lumMod val="65000"/>
                  </a:schemeClr>
                </a:solidFill>
                <a:latin typeface="Batang" pitchFamily="18" charset="-127"/>
                <a:ea typeface="Batang" pitchFamily="18" charset="-127"/>
                <a:cs typeface="+mn-cs"/>
              </a:endParaRPr>
            </a:p>
          </p:txBody>
        </p:sp>
        <p:sp>
          <p:nvSpPr>
            <p:cNvPr id="19" name="CasellaDiTesto 10"/>
            <p:cNvSpPr txBox="1">
              <a:spLocks/>
            </p:cNvSpPr>
            <p:nvPr userDrawn="1"/>
          </p:nvSpPr>
          <p:spPr>
            <a:xfrm>
              <a:off x="1905293" y="1161736"/>
              <a:ext cx="2895567" cy="61116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3000" i="1" cap="small" dirty="0">
                  <a:solidFill>
                    <a:srgbClr val="215868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Calibri"/>
                  <a:ea typeface="Times New Roman"/>
                  <a:cs typeface="Times New Roman"/>
                </a:rPr>
                <a:t>FORECASTING</a:t>
              </a:r>
              <a:endParaRPr lang="it-IT" sz="1200" dirty="0"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20" name="CasellaDiTesto 20"/>
            <p:cNvSpPr txBox="1">
              <a:spLocks noChangeArrowheads="1"/>
            </p:cNvSpPr>
            <p:nvPr userDrawn="1"/>
          </p:nvSpPr>
          <p:spPr bwMode="auto">
            <a:xfrm>
              <a:off x="4863716" y="2060848"/>
              <a:ext cx="1940532" cy="61721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upright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2800" b="1" dirty="0" err="1">
                  <a:ln w="9525" cap="flat" cmpd="sng" algn="ctr">
                    <a:solidFill>
                      <a:srgbClr val="BFBFBF">
                        <a:alpha val="50000"/>
                      </a:srgbClr>
                    </a:solidFill>
                    <a:prstDash val="solid"/>
                    <a:round/>
                  </a:ln>
                  <a:solidFill>
                    <a:srgbClr val="215868"/>
                  </a:solidFill>
                  <a:effectLst>
                    <a:outerShdw dist="25400" dir="2700000" sx="0" sy="0">
                      <a:srgbClr val="000000">
                        <a:alpha val="50000"/>
                      </a:srgbClr>
                    </a:outerShdw>
                  </a:effectLst>
                  <a:latin typeface="Calibri"/>
                  <a:ea typeface="Times New Roman"/>
                  <a:cs typeface="Times New Roman"/>
                </a:rPr>
                <a:t>dentists</a:t>
              </a:r>
              <a:endParaRPr lang="it-IT" sz="1200" dirty="0"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21" name="CasellaDiTesto 25"/>
            <p:cNvSpPr txBox="1">
              <a:spLocks/>
            </p:cNvSpPr>
            <p:nvPr userDrawn="1"/>
          </p:nvSpPr>
          <p:spPr>
            <a:xfrm>
              <a:off x="1141715" y="3428603"/>
              <a:ext cx="2287561" cy="43178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2200" i="1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50800" dist="38100" dir="16200000">
                      <a:srgbClr val="000000">
                        <a:alpha val="40000"/>
                      </a:srgbClr>
                    </a:outerShdw>
                  </a:effectLst>
                  <a:latin typeface="Calibri"/>
                  <a:ea typeface="Times New Roman"/>
                  <a:cs typeface="Times New Roman"/>
                </a:rPr>
                <a:t>PHARMACISTS</a:t>
              </a:r>
              <a:endParaRPr lang="it-IT" sz="12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22" name="CasellaDiTesto 18"/>
            <p:cNvSpPr txBox="1">
              <a:spLocks noChangeArrowheads="1"/>
            </p:cNvSpPr>
            <p:nvPr userDrawn="1"/>
          </p:nvSpPr>
          <p:spPr bwMode="auto">
            <a:xfrm>
              <a:off x="5262818" y="3719105"/>
              <a:ext cx="2555846" cy="47940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upright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3000" b="1" dirty="0">
                  <a:solidFill>
                    <a:srgbClr val="0070C0"/>
                  </a:solidFill>
                  <a:effectLst>
                    <a:outerShdw blurRad="60007" dist="310007" dir="7680000" sy="30000" kx="1300200" algn="ctr">
                      <a:srgbClr val="000000">
                        <a:alpha val="32000"/>
                      </a:srgbClr>
                    </a:outerShdw>
                  </a:effectLst>
                  <a:latin typeface="Calibri"/>
                  <a:ea typeface="Times New Roman"/>
                  <a:cs typeface="Aharoni"/>
                </a:rPr>
                <a:t>2013 /2015</a:t>
              </a:r>
              <a:endParaRPr lang="it-IT" sz="3000" b="1" dirty="0">
                <a:solidFill>
                  <a:srgbClr val="0070C0"/>
                </a:solidFill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23" name="CasellaDiTesto 22"/>
            <p:cNvSpPr txBox="1">
              <a:spLocks noChangeArrowheads="1"/>
            </p:cNvSpPr>
            <p:nvPr userDrawn="1"/>
          </p:nvSpPr>
          <p:spPr bwMode="auto">
            <a:xfrm>
              <a:off x="2773454" y="3584462"/>
              <a:ext cx="2327876" cy="77786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upright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4000" b="1" i="1" dirty="0">
                  <a:ln w="9525" cap="flat" cmpd="sng" algn="ctr">
                    <a:solidFill>
                      <a:srgbClr val="FEFEFE"/>
                    </a:solidFill>
                    <a:prstDash val="solid"/>
                    <a:round/>
                  </a:ln>
                  <a:solidFill>
                    <a:srgbClr val="A6A6A6"/>
                  </a:solidFill>
                  <a:effectLst>
                    <a:outerShdw blurRad="50000" dist="50800" dir="7500000" algn="tl">
                      <a:srgbClr val="000000">
                        <a:alpha val="35000"/>
                      </a:srgbClr>
                    </a:outerShdw>
                  </a:effectLst>
                  <a:latin typeface="Calibri"/>
                  <a:ea typeface="Times New Roman"/>
                  <a:cs typeface="Times New Roman"/>
                </a:rPr>
                <a:t>TOOLS</a:t>
              </a:r>
              <a:endParaRPr lang="it-IT" sz="1200" dirty="0"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24" name="Text Box 16"/>
            <p:cNvSpPr txBox="1">
              <a:spLocks noChangeArrowheads="1"/>
            </p:cNvSpPr>
            <p:nvPr userDrawn="1"/>
          </p:nvSpPr>
          <p:spPr bwMode="auto">
            <a:xfrm rot="16200000">
              <a:off x="156718" y="1533978"/>
              <a:ext cx="2862157" cy="10731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vert="vert" upright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4400" b="1" dirty="0">
                  <a:solidFill>
                    <a:schemeClr val="bg2">
                      <a:lumMod val="50000"/>
                    </a:schemeClr>
                  </a:solidFill>
                  <a:effectLst>
                    <a:outerShdw blurRad="60007" dir="1500000" sy="-30000" kx="800400" algn="bl">
                      <a:srgbClr val="000000">
                        <a:alpha val="20000"/>
                      </a:srgbClr>
                    </a:outerShdw>
                  </a:effectLst>
                  <a:latin typeface="Calibri"/>
                  <a:ea typeface="Times New Roman"/>
                  <a:cs typeface="Times New Roman"/>
                </a:rPr>
                <a:t>MOBILITY</a:t>
              </a:r>
              <a:endParaRPr lang="it-IT" sz="4400" dirty="0">
                <a:solidFill>
                  <a:schemeClr val="bg2">
                    <a:lumMod val="50000"/>
                  </a:schemeClr>
                </a:solidFill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25" name="CasellaDiTesto 12"/>
            <p:cNvSpPr txBox="1">
              <a:spLocks/>
            </p:cNvSpPr>
            <p:nvPr userDrawn="1"/>
          </p:nvSpPr>
          <p:spPr>
            <a:xfrm>
              <a:off x="5435853" y="1341117"/>
              <a:ext cx="2078014" cy="73816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4200" i="1" cap="small" dirty="0" err="1">
                  <a:solidFill>
                    <a:srgbClr val="31849B"/>
                  </a:solidFill>
                  <a:effectLst>
                    <a:outerShdw blurRad="60007" dist="200025" dir="15000000" sy="30000" kx="-1800000" algn="bl">
                      <a:srgbClr val="000000">
                        <a:alpha val="32000"/>
                      </a:srgbClr>
                    </a:outerShdw>
                  </a:effectLst>
                  <a:latin typeface="Calibri"/>
                  <a:ea typeface="Times New Roman"/>
                  <a:cs typeface="Times New Roman"/>
                </a:rPr>
                <a:t>Doctors</a:t>
              </a:r>
              <a:endParaRPr lang="it-IT" sz="4200" dirty="0"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26" name="Text Box 18"/>
            <p:cNvSpPr txBox="1">
              <a:spLocks noChangeArrowheads="1"/>
            </p:cNvSpPr>
            <p:nvPr userDrawn="1"/>
          </p:nvSpPr>
          <p:spPr bwMode="auto">
            <a:xfrm rot="5400000">
              <a:off x="3077686" y="2529307"/>
              <a:ext cx="2873269" cy="78580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vert="vert" upright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2600" dirty="0" err="1">
                  <a:solidFill>
                    <a:schemeClr val="accent4">
                      <a:lumMod val="75000"/>
                    </a:schemeClr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Malgun Gothic"/>
                  <a:ea typeface="Times New Roman"/>
                  <a:cs typeface="Times New Roman"/>
                </a:rPr>
                <a:t>Health</a:t>
              </a:r>
              <a:r>
                <a:rPr lang="it-IT" sz="2600" dirty="0">
                  <a:solidFill>
                    <a:schemeClr val="accent4">
                      <a:lumMod val="75000"/>
                    </a:schemeClr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Malgun Gothic"/>
                  <a:ea typeface="Times New Roman"/>
                  <a:cs typeface="Times New Roman"/>
                </a:rPr>
                <a:t> </a:t>
              </a:r>
              <a:r>
                <a:rPr lang="it-IT" sz="2600" dirty="0" err="1">
                  <a:solidFill>
                    <a:schemeClr val="accent4">
                      <a:lumMod val="75000"/>
                    </a:schemeClr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Malgun Gothic"/>
                  <a:ea typeface="Times New Roman"/>
                  <a:cs typeface="Times New Roman"/>
                </a:rPr>
                <a:t>professions</a:t>
              </a:r>
              <a:r>
                <a:rPr lang="it-IT" sz="2600" dirty="0">
                  <a:solidFill>
                    <a:schemeClr val="accent4">
                      <a:lumMod val="75000"/>
                    </a:schemeClr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Malgun Gothic"/>
                  <a:ea typeface="Times New Roman"/>
                  <a:cs typeface="Times New Roman"/>
                </a:rPr>
                <a:t> </a:t>
              </a:r>
              <a:endParaRPr lang="it-IT" sz="26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Times New Roman"/>
                <a:cs typeface="+mn-cs"/>
              </a:endParaRPr>
            </a:p>
          </p:txBody>
        </p:sp>
      </p:grp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5583229"/>
            <a:ext cx="7772400" cy="1199704"/>
          </a:xfrm>
        </p:spPr>
        <p:txBody>
          <a:bodyPr lIns="45720" rIns="45720">
            <a:normAutofit/>
          </a:bodyPr>
          <a:lstStyle>
            <a:lvl1pPr marL="0" marR="64008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 sz="2600" b="1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it-IT" smtClean="0"/>
              <a:t>Fare clic per modificare lo stile del sottotitolo dello schema</a:t>
            </a:r>
            <a:endParaRPr lang="it-IT" dirty="0" smtClean="0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it-IT"/>
              <a:t>1</a:t>
            </a:r>
          </a:p>
        </p:txBody>
      </p:sp>
    </p:spTree>
    <p:extLst>
      <p:ext uri="{BB962C8B-B14F-4D97-AF65-F5344CB8AC3E}">
        <p14:creationId xmlns="" xmlns:p14="http://schemas.microsoft.com/office/powerpoint/2010/main" val="2708686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allone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Gallone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>
            <a:normAutofit/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397CD3C-DEA4-4BB8-B80F-9A52A632169F}" type="datetimeFigureOut">
              <a:rPr lang="it-IT"/>
              <a:pPr>
                <a:defRPr/>
              </a:pPr>
              <a:t>30/09/2013</a:t>
            </a:fld>
            <a:endParaRPr lang="it-IT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FB5803F-8D44-4869-9BA1-9F170DD4A36F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8040997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500"/>
            </a:lvl2pPr>
            <a:extLst/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it-IT" dirty="0" smtClean="0"/>
              <a:t>Fare clic per modificare lo stile</a:t>
            </a:r>
            <a:endParaRPr lang="en-US" dirty="0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948D1-5901-40EF-A802-66CDF0F4EDC3}" type="datetimeFigureOut">
              <a:rPr lang="it-IT"/>
              <a:pPr>
                <a:defRPr/>
              </a:pPr>
              <a:t>30/09/2013</a:t>
            </a:fld>
            <a:endParaRPr lang="it-IT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Work Package 5 </a:t>
            </a:r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74E24-7101-4356-ABFE-EBACBCEA35D2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890331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80926"/>
          </a:xfrm>
        </p:spPr>
        <p:txBody>
          <a:bodyPr rtlCol="0"/>
          <a:lstStyle>
            <a:lvl1pPr>
              <a:defRPr sz="3600" baseline="0"/>
            </a:lvl1pPr>
            <a:extLst/>
          </a:lstStyle>
          <a:p>
            <a:r>
              <a:rPr lang="it-IT" dirty="0" smtClean="0"/>
              <a:t>Fare clic per modificare lo stile</a:t>
            </a:r>
            <a:endParaRPr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EC7119C-B73C-4915-BC3F-5FAF1AFD5ACF}" type="datetimeFigureOut">
              <a:rPr lang="it-IT"/>
              <a:pPr>
                <a:defRPr/>
              </a:pPr>
              <a:t>30/09/2013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E6376D7-10DE-4057-B78B-267DCC245DA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5686865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igura a mano libera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igura a mano libera 1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Triangolo rettangolo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Gallone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Gallone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1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810AB45-4078-4EE3-BE80-421A66B0F9EA}" type="datetimeFigureOut">
              <a:rPr lang="it-IT"/>
              <a:pPr>
                <a:defRPr/>
              </a:pPr>
              <a:t>30/09/2013</a:t>
            </a:fld>
            <a:endParaRPr lang="it-IT"/>
          </a:p>
        </p:txBody>
      </p:sp>
      <p:sp>
        <p:nvSpPr>
          <p:cNvPr id="12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13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0E6A33B-F744-40B1-9358-3A7BCEDDD73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0388900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it-IT" dirty="0" smtClean="0"/>
              <a:t>Fare clic per modificare lo stile </a:t>
            </a:r>
            <a:endParaRPr lang="en-US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49B6C0B-1B3A-4A5B-9B6A-3E46B7E4E990}" type="datetimeFigureOut">
              <a:rPr lang="it-IT"/>
              <a:pPr>
                <a:defRPr/>
              </a:pPr>
              <a:t>30/09/2013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A972CA0-E553-46AC-8184-3DDD95B1679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993162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B056F82-36D8-4AC3-9F11-FD08148EFC06}" type="datetimeFigureOut">
              <a:rPr lang="it-IT"/>
              <a:pPr>
                <a:defRPr/>
              </a:pPr>
              <a:t>30/09/2013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570BA41-F83F-4C0D-BDCA-ABDEB87C96B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052379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7" name="Figura a mano libera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9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9600" cy="581025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it-IT" dirty="0" smtClean="0"/>
              <a:t>Fare clic per modificare lo stile </a:t>
            </a:r>
            <a:endParaRPr lang="en-US" dirty="0"/>
          </a:p>
        </p:txBody>
      </p:sp>
      <p:sp>
        <p:nvSpPr>
          <p:cNvPr id="1033" name="Segnaposto testo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B9A2C8EE-2CD1-4984-9197-CBF7F0F7614F}" type="datetimeFigureOut">
              <a:rPr lang="it-IT"/>
              <a:pPr>
                <a:defRPr/>
              </a:pPr>
              <a:t>30/09/2013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it-IT"/>
              <a:t>Work Package 5 </a:t>
            </a:r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1998EA03-F0CA-4911-A00D-2924F2F83450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  <p:pic>
        <p:nvPicPr>
          <p:cNvPr id="1037" name="Picture 17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8" y="55563"/>
            <a:ext cx="288925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6" descr="Logo age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999" t="12003" r="1999" b="12003"/>
          <a:stretch>
            <a:fillRect/>
          </a:stretch>
        </p:blipFill>
        <p:spPr bwMode="auto">
          <a:xfrm>
            <a:off x="6149975" y="17463"/>
            <a:ext cx="2959100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87" r:id="rId3"/>
    <p:sldLayoutId id="2147483690" r:id="rId4"/>
    <p:sldLayoutId id="2147483691" r:id="rId5"/>
    <p:sldLayoutId id="2147483692" r:id="rId6"/>
    <p:sldLayoutId id="2147483693" r:id="rId7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165160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65160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65160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65160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65160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165160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165160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165160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165160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ottotitolo 2"/>
          <p:cNvSpPr>
            <a:spLocks noGrp="1"/>
          </p:cNvSpPr>
          <p:nvPr>
            <p:ph type="subTitle" idx="1"/>
          </p:nvPr>
        </p:nvSpPr>
        <p:spPr>
          <a:xfrm>
            <a:off x="179512" y="5301208"/>
            <a:ext cx="7990656" cy="1482180"/>
          </a:xfrm>
        </p:spPr>
        <p:txBody>
          <a:bodyPr>
            <a:normAutofit/>
          </a:bodyPr>
          <a:lstStyle/>
          <a:p>
            <a:pPr marR="0" fontAlgn="base">
              <a:spcAft>
                <a:spcPct val="0"/>
              </a:spcAft>
              <a:buFont typeface="Wingdings 3" pitchFamily="18" charset="2"/>
              <a:buNone/>
            </a:pPr>
            <a:r>
              <a:rPr lang="it-IT" dirty="0" smtClean="0"/>
              <a:t>Work Package 5</a:t>
            </a:r>
          </a:p>
          <a:p>
            <a:pPr marR="0" fontAlgn="base">
              <a:spcAft>
                <a:spcPct val="0"/>
              </a:spcAft>
            </a:pPr>
            <a:r>
              <a:rPr lang="it-IT" dirty="0" smtClean="0"/>
              <a:t>«Minimum data set</a:t>
            </a:r>
            <a:r>
              <a:rPr lang="it-IT" dirty="0"/>
              <a:t>» </a:t>
            </a:r>
            <a:r>
              <a:rPr lang="it-IT" dirty="0" smtClean="0"/>
              <a:t>workshop  </a:t>
            </a:r>
          </a:p>
          <a:p>
            <a:pPr marR="0" fontAlgn="base">
              <a:spcAft>
                <a:spcPct val="0"/>
              </a:spcAft>
              <a:buFont typeface="Wingdings 3" pitchFamily="18" charset="2"/>
              <a:buNone/>
            </a:pPr>
            <a:r>
              <a:rPr lang="it-IT" dirty="0" smtClean="0"/>
              <a:t>Milan, 19</a:t>
            </a:r>
            <a:r>
              <a:rPr lang="it-IT" baseline="30000" dirty="0" smtClean="0"/>
              <a:t>th </a:t>
            </a:r>
            <a:r>
              <a:rPr lang="it-IT" dirty="0" smtClean="0"/>
              <a:t>and</a:t>
            </a:r>
            <a:r>
              <a:rPr lang="it-IT" baseline="30000" dirty="0" smtClean="0"/>
              <a:t> </a:t>
            </a:r>
            <a:r>
              <a:rPr lang="it-IT" dirty="0" smtClean="0"/>
              <a:t>20</a:t>
            </a:r>
            <a:r>
              <a:rPr lang="it-IT" baseline="30000" dirty="0" smtClean="0"/>
              <a:t>th </a:t>
            </a:r>
            <a:r>
              <a:rPr lang="it-IT" dirty="0" smtClean="0"/>
              <a:t> of </a:t>
            </a:r>
            <a:r>
              <a:rPr lang="it-IT" dirty="0" err="1" smtClean="0"/>
              <a:t>September</a:t>
            </a:r>
            <a:r>
              <a:rPr lang="it-IT" dirty="0" smtClean="0"/>
              <a:t> 2013</a:t>
            </a:r>
          </a:p>
        </p:txBody>
      </p:sp>
      <p:pic>
        <p:nvPicPr>
          <p:cNvPr id="8195" name="Picture 1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8" y="49213"/>
            <a:ext cx="2551112" cy="37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6" descr="Logo 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999" t="12003" r="1999" b="12003"/>
          <a:stretch>
            <a:fillRect/>
          </a:stretch>
        </p:blipFill>
        <p:spPr bwMode="auto">
          <a:xfrm>
            <a:off x="6548438" y="-4763"/>
            <a:ext cx="2593975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MDS </a:t>
            </a:r>
            <a:r>
              <a:rPr lang="fr-FR" dirty="0" err="1" smtClean="0"/>
              <a:t>supply</a:t>
            </a:r>
            <a:r>
              <a:rPr lang="fr-FR" dirty="0" smtClean="0"/>
              <a:t> </a:t>
            </a:r>
            <a:r>
              <a:rPr lang="fr-FR" dirty="0" err="1" smtClean="0"/>
              <a:t>side</a:t>
            </a:r>
            <a:r>
              <a:rPr lang="fr-FR" dirty="0" smtClean="0"/>
              <a:t> (1)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611560" y="1412776"/>
            <a:ext cx="806489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According to principles and targets, a MDS might include:</a:t>
            </a:r>
          </a:p>
          <a:p>
            <a:endParaRPr lang="en-GB" dirty="0" smtClean="0"/>
          </a:p>
          <a:p>
            <a:pPr>
              <a:buFontTx/>
              <a:buChar char="-"/>
            </a:pPr>
            <a:r>
              <a:rPr lang="en-GB" b="1" dirty="0" smtClean="0"/>
              <a:t>Current health workforce:</a:t>
            </a:r>
          </a:p>
          <a:p>
            <a:pPr lvl="1">
              <a:buFontTx/>
              <a:buChar char="-"/>
            </a:pPr>
            <a:r>
              <a:rPr lang="en-GB" dirty="0" smtClean="0"/>
              <a:t>Number of health workers both FTE and head-counts </a:t>
            </a:r>
            <a:r>
              <a:rPr lang="en-GB" dirty="0" smtClean="0">
                <a:sym typeface="Wingdings" pitchFamily="2" charset="2"/>
              </a:rPr>
              <a:t> how to calculate FTE?</a:t>
            </a:r>
          </a:p>
          <a:p>
            <a:pPr lvl="1">
              <a:buFontTx/>
              <a:buChar char="-"/>
            </a:pPr>
            <a:r>
              <a:rPr lang="en-GB" dirty="0" smtClean="0">
                <a:sym typeface="Wingdings" pitchFamily="2" charset="2"/>
              </a:rPr>
              <a:t>Age structure  which degree of details?</a:t>
            </a:r>
          </a:p>
          <a:p>
            <a:pPr lvl="1">
              <a:buFontTx/>
              <a:buChar char="-"/>
            </a:pPr>
            <a:r>
              <a:rPr lang="en-GB" dirty="0" smtClean="0">
                <a:sym typeface="Wingdings" pitchFamily="2" charset="2"/>
              </a:rPr>
              <a:t>gender</a:t>
            </a:r>
          </a:p>
          <a:p>
            <a:pPr lvl="1">
              <a:buFontTx/>
              <a:buChar char="-"/>
            </a:pPr>
            <a:r>
              <a:rPr lang="en-GB" dirty="0" smtClean="0">
                <a:sym typeface="Wingdings" pitchFamily="2" charset="2"/>
              </a:rPr>
              <a:t>Sector of employment:</a:t>
            </a:r>
          </a:p>
          <a:p>
            <a:pPr lvl="2">
              <a:buFontTx/>
              <a:buChar char="-"/>
            </a:pPr>
            <a:r>
              <a:rPr lang="en-GB" dirty="0" smtClean="0">
                <a:sym typeface="Wingdings" pitchFamily="2" charset="2"/>
              </a:rPr>
              <a:t>Private / public  to measure both</a:t>
            </a:r>
          </a:p>
          <a:p>
            <a:pPr lvl="2">
              <a:buFontTx/>
              <a:buChar char="-"/>
            </a:pPr>
            <a:r>
              <a:rPr lang="en-GB" dirty="0" smtClean="0">
                <a:sym typeface="Wingdings" pitchFamily="2" charset="2"/>
              </a:rPr>
              <a:t>Hospital / non hospital (primary care)</a:t>
            </a:r>
          </a:p>
          <a:p>
            <a:pPr lvl="1">
              <a:buFontTx/>
              <a:buChar char="-"/>
            </a:pPr>
            <a:r>
              <a:rPr lang="en-GB" dirty="0" smtClean="0">
                <a:sym typeface="Wingdings" pitchFamily="2" charset="2"/>
              </a:rPr>
              <a:t>Place of employment</a:t>
            </a:r>
          </a:p>
          <a:p>
            <a:pPr lvl="2">
              <a:buFontTx/>
              <a:buChar char="-"/>
            </a:pPr>
            <a:r>
              <a:rPr lang="en-GB" dirty="0" smtClean="0">
                <a:sym typeface="Wingdings" pitchFamily="2" charset="2"/>
              </a:rPr>
              <a:t>National level</a:t>
            </a:r>
          </a:p>
          <a:p>
            <a:pPr lvl="2">
              <a:buFontTx/>
              <a:buChar char="-"/>
            </a:pPr>
            <a:r>
              <a:rPr lang="en-GB" dirty="0" smtClean="0">
                <a:sym typeface="Wingdings" pitchFamily="2" charset="2"/>
              </a:rPr>
              <a:t>Regional level</a:t>
            </a:r>
          </a:p>
          <a:p>
            <a:pPr lvl="2">
              <a:buFontTx/>
              <a:buChar char="-"/>
            </a:pPr>
            <a:r>
              <a:rPr lang="en-GB" dirty="0" smtClean="0">
                <a:sym typeface="Wingdings" pitchFamily="2" charset="2"/>
              </a:rPr>
              <a:t>In some countries </a:t>
            </a:r>
            <a:r>
              <a:rPr lang="en-GB" dirty="0" err="1" smtClean="0">
                <a:sym typeface="Wingdings" pitchFamily="2" charset="2"/>
              </a:rPr>
              <a:t>subregional</a:t>
            </a:r>
            <a:endParaRPr lang="en-GB" dirty="0" smtClean="0">
              <a:sym typeface="Wingdings" pitchFamily="2" charset="2"/>
            </a:endParaRPr>
          </a:p>
          <a:p>
            <a:pPr lvl="2">
              <a:buFontTx/>
              <a:buChar char="-"/>
            </a:pPr>
            <a:endParaRPr lang="en-GB" dirty="0" smtClean="0">
              <a:sym typeface="Wingdings" pitchFamily="2" charset="2"/>
            </a:endParaRPr>
          </a:p>
          <a:p>
            <a:pPr>
              <a:buFontTx/>
              <a:buChar char="-"/>
            </a:pPr>
            <a:r>
              <a:rPr lang="en-GB" b="1" dirty="0" smtClean="0">
                <a:sym typeface="Wingdings" pitchFamily="2" charset="2"/>
              </a:rPr>
              <a:t>Outflow</a:t>
            </a:r>
            <a:r>
              <a:rPr lang="en-GB" dirty="0" smtClean="0">
                <a:sym typeface="Wingdings" pitchFamily="2" charset="2"/>
              </a:rPr>
              <a:t>:</a:t>
            </a:r>
          </a:p>
          <a:p>
            <a:pPr lvl="1">
              <a:buFontTx/>
              <a:buChar char="-"/>
            </a:pPr>
            <a:r>
              <a:rPr lang="en-GB" dirty="0" smtClean="0">
                <a:sym typeface="Wingdings" pitchFamily="2" charset="2"/>
              </a:rPr>
              <a:t>retirement</a:t>
            </a:r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03101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MDS </a:t>
            </a:r>
            <a:r>
              <a:rPr lang="fr-FR" dirty="0" err="1" smtClean="0"/>
              <a:t>supply</a:t>
            </a:r>
            <a:r>
              <a:rPr lang="fr-FR" dirty="0" smtClean="0"/>
              <a:t> </a:t>
            </a:r>
            <a:r>
              <a:rPr lang="fr-FR" dirty="0" err="1" smtClean="0"/>
              <a:t>side</a:t>
            </a:r>
            <a:r>
              <a:rPr lang="fr-FR" dirty="0" smtClean="0"/>
              <a:t> (2)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611560" y="1412776"/>
            <a:ext cx="806489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According to principles and targets, a MDS might include:</a:t>
            </a:r>
          </a:p>
          <a:p>
            <a:endParaRPr lang="en-GB" dirty="0" smtClean="0"/>
          </a:p>
          <a:p>
            <a:pPr>
              <a:buFontTx/>
              <a:buChar char="-"/>
            </a:pPr>
            <a:r>
              <a:rPr lang="en-GB" sz="1600" b="1" dirty="0" smtClean="0"/>
              <a:t>Training:</a:t>
            </a:r>
          </a:p>
          <a:p>
            <a:pPr lvl="1">
              <a:buFontTx/>
              <a:buChar char="-"/>
            </a:pPr>
            <a:r>
              <a:rPr lang="en-GB" sz="1400" dirty="0" smtClean="0"/>
              <a:t>Number of student starting education</a:t>
            </a:r>
          </a:p>
          <a:p>
            <a:pPr lvl="2">
              <a:buFontTx/>
              <a:buChar char="-"/>
            </a:pPr>
            <a:r>
              <a:rPr lang="en-GB" sz="1400" dirty="0" smtClean="0"/>
              <a:t>Length of training</a:t>
            </a:r>
          </a:p>
          <a:p>
            <a:pPr lvl="2">
              <a:buFontTx/>
              <a:buChar char="-"/>
            </a:pPr>
            <a:r>
              <a:rPr lang="en-GB" sz="1400" dirty="0" smtClean="0"/>
              <a:t>Age and gender of students</a:t>
            </a:r>
          </a:p>
          <a:p>
            <a:pPr lvl="2">
              <a:buFontTx/>
              <a:buChar char="-"/>
            </a:pPr>
            <a:r>
              <a:rPr lang="en-GB" sz="1400" dirty="0" smtClean="0"/>
              <a:t>Number of foreign students</a:t>
            </a:r>
          </a:p>
          <a:p>
            <a:pPr lvl="2">
              <a:buFontTx/>
              <a:buChar char="-"/>
            </a:pPr>
            <a:r>
              <a:rPr lang="en-GB" sz="1400" dirty="0" smtClean="0"/>
              <a:t>Any branches of University in foreign countries</a:t>
            </a:r>
          </a:p>
          <a:p>
            <a:pPr lvl="1">
              <a:buFontTx/>
              <a:buChar char="-"/>
            </a:pPr>
            <a:r>
              <a:rPr lang="en-GB" sz="1400" dirty="0" smtClean="0"/>
              <a:t>Number of graduated students, age and gender</a:t>
            </a:r>
          </a:p>
          <a:p>
            <a:pPr lvl="1">
              <a:buFontTx/>
              <a:buChar char="-"/>
            </a:pPr>
            <a:r>
              <a:rPr lang="en-GB" sz="1400" dirty="0" smtClean="0"/>
              <a:t>Number of starting specialization, age and gender ..and type of specialization “in some cases” (?) – multi-specialization?</a:t>
            </a:r>
          </a:p>
          <a:p>
            <a:pPr lvl="1">
              <a:buFontTx/>
              <a:buChar char="-"/>
            </a:pPr>
            <a:r>
              <a:rPr lang="en-GB" sz="1400" dirty="0" smtClean="0"/>
              <a:t>Number of obtaining specialization, age and gender</a:t>
            </a:r>
          </a:p>
          <a:p>
            <a:pPr lvl="1">
              <a:buFontTx/>
              <a:buChar char="-"/>
            </a:pPr>
            <a:r>
              <a:rPr lang="en-GB" sz="1400" dirty="0" smtClean="0"/>
              <a:t>Number of full licensed, age and gender</a:t>
            </a:r>
          </a:p>
          <a:p>
            <a:pPr lvl="1">
              <a:buFontTx/>
              <a:buChar char="-"/>
            </a:pPr>
            <a:endParaRPr lang="en-GB" sz="1600" dirty="0" smtClean="0">
              <a:sym typeface="Wingdings" pitchFamily="2" charset="2"/>
            </a:endParaRPr>
          </a:p>
          <a:p>
            <a:pPr>
              <a:buFontTx/>
              <a:buChar char="-"/>
            </a:pPr>
            <a:r>
              <a:rPr lang="en-GB" sz="1600" b="1" dirty="0" smtClean="0">
                <a:sym typeface="Wingdings" pitchFamily="2" charset="2"/>
              </a:rPr>
              <a:t>Migration</a:t>
            </a:r>
            <a:r>
              <a:rPr lang="en-GB" sz="1600" dirty="0" smtClean="0">
                <a:sym typeface="Wingdings" pitchFamily="2" charset="2"/>
              </a:rPr>
              <a:t>:</a:t>
            </a:r>
          </a:p>
          <a:p>
            <a:pPr lvl="1">
              <a:buFontTx/>
              <a:buChar char="-"/>
            </a:pPr>
            <a:r>
              <a:rPr lang="en-GB" sz="1400" dirty="0" smtClean="0">
                <a:sym typeface="Wingdings" pitchFamily="2" charset="2"/>
              </a:rPr>
              <a:t>Number of immigrants</a:t>
            </a:r>
          </a:p>
          <a:p>
            <a:pPr lvl="2">
              <a:buFontTx/>
              <a:buChar char="-"/>
            </a:pPr>
            <a:r>
              <a:rPr lang="en-GB" sz="1400" dirty="0" smtClean="0">
                <a:sym typeface="Wingdings" pitchFamily="2" charset="2"/>
              </a:rPr>
              <a:t>Citizenship of immigrant</a:t>
            </a:r>
          </a:p>
          <a:p>
            <a:pPr lvl="2">
              <a:buFontTx/>
              <a:buChar char="-"/>
            </a:pPr>
            <a:r>
              <a:rPr lang="en-GB" sz="1400" dirty="0" smtClean="0">
                <a:sym typeface="Wingdings" pitchFamily="2" charset="2"/>
              </a:rPr>
              <a:t>Country of qualification</a:t>
            </a:r>
          </a:p>
          <a:p>
            <a:pPr lvl="2">
              <a:buFontTx/>
              <a:buChar char="-"/>
            </a:pPr>
            <a:r>
              <a:rPr lang="en-GB" sz="1400" dirty="0" smtClean="0">
                <a:sym typeface="Wingdings" pitchFamily="2" charset="2"/>
              </a:rPr>
              <a:t>Age?</a:t>
            </a:r>
          </a:p>
          <a:p>
            <a:pPr lvl="2">
              <a:buFontTx/>
              <a:buChar char="-"/>
            </a:pPr>
            <a:r>
              <a:rPr lang="en-GB" sz="1400" dirty="0" smtClean="0">
                <a:sym typeface="Wingdings" pitchFamily="2" charset="2"/>
              </a:rPr>
              <a:t>Gender?</a:t>
            </a:r>
          </a:p>
          <a:p>
            <a:pPr lvl="1">
              <a:buFontTx/>
              <a:buChar char="-"/>
            </a:pPr>
            <a:r>
              <a:rPr lang="en-GB" sz="1400" dirty="0" smtClean="0">
                <a:sym typeface="Wingdings" pitchFamily="2" charset="2"/>
              </a:rPr>
              <a:t>Number of emigrants, age, gender?</a:t>
            </a:r>
          </a:p>
          <a:p>
            <a:pPr lvl="2">
              <a:buFontTx/>
              <a:buChar char="-"/>
            </a:pPr>
            <a:endParaRPr lang="en-GB" sz="1600" dirty="0" smtClean="0">
              <a:sym typeface="Wingdings" pitchFamily="2" charset="2"/>
            </a:endParaRPr>
          </a:p>
          <a:p>
            <a:pPr lvl="1">
              <a:buFontTx/>
              <a:buChar char="-"/>
            </a:pPr>
            <a:endParaRPr lang="en-GB" dirty="0" smtClean="0">
              <a:sym typeface="Wingdings" pitchFamily="2" charset="2"/>
            </a:endParaRPr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03101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878904" y="2147044"/>
            <a:ext cx="8229600" cy="4306292"/>
          </a:xfrm>
        </p:spPr>
        <p:txBody>
          <a:bodyPr/>
          <a:lstStyle/>
          <a:p>
            <a:pPr lvl="0"/>
            <a:r>
              <a:rPr lang="it-IT" sz="2400" dirty="0" smtClean="0"/>
              <a:t>N° </a:t>
            </a:r>
            <a:r>
              <a:rPr lang="it-IT" sz="2400" dirty="0" err="1" smtClean="0"/>
              <a:t>of</a:t>
            </a:r>
            <a:r>
              <a:rPr lang="it-IT" sz="2400" dirty="0" smtClean="0"/>
              <a:t> </a:t>
            </a:r>
            <a:r>
              <a:rPr lang="it-IT" sz="2400" dirty="0" err="1" smtClean="0"/>
              <a:t>inhabitants</a:t>
            </a:r>
            <a:r>
              <a:rPr lang="it-IT" sz="2400" dirty="0" smtClean="0"/>
              <a:t> </a:t>
            </a:r>
            <a:r>
              <a:rPr lang="it-IT" sz="2400" dirty="0" err="1" smtClean="0"/>
              <a:t>year</a:t>
            </a:r>
            <a:r>
              <a:rPr lang="it-IT" sz="2400" dirty="0" smtClean="0"/>
              <a:t> 0 (source OECD):</a:t>
            </a:r>
          </a:p>
          <a:p>
            <a:pPr lvl="1"/>
            <a:r>
              <a:rPr lang="it-IT" sz="2000" dirty="0" err="1" smtClean="0"/>
              <a:t>elderly</a:t>
            </a:r>
            <a:r>
              <a:rPr lang="it-IT" sz="2000" dirty="0" smtClean="0"/>
              <a:t>		Ne0</a:t>
            </a:r>
          </a:p>
          <a:p>
            <a:pPr lvl="1"/>
            <a:r>
              <a:rPr lang="it-IT" sz="2000" dirty="0" err="1" smtClean="0"/>
              <a:t>adult</a:t>
            </a:r>
            <a:r>
              <a:rPr lang="it-IT" sz="2000" dirty="0" smtClean="0"/>
              <a:t>		Na0</a:t>
            </a:r>
          </a:p>
          <a:p>
            <a:pPr lvl="1"/>
            <a:r>
              <a:rPr lang="it-IT" sz="2000" dirty="0" err="1" smtClean="0"/>
              <a:t>children</a:t>
            </a:r>
            <a:r>
              <a:rPr lang="it-IT" sz="2000" dirty="0" smtClean="0"/>
              <a:t>		Nc0</a:t>
            </a:r>
          </a:p>
          <a:p>
            <a:pPr lvl="0"/>
            <a:r>
              <a:rPr lang="it-IT" sz="2400" dirty="0" err="1" smtClean="0"/>
              <a:t>Health</a:t>
            </a:r>
            <a:r>
              <a:rPr lang="it-IT" sz="2400" dirty="0" smtClean="0"/>
              <a:t> </a:t>
            </a:r>
            <a:r>
              <a:rPr lang="it-IT" sz="2400" dirty="0" err="1" smtClean="0"/>
              <a:t>consumption</a:t>
            </a:r>
            <a:r>
              <a:rPr lang="it-IT" sz="2400" dirty="0" smtClean="0"/>
              <a:t> in </a:t>
            </a:r>
            <a:r>
              <a:rPr lang="it-IT" sz="2400" dirty="0" err="1" smtClean="0"/>
              <a:t>money</a:t>
            </a:r>
            <a:r>
              <a:rPr lang="it-IT" sz="2400" dirty="0" smtClean="0"/>
              <a:t> </a:t>
            </a:r>
            <a:r>
              <a:rPr lang="it-IT" sz="2400" dirty="0" err="1" smtClean="0"/>
              <a:t>terms</a:t>
            </a:r>
            <a:r>
              <a:rPr lang="it-IT" sz="2400" dirty="0" smtClean="0"/>
              <a:t> per </a:t>
            </a:r>
            <a:r>
              <a:rPr lang="it-IT" sz="2400" dirty="0" err="1" smtClean="0"/>
              <a:t>inhabitant</a:t>
            </a:r>
            <a:r>
              <a:rPr lang="it-IT" sz="2400" dirty="0" smtClean="0"/>
              <a:t> </a:t>
            </a:r>
            <a:r>
              <a:rPr lang="it-IT" sz="2400" dirty="0" err="1" smtClean="0"/>
              <a:t>year</a:t>
            </a:r>
            <a:r>
              <a:rPr lang="it-IT" sz="2400" dirty="0" smtClean="0"/>
              <a:t> 0 (source OECD):</a:t>
            </a:r>
          </a:p>
          <a:p>
            <a:pPr lvl="1" rtl="0" eaLnBrk="0" fontAlgn="base" hangingPunct="0"/>
            <a:r>
              <a:rPr lang="it-IT" sz="20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elderly</a:t>
            </a:r>
            <a:r>
              <a:rPr lang="it-IT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We0</a:t>
            </a:r>
            <a:endParaRPr lang="it-IT" sz="2000" dirty="0" smtClean="0"/>
          </a:p>
          <a:p>
            <a:pPr lvl="1" rtl="0" eaLnBrk="0" fontAlgn="base" hangingPunct="0"/>
            <a:r>
              <a:rPr lang="it-IT" sz="20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adult</a:t>
            </a:r>
            <a:r>
              <a:rPr lang="it-IT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Wa0</a:t>
            </a:r>
            <a:endParaRPr lang="it-IT" sz="2000" dirty="0" smtClean="0"/>
          </a:p>
          <a:p>
            <a:pPr lvl="1" rtl="0" eaLnBrk="0" fontAlgn="base" hangingPunct="0"/>
            <a:r>
              <a:rPr lang="it-IT" sz="20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children</a:t>
            </a:r>
            <a:r>
              <a:rPr lang="it-IT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Wc0</a:t>
            </a:r>
          </a:p>
          <a:p>
            <a:pPr lvl="0"/>
            <a:r>
              <a:rPr lang="it-IT" sz="2400" dirty="0" smtClean="0"/>
              <a:t>Formula1: Total </a:t>
            </a:r>
            <a:r>
              <a:rPr lang="it-IT" sz="2400" dirty="0" err="1" smtClean="0"/>
              <a:t>health</a:t>
            </a:r>
            <a:r>
              <a:rPr lang="it-IT" sz="2400" dirty="0" smtClean="0"/>
              <a:t> </a:t>
            </a:r>
            <a:r>
              <a:rPr lang="it-IT" sz="2400" dirty="0" err="1" smtClean="0"/>
              <a:t>consumption</a:t>
            </a:r>
            <a:r>
              <a:rPr lang="it-IT" sz="2400" dirty="0" smtClean="0"/>
              <a:t> </a:t>
            </a:r>
            <a:r>
              <a:rPr lang="it-IT" sz="2400" dirty="0" err="1" smtClean="0"/>
              <a:t>year</a:t>
            </a:r>
            <a:r>
              <a:rPr lang="it-IT" sz="2400" dirty="0" smtClean="0"/>
              <a:t> 0 </a:t>
            </a:r>
          </a:p>
          <a:p>
            <a:pPr lvl="1"/>
            <a:r>
              <a:rPr lang="it-IT" sz="2000" dirty="0" smtClean="0"/>
              <a:t>HC0=Ne0*We0+Na0*Wa0+Nc0*Wc0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878904" y="1282849"/>
            <a:ext cx="8229600" cy="581025"/>
          </a:xfrm>
        </p:spPr>
        <p:txBody>
          <a:bodyPr/>
          <a:lstStyle/>
          <a:p>
            <a:r>
              <a:rPr lang="it-IT" sz="2800" dirty="0" err="1" smtClean="0"/>
              <a:t>Actual</a:t>
            </a:r>
            <a:r>
              <a:rPr lang="it-IT" sz="2800" dirty="0" smtClean="0"/>
              <a:t> </a:t>
            </a:r>
            <a:r>
              <a:rPr lang="it-IT" sz="2800" dirty="0" err="1" smtClean="0"/>
              <a:t>demand</a:t>
            </a:r>
            <a:r>
              <a:rPr lang="it-IT" sz="2800" dirty="0" smtClean="0"/>
              <a:t> </a:t>
            </a:r>
            <a:r>
              <a:rPr lang="it-IT" sz="2800" dirty="0" err="1" smtClean="0"/>
              <a:t>of</a:t>
            </a:r>
            <a:r>
              <a:rPr lang="it-IT" sz="2800" dirty="0" smtClean="0"/>
              <a:t> </a:t>
            </a:r>
            <a:r>
              <a:rPr lang="it-IT" sz="2800" dirty="0" err="1" smtClean="0"/>
              <a:t>health</a:t>
            </a:r>
            <a:r>
              <a:rPr lang="it-IT" sz="2800" dirty="0" smtClean="0"/>
              <a:t> </a:t>
            </a:r>
            <a:r>
              <a:rPr lang="it-IT" sz="2800" dirty="0" err="1" smtClean="0"/>
              <a:t>services</a:t>
            </a:r>
            <a:r>
              <a:rPr lang="it-IT" sz="2800" dirty="0" smtClean="0"/>
              <a:t> (</a:t>
            </a:r>
            <a:r>
              <a:rPr lang="it-IT" sz="2800" dirty="0" err="1" smtClean="0"/>
              <a:t>year</a:t>
            </a:r>
            <a:r>
              <a:rPr lang="it-IT" sz="2800" dirty="0" smtClean="0"/>
              <a:t> zero)</a:t>
            </a:r>
            <a:endParaRPr lang="it-IT" sz="2800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974E24-7101-4356-ABFE-EBACBCEA35D2}" type="slidenum">
              <a:rPr lang="it-IT" smtClean="0"/>
              <a:pPr>
                <a:defRPr/>
              </a:pPr>
              <a:t>4</a:t>
            </a:fld>
            <a:endParaRPr lang="it-IT" dirty="0"/>
          </a:p>
        </p:txBody>
      </p:sp>
      <p:sp>
        <p:nvSpPr>
          <p:cNvPr id="6" name="Titre 2"/>
          <p:cNvSpPr txBox="1">
            <a:spLocks/>
          </p:cNvSpPr>
          <p:nvPr/>
        </p:nvSpPr>
        <p:spPr>
          <a:xfrm>
            <a:off x="179512" y="620688"/>
            <a:ext cx="8229600" cy="581025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smtClean="0">
                <a:ln>
                  <a:noFill/>
                </a:ln>
                <a:solidFill>
                  <a:srgbClr val="1651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MDS demand side (1)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rgbClr val="16516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827584" y="2215406"/>
            <a:ext cx="8229600" cy="4525962"/>
          </a:xfrm>
        </p:spPr>
        <p:txBody>
          <a:bodyPr/>
          <a:lstStyle/>
          <a:p>
            <a:pPr lvl="0" rtl="0" eaLnBrk="0" fontAlgn="base" hangingPunct="0"/>
            <a:r>
              <a:rPr lang="it-IT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N° </a:t>
            </a:r>
            <a:r>
              <a:rPr lang="it-IT" sz="2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it-IT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2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inhabitants</a:t>
            </a:r>
            <a:r>
              <a:rPr lang="it-IT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2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year</a:t>
            </a:r>
            <a:r>
              <a:rPr lang="it-IT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x (source OECD):</a:t>
            </a:r>
            <a:endParaRPr lang="it-IT" sz="2400" dirty="0" smtClean="0"/>
          </a:p>
          <a:p>
            <a:pPr lvl="1" rtl="0" eaLnBrk="0" fontAlgn="base" hangingPunct="0"/>
            <a:r>
              <a:rPr lang="it-IT" sz="20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elderly</a:t>
            </a:r>
            <a:r>
              <a:rPr lang="it-IT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</a:t>
            </a:r>
            <a:r>
              <a:rPr lang="it-IT" sz="20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NeX</a:t>
            </a:r>
            <a:endParaRPr lang="it-IT" sz="2000" dirty="0" smtClean="0"/>
          </a:p>
          <a:p>
            <a:pPr lvl="1" rtl="0" eaLnBrk="0" fontAlgn="base" hangingPunct="0"/>
            <a:r>
              <a:rPr lang="it-IT" sz="20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adult</a:t>
            </a:r>
            <a:r>
              <a:rPr lang="it-IT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</a:t>
            </a:r>
            <a:r>
              <a:rPr lang="it-IT" sz="20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NaX</a:t>
            </a:r>
            <a:endParaRPr lang="it-IT" sz="2000" dirty="0" smtClean="0"/>
          </a:p>
          <a:p>
            <a:pPr lvl="1" rtl="0" eaLnBrk="0" fontAlgn="base" hangingPunct="0"/>
            <a:r>
              <a:rPr lang="it-IT" sz="20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children</a:t>
            </a:r>
            <a:r>
              <a:rPr lang="it-IT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</a:t>
            </a:r>
            <a:r>
              <a:rPr lang="it-IT" sz="20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NcX</a:t>
            </a:r>
            <a:endParaRPr lang="it-IT" sz="2400" dirty="0" smtClean="0"/>
          </a:p>
          <a:p>
            <a:pPr lvl="0"/>
            <a:r>
              <a:rPr lang="it-IT" sz="2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Health</a:t>
            </a:r>
            <a:r>
              <a:rPr lang="it-IT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2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consumption</a:t>
            </a:r>
            <a:r>
              <a:rPr lang="it-IT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2400" dirty="0" smtClean="0"/>
              <a:t>in </a:t>
            </a:r>
            <a:r>
              <a:rPr lang="it-IT" sz="2400" dirty="0" err="1" smtClean="0"/>
              <a:t>money</a:t>
            </a:r>
            <a:r>
              <a:rPr lang="it-IT" sz="2400" dirty="0" smtClean="0"/>
              <a:t> </a:t>
            </a:r>
            <a:r>
              <a:rPr lang="it-IT" sz="2400" dirty="0" err="1" smtClean="0"/>
              <a:t>terms</a:t>
            </a:r>
            <a:r>
              <a:rPr lang="it-IT" sz="2400" dirty="0" smtClean="0"/>
              <a:t> </a:t>
            </a:r>
            <a:r>
              <a:rPr lang="it-IT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 </a:t>
            </a:r>
            <a:r>
              <a:rPr lang="it-IT" sz="2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inhabitant</a:t>
            </a:r>
            <a:r>
              <a:rPr lang="it-IT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2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year</a:t>
            </a:r>
            <a:r>
              <a:rPr lang="it-IT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2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X=</a:t>
            </a:r>
            <a:r>
              <a:rPr lang="it-IT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2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year</a:t>
            </a:r>
            <a:r>
              <a:rPr lang="it-IT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0:</a:t>
            </a:r>
          </a:p>
          <a:p>
            <a:pPr lvl="1" rtl="0" eaLnBrk="0" fontAlgn="base" hangingPunct="0"/>
            <a:r>
              <a:rPr lang="it-IT" sz="20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elderly</a:t>
            </a:r>
            <a:r>
              <a:rPr lang="it-IT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We0</a:t>
            </a:r>
          </a:p>
          <a:p>
            <a:pPr lvl="1" rtl="0" eaLnBrk="0" fontAlgn="base" hangingPunct="0"/>
            <a:r>
              <a:rPr lang="it-IT" sz="20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adult</a:t>
            </a:r>
            <a:r>
              <a:rPr lang="it-IT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Wa0</a:t>
            </a:r>
          </a:p>
          <a:p>
            <a:pPr lvl="1" rtl="0" eaLnBrk="0" fontAlgn="base" hangingPunct="0"/>
            <a:r>
              <a:rPr lang="it-IT" sz="20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children</a:t>
            </a:r>
            <a:r>
              <a:rPr lang="it-IT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Wc0</a:t>
            </a:r>
            <a:endParaRPr lang="it-IT" sz="2400" dirty="0" smtClean="0"/>
          </a:p>
          <a:p>
            <a:pPr lvl="0" rtl="0" eaLnBrk="0" fontAlgn="base" hangingPunct="0"/>
            <a:r>
              <a:rPr lang="it-IT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Formula2: Total </a:t>
            </a:r>
            <a:r>
              <a:rPr lang="it-IT" sz="2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health</a:t>
            </a:r>
            <a:r>
              <a:rPr lang="it-IT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2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consumption</a:t>
            </a:r>
            <a:r>
              <a:rPr lang="it-IT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2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year</a:t>
            </a:r>
            <a:r>
              <a:rPr lang="it-IT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X</a:t>
            </a:r>
            <a:endParaRPr lang="it-IT" sz="2400" dirty="0" smtClean="0"/>
          </a:p>
          <a:p>
            <a:pPr lvl="1" rtl="0" eaLnBrk="0" fontAlgn="base" hangingPunct="0"/>
            <a:r>
              <a:rPr lang="it-IT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HCX=NeX*We0+NaX*Wa0+NcX*Wc0</a:t>
            </a:r>
            <a:endParaRPr lang="it-IT" sz="24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889248" y="1279203"/>
            <a:ext cx="8229600" cy="581025"/>
          </a:xfrm>
        </p:spPr>
        <p:txBody>
          <a:bodyPr/>
          <a:lstStyle/>
          <a:p>
            <a:r>
              <a:rPr lang="it-IT" sz="2800" dirty="0" smtClean="0"/>
              <a:t>Future </a:t>
            </a:r>
            <a:r>
              <a:rPr lang="it-IT" sz="2800" dirty="0" err="1" smtClean="0"/>
              <a:t>demand</a:t>
            </a:r>
            <a:r>
              <a:rPr lang="it-IT" sz="2800" baseline="0" dirty="0" smtClean="0"/>
              <a:t> </a:t>
            </a:r>
            <a:r>
              <a:rPr lang="it-IT" sz="2800" baseline="0" dirty="0" err="1" smtClean="0"/>
              <a:t>of</a:t>
            </a:r>
            <a:r>
              <a:rPr lang="it-IT" sz="2800" baseline="0" dirty="0" smtClean="0"/>
              <a:t> </a:t>
            </a:r>
            <a:r>
              <a:rPr lang="it-IT" sz="2800" baseline="0" dirty="0" err="1" smtClean="0"/>
              <a:t>health</a:t>
            </a:r>
            <a:r>
              <a:rPr lang="it-IT" sz="2800" baseline="0" dirty="0" smtClean="0"/>
              <a:t> </a:t>
            </a:r>
            <a:r>
              <a:rPr lang="it-IT" sz="2800" baseline="0" dirty="0" err="1" smtClean="0"/>
              <a:t>services</a:t>
            </a:r>
            <a:r>
              <a:rPr lang="it-IT" sz="2800" baseline="0" dirty="0" smtClean="0"/>
              <a:t> (</a:t>
            </a:r>
            <a:r>
              <a:rPr lang="it-IT" sz="2800" baseline="0" dirty="0" err="1" smtClean="0"/>
              <a:t>year</a:t>
            </a:r>
            <a:r>
              <a:rPr lang="it-IT" sz="2800" baseline="0" dirty="0" smtClean="0"/>
              <a:t> x)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974E24-7101-4356-ABFE-EBACBCEA35D2}" type="slidenum">
              <a:rPr lang="it-IT" smtClean="0"/>
              <a:pPr>
                <a:defRPr/>
              </a:pPr>
              <a:t>5</a:t>
            </a:fld>
            <a:endParaRPr lang="it-IT" dirty="0"/>
          </a:p>
        </p:txBody>
      </p:sp>
      <p:sp>
        <p:nvSpPr>
          <p:cNvPr id="5" name="Titre 2"/>
          <p:cNvSpPr txBox="1">
            <a:spLocks/>
          </p:cNvSpPr>
          <p:nvPr/>
        </p:nvSpPr>
        <p:spPr>
          <a:xfrm>
            <a:off x="107504" y="620688"/>
            <a:ext cx="8229600" cy="581025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51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MDS </a:t>
            </a:r>
            <a:r>
              <a:rPr kumimoji="0" lang="fr-FR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1651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demand</a:t>
            </a: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51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1651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side</a:t>
            </a: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51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(2)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rgbClr val="16516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839911" y="2172369"/>
            <a:ext cx="8229600" cy="4162276"/>
          </a:xfrm>
        </p:spPr>
        <p:txBody>
          <a:bodyPr/>
          <a:lstStyle/>
          <a:p>
            <a:r>
              <a:rPr lang="it-IT" sz="2400" dirty="0" err="1" smtClean="0"/>
              <a:t>Variation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</a:t>
            </a:r>
            <a:r>
              <a:rPr lang="it-IT" sz="2400" dirty="0" err="1" smtClean="0"/>
              <a:t>health</a:t>
            </a:r>
            <a:r>
              <a:rPr lang="it-IT" sz="2400" dirty="0" smtClean="0"/>
              <a:t> </a:t>
            </a:r>
            <a:r>
              <a:rPr lang="it-IT" sz="2400" dirty="0" err="1" smtClean="0"/>
              <a:t>consumption</a:t>
            </a:r>
            <a:r>
              <a:rPr lang="it-IT" sz="2400" dirty="0" smtClean="0"/>
              <a:t> (</a:t>
            </a:r>
            <a:r>
              <a:rPr lang="it-IT" sz="2400" dirty="0" err="1" smtClean="0"/>
              <a:t>HC%</a:t>
            </a:r>
            <a:r>
              <a:rPr lang="it-IT" sz="2400" dirty="0" smtClean="0"/>
              <a:t>):</a:t>
            </a:r>
          </a:p>
          <a:p>
            <a:pPr lvl="1"/>
            <a:r>
              <a:rPr lang="it-IT" sz="2000" dirty="0" smtClean="0"/>
              <a:t>HC%=(HCX-HC0)/HC0</a:t>
            </a:r>
          </a:p>
          <a:p>
            <a:r>
              <a:rPr lang="it-IT" sz="2400" dirty="0" err="1" smtClean="0"/>
              <a:t>Assumption</a:t>
            </a:r>
            <a:r>
              <a:rPr lang="it-IT" sz="2400" dirty="0" smtClean="0"/>
              <a:t> </a:t>
            </a:r>
            <a:r>
              <a:rPr lang="it-IT" sz="2400" dirty="0" err="1" smtClean="0"/>
              <a:t>within</a:t>
            </a:r>
            <a:r>
              <a:rPr lang="it-IT" sz="2400" dirty="0" smtClean="0"/>
              <a:t> the </a:t>
            </a:r>
            <a:r>
              <a:rPr lang="it-IT" sz="2400" dirty="0" err="1" smtClean="0"/>
              <a:t>basic</a:t>
            </a:r>
            <a:r>
              <a:rPr lang="it-IT" sz="2400" dirty="0" smtClean="0"/>
              <a:t> data set (1a )</a:t>
            </a:r>
          </a:p>
          <a:p>
            <a:pPr lvl="1"/>
            <a:r>
              <a:rPr lang="it-IT" sz="2000" dirty="0" smtClean="0"/>
              <a:t>The % </a:t>
            </a:r>
            <a:r>
              <a:rPr lang="it-IT" sz="2000" dirty="0" err="1" smtClean="0"/>
              <a:t>variation</a:t>
            </a:r>
            <a:r>
              <a:rPr lang="it-IT" sz="2000" dirty="0" smtClean="0"/>
              <a:t> </a:t>
            </a:r>
            <a:r>
              <a:rPr lang="it-IT" sz="2000" dirty="0" err="1" smtClean="0"/>
              <a:t>of</a:t>
            </a:r>
            <a:r>
              <a:rPr lang="it-IT" sz="2000" dirty="0" smtClean="0"/>
              <a:t> </a:t>
            </a:r>
            <a:r>
              <a:rPr lang="it-IT" sz="2000" dirty="0" err="1" smtClean="0"/>
              <a:t>health</a:t>
            </a:r>
            <a:r>
              <a:rPr lang="it-IT" sz="2000" dirty="0" smtClean="0"/>
              <a:t> </a:t>
            </a:r>
            <a:r>
              <a:rPr lang="it-IT" sz="2000" dirty="0" err="1" smtClean="0"/>
              <a:t>consumption</a:t>
            </a:r>
            <a:r>
              <a:rPr lang="it-IT" sz="2000" dirty="0" smtClean="0"/>
              <a:t> </a:t>
            </a:r>
            <a:r>
              <a:rPr lang="it-IT" sz="2000" dirty="0" err="1" smtClean="0"/>
              <a:t>is</a:t>
            </a:r>
            <a:r>
              <a:rPr lang="it-IT" sz="2000" dirty="0" smtClean="0"/>
              <a:t> </a:t>
            </a:r>
            <a:r>
              <a:rPr lang="it-IT" sz="2000" dirty="0" err="1" smtClean="0"/>
              <a:t>applicable</a:t>
            </a:r>
            <a:r>
              <a:rPr lang="it-IT" sz="2000" dirty="0" smtClean="0"/>
              <a:t> </a:t>
            </a:r>
            <a:r>
              <a:rPr lang="it-IT" sz="2000" dirty="0" err="1" smtClean="0"/>
              <a:t>to</a:t>
            </a:r>
            <a:r>
              <a:rPr lang="it-IT" sz="2000" dirty="0" smtClean="0"/>
              <a:t> </a:t>
            </a:r>
            <a:r>
              <a:rPr lang="it-IT" sz="2000" dirty="0" err="1" smtClean="0"/>
              <a:t>all</a:t>
            </a:r>
            <a:r>
              <a:rPr lang="it-IT" sz="2000" dirty="0" smtClean="0"/>
              <a:t> input </a:t>
            </a:r>
            <a:r>
              <a:rPr lang="it-IT" sz="2000" dirty="0" err="1" smtClean="0"/>
              <a:t>factors</a:t>
            </a:r>
            <a:r>
              <a:rPr lang="it-IT" sz="2000" dirty="0" smtClean="0"/>
              <a:t>, </a:t>
            </a:r>
            <a:r>
              <a:rPr lang="it-IT" sz="2000" dirty="0" err="1" smtClean="0"/>
              <a:t>also</a:t>
            </a:r>
            <a:r>
              <a:rPr lang="it-IT" sz="2000" dirty="0" smtClean="0"/>
              <a:t> the </a:t>
            </a:r>
            <a:r>
              <a:rPr lang="it-IT" sz="2000" dirty="0" err="1" smtClean="0"/>
              <a:t>health</a:t>
            </a:r>
            <a:r>
              <a:rPr lang="it-IT" sz="2000" dirty="0" smtClean="0"/>
              <a:t> work </a:t>
            </a:r>
            <a:r>
              <a:rPr lang="it-IT" sz="2000" dirty="0" err="1" smtClean="0"/>
              <a:t>force</a:t>
            </a:r>
            <a:r>
              <a:rPr lang="it-IT" sz="2000" dirty="0" smtClean="0"/>
              <a:t> (HWF)</a:t>
            </a:r>
          </a:p>
          <a:p>
            <a:endParaRPr lang="it-IT" sz="2400" dirty="0" smtClean="0"/>
          </a:p>
          <a:p>
            <a:r>
              <a:rPr lang="it-IT" sz="2400" dirty="0" smtClean="0"/>
              <a:t>Formula 3: HWF </a:t>
            </a:r>
            <a:r>
              <a:rPr lang="it-IT" sz="2400" dirty="0" err="1" smtClean="0"/>
              <a:t>need</a:t>
            </a:r>
            <a:r>
              <a:rPr lang="it-IT" sz="2400" dirty="0" smtClean="0"/>
              <a:t> </a:t>
            </a:r>
            <a:r>
              <a:rPr lang="it-IT" sz="2400" dirty="0" err="1" smtClean="0"/>
              <a:t>year</a:t>
            </a:r>
            <a:r>
              <a:rPr lang="it-IT" sz="2400" dirty="0" smtClean="0"/>
              <a:t> X</a:t>
            </a:r>
          </a:p>
          <a:p>
            <a:pPr lvl="1"/>
            <a:r>
              <a:rPr lang="it-IT" sz="2000" dirty="0" smtClean="0"/>
              <a:t>N° HWFX = N° HWF0 * </a:t>
            </a:r>
            <a:r>
              <a:rPr lang="it-IT" sz="2000" dirty="0" err="1" smtClean="0"/>
              <a:t>HC%</a:t>
            </a:r>
            <a:endParaRPr lang="it-IT" sz="2400" dirty="0" smtClean="0"/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839911" y="1479823"/>
            <a:ext cx="8229600" cy="581025"/>
          </a:xfrm>
        </p:spPr>
        <p:txBody>
          <a:bodyPr/>
          <a:lstStyle/>
          <a:p>
            <a:r>
              <a:rPr lang="it-IT" sz="2800" dirty="0" err="1" smtClean="0"/>
              <a:t>Variation</a:t>
            </a:r>
            <a:r>
              <a:rPr lang="it-IT" sz="2800" dirty="0" smtClean="0"/>
              <a:t> </a:t>
            </a:r>
            <a:r>
              <a:rPr lang="it-IT" sz="2800" dirty="0" err="1" smtClean="0"/>
              <a:t>of</a:t>
            </a:r>
            <a:r>
              <a:rPr lang="it-IT" sz="2800" dirty="0" smtClean="0"/>
              <a:t> </a:t>
            </a:r>
            <a:r>
              <a:rPr lang="it-IT" sz="2800" dirty="0" err="1" smtClean="0"/>
              <a:t>demand</a:t>
            </a:r>
            <a:r>
              <a:rPr lang="it-IT" sz="2800" dirty="0" smtClean="0"/>
              <a:t> </a:t>
            </a:r>
            <a:r>
              <a:rPr lang="it-IT" sz="2800" dirty="0" err="1" smtClean="0"/>
              <a:t>of</a:t>
            </a:r>
            <a:r>
              <a:rPr lang="it-IT" sz="2800" dirty="0" smtClean="0"/>
              <a:t> </a:t>
            </a:r>
            <a:r>
              <a:rPr lang="it-IT" sz="2800" dirty="0" err="1" smtClean="0"/>
              <a:t>health</a:t>
            </a:r>
            <a:r>
              <a:rPr lang="it-IT" sz="2800" dirty="0" smtClean="0"/>
              <a:t> </a:t>
            </a:r>
            <a:r>
              <a:rPr lang="it-IT" sz="2800" dirty="0" err="1" smtClean="0"/>
              <a:t>services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8748464" y="6453336"/>
            <a:ext cx="366712" cy="365125"/>
          </a:xfrm>
        </p:spPr>
        <p:txBody>
          <a:bodyPr/>
          <a:lstStyle/>
          <a:p>
            <a:pPr>
              <a:defRPr/>
            </a:pPr>
            <a:fld id="{E2974E24-7101-4356-ABFE-EBACBCEA35D2}" type="slidenum">
              <a:rPr lang="it-IT" smtClean="0"/>
              <a:pPr>
                <a:defRPr/>
              </a:pPr>
              <a:t>6</a:t>
            </a:fld>
            <a:endParaRPr lang="it-IT" dirty="0"/>
          </a:p>
        </p:txBody>
      </p:sp>
      <p:sp>
        <p:nvSpPr>
          <p:cNvPr id="5" name="Titre 2"/>
          <p:cNvSpPr txBox="1">
            <a:spLocks/>
          </p:cNvSpPr>
          <p:nvPr/>
        </p:nvSpPr>
        <p:spPr>
          <a:xfrm>
            <a:off x="107504" y="620688"/>
            <a:ext cx="8229600" cy="581025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51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MDS </a:t>
            </a:r>
            <a:r>
              <a:rPr kumimoji="0" lang="fr-FR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1651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demand</a:t>
            </a: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51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1651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side</a:t>
            </a: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51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(3)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rgbClr val="16516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1885</TotalTime>
  <Words>333</Words>
  <Application>Microsoft Office PowerPoint</Application>
  <PresentationFormat>Presentazione su schermo (4:3)</PresentationFormat>
  <Paragraphs>79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Viale</vt:lpstr>
      <vt:lpstr>Diapositiva 1</vt:lpstr>
      <vt:lpstr>MDS supply side (1)</vt:lpstr>
      <vt:lpstr>MDS supply side (2)</vt:lpstr>
      <vt:lpstr>Actual demand of health services (year zero)</vt:lpstr>
      <vt:lpstr>Future demand of health services (year x)</vt:lpstr>
      <vt:lpstr>Variation of demand of health services</vt:lpstr>
    </vt:vector>
  </TitlesOfParts>
  <Company>Agenas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Anna Maria Pacini</dc:creator>
  <cp:lastModifiedBy>Paolo</cp:lastModifiedBy>
  <cp:revision>352</cp:revision>
  <dcterms:created xsi:type="dcterms:W3CDTF">2013-04-24T07:53:48Z</dcterms:created>
  <dcterms:modified xsi:type="dcterms:W3CDTF">2013-09-30T10:54:06Z</dcterms:modified>
</cp:coreProperties>
</file>