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8" r:id="rId1"/>
  </p:sldMasterIdLst>
  <p:notesMasterIdLst>
    <p:notesMasterId r:id="rId18"/>
  </p:notesMasterIdLst>
  <p:sldIdLst>
    <p:sldId id="256" r:id="rId2"/>
    <p:sldId id="257" r:id="rId3"/>
    <p:sldId id="301" r:id="rId4"/>
    <p:sldId id="310" r:id="rId5"/>
    <p:sldId id="330" r:id="rId6"/>
    <p:sldId id="319" r:id="rId7"/>
    <p:sldId id="323" r:id="rId8"/>
    <p:sldId id="308" r:id="rId9"/>
    <p:sldId id="320" r:id="rId10"/>
    <p:sldId id="321" r:id="rId11"/>
    <p:sldId id="322" r:id="rId12"/>
    <p:sldId id="324" r:id="rId13"/>
    <p:sldId id="327" r:id="rId14"/>
    <p:sldId id="325" r:id="rId15"/>
    <p:sldId id="328" r:id="rId16"/>
    <p:sldId id="329" r:id="rId17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41" autoAdjust="0"/>
    <p:restoredTop sz="86432" autoAdjust="0"/>
  </p:normalViewPr>
  <p:slideViewPr>
    <p:cSldViewPr showGuides="1">
      <p:cViewPr>
        <p:scale>
          <a:sx n="99" d="100"/>
          <a:sy n="99" d="100"/>
        </p:scale>
        <p:origin x="-416" y="-80"/>
      </p:cViewPr>
      <p:guideLst>
        <p:guide orient="horz" pos="1752"/>
        <p:guide pos="2925"/>
      </p:guideLst>
    </p:cSldViewPr>
  </p:slideViewPr>
  <p:outlineViewPr>
    <p:cViewPr>
      <p:scale>
        <a:sx n="33" d="100"/>
        <a:sy n="33" d="100"/>
      </p:scale>
      <p:origin x="0" y="808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A1BE913-8CE2-FF44-A556-58754AE00791}" type="doc">
      <dgm:prSet loTypeId="urn:microsoft.com/office/officeart/2009/3/layout/StepUpProcess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999D148-39A6-C349-B010-AE20EE68CE2C}">
      <dgm:prSet phldrT="[Texte]"/>
      <dgm:spPr/>
      <dgm:t>
        <a:bodyPr/>
        <a:lstStyle/>
        <a:p>
          <a:r>
            <a:rPr lang="en-GB" noProof="0" dirty="0" smtClean="0"/>
            <a:t>Civil Society calls for attention on a potential threat</a:t>
          </a:r>
          <a:endParaRPr lang="en-GB" noProof="0" dirty="0"/>
        </a:p>
      </dgm:t>
    </dgm:pt>
    <dgm:pt modelId="{4BCF41EA-5DCE-5B4A-9DBD-201294615FDA}" type="parTrans" cxnId="{EEFD652B-F637-984E-805A-3A127AAEB1C4}">
      <dgm:prSet/>
      <dgm:spPr/>
      <dgm:t>
        <a:bodyPr/>
        <a:lstStyle/>
        <a:p>
          <a:endParaRPr lang="en-GB" noProof="0"/>
        </a:p>
      </dgm:t>
    </dgm:pt>
    <dgm:pt modelId="{38298ABA-3B48-CB41-863A-D0ED6241DB8E}" type="sibTrans" cxnId="{EEFD652B-F637-984E-805A-3A127AAEB1C4}">
      <dgm:prSet/>
      <dgm:spPr/>
      <dgm:t>
        <a:bodyPr/>
        <a:lstStyle/>
        <a:p>
          <a:endParaRPr lang="en-GB" noProof="0"/>
        </a:p>
      </dgm:t>
    </dgm:pt>
    <dgm:pt modelId="{CB43D552-2BE3-3944-B8BF-ABF2DBF8B6A3}">
      <dgm:prSet phldrT="[Texte]"/>
      <dgm:spPr/>
      <dgm:t>
        <a:bodyPr/>
        <a:lstStyle/>
        <a:p>
          <a:r>
            <a:rPr lang="en-GB" noProof="0" smtClean="0"/>
            <a:t>Validation of the threat</a:t>
          </a:r>
          <a:endParaRPr lang="en-GB" noProof="0"/>
        </a:p>
      </dgm:t>
    </dgm:pt>
    <dgm:pt modelId="{97E529B0-B967-F740-B559-4D42CB0DFA55}" type="parTrans" cxnId="{BE6E0372-E5D9-6B43-A5D1-A930F179FCFA}">
      <dgm:prSet/>
      <dgm:spPr/>
      <dgm:t>
        <a:bodyPr/>
        <a:lstStyle/>
        <a:p>
          <a:endParaRPr lang="en-GB" noProof="0"/>
        </a:p>
      </dgm:t>
    </dgm:pt>
    <dgm:pt modelId="{CC2BDF30-D430-A54B-AA41-DDB6817F77B0}" type="sibTrans" cxnId="{BE6E0372-E5D9-6B43-A5D1-A930F179FCFA}">
      <dgm:prSet/>
      <dgm:spPr/>
      <dgm:t>
        <a:bodyPr/>
        <a:lstStyle/>
        <a:p>
          <a:endParaRPr lang="en-GB" noProof="0"/>
        </a:p>
      </dgm:t>
    </dgm:pt>
    <dgm:pt modelId="{7E34962C-BA73-7942-BC06-AA868F7F3CBA}">
      <dgm:prSet phldrT="[Texte]"/>
      <dgm:spPr/>
      <dgm:t>
        <a:bodyPr/>
        <a:lstStyle/>
        <a:p>
          <a:r>
            <a:rPr lang="en-GB" noProof="0" dirty="0" smtClean="0"/>
            <a:t>If validated, building of scenarios and evaluations</a:t>
          </a:r>
          <a:endParaRPr lang="en-GB" noProof="0" dirty="0"/>
        </a:p>
      </dgm:t>
    </dgm:pt>
    <dgm:pt modelId="{CD190C8C-5E9C-C24F-849A-E42E703A2B1D}" type="parTrans" cxnId="{5881D046-48C5-5C46-8B2D-9AD2645DF6A2}">
      <dgm:prSet/>
      <dgm:spPr/>
      <dgm:t>
        <a:bodyPr/>
        <a:lstStyle/>
        <a:p>
          <a:endParaRPr lang="en-GB" noProof="0"/>
        </a:p>
      </dgm:t>
    </dgm:pt>
    <dgm:pt modelId="{70A87C7B-27B5-4042-BB17-9DAC91B97444}" type="sibTrans" cxnId="{5881D046-48C5-5C46-8B2D-9AD2645DF6A2}">
      <dgm:prSet/>
      <dgm:spPr/>
      <dgm:t>
        <a:bodyPr/>
        <a:lstStyle/>
        <a:p>
          <a:endParaRPr lang="en-GB" noProof="0"/>
        </a:p>
      </dgm:t>
    </dgm:pt>
    <dgm:pt modelId="{34E13D5E-0E3B-1B41-8425-8BDCC49EED11}" type="pres">
      <dgm:prSet presAssocID="{6A1BE913-8CE2-FF44-A556-58754AE00791}" presName="rootnode" presStyleCnt="0">
        <dgm:presLayoutVars>
          <dgm:chMax/>
          <dgm:chPref/>
          <dgm:dir/>
          <dgm:animLvl val="lvl"/>
        </dgm:presLayoutVars>
      </dgm:prSet>
      <dgm:spPr/>
    </dgm:pt>
    <dgm:pt modelId="{7FEAAE6D-0705-414A-A808-8A6DDF91D08C}" type="pres">
      <dgm:prSet presAssocID="{D999D148-39A6-C349-B010-AE20EE68CE2C}" presName="composite" presStyleCnt="0"/>
      <dgm:spPr/>
    </dgm:pt>
    <dgm:pt modelId="{90B96977-FE43-2F42-BDA9-10CAA41FAEA2}" type="pres">
      <dgm:prSet presAssocID="{D999D148-39A6-C349-B010-AE20EE68CE2C}" presName="LShape" presStyleLbl="alignNode1" presStyleIdx="0" presStyleCnt="5"/>
      <dgm:spPr/>
    </dgm:pt>
    <dgm:pt modelId="{C3214427-7579-B541-91DF-A1587CC19A24}" type="pres">
      <dgm:prSet presAssocID="{D999D148-39A6-C349-B010-AE20EE68CE2C}" presName="ParentText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54CC412-A0E7-EB45-BA57-975A4288BE13}" type="pres">
      <dgm:prSet presAssocID="{D999D148-39A6-C349-B010-AE20EE68CE2C}" presName="Triangle" presStyleLbl="alignNode1" presStyleIdx="1" presStyleCnt="5"/>
      <dgm:spPr/>
    </dgm:pt>
    <dgm:pt modelId="{DA0E7E13-3634-B64F-BAD4-5FADDF1BCDBA}" type="pres">
      <dgm:prSet presAssocID="{38298ABA-3B48-CB41-863A-D0ED6241DB8E}" presName="sibTrans" presStyleCnt="0"/>
      <dgm:spPr/>
    </dgm:pt>
    <dgm:pt modelId="{F9B60C75-A770-ED4F-80E2-39473D15F21A}" type="pres">
      <dgm:prSet presAssocID="{38298ABA-3B48-CB41-863A-D0ED6241DB8E}" presName="space" presStyleCnt="0"/>
      <dgm:spPr/>
    </dgm:pt>
    <dgm:pt modelId="{FE2123DD-1646-EA43-B144-0669079B20FE}" type="pres">
      <dgm:prSet presAssocID="{CB43D552-2BE3-3944-B8BF-ABF2DBF8B6A3}" presName="composite" presStyleCnt="0"/>
      <dgm:spPr/>
    </dgm:pt>
    <dgm:pt modelId="{E8E4E8F3-A7B4-C140-8E03-A3C76163383E}" type="pres">
      <dgm:prSet presAssocID="{CB43D552-2BE3-3944-B8BF-ABF2DBF8B6A3}" presName="LShape" presStyleLbl="alignNode1" presStyleIdx="2" presStyleCnt="5"/>
      <dgm:spPr/>
    </dgm:pt>
    <dgm:pt modelId="{512270B5-4DA0-7241-9A28-9FCC42EE079E}" type="pres">
      <dgm:prSet presAssocID="{CB43D552-2BE3-3944-B8BF-ABF2DBF8B6A3}" presName="Parent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10107C-4B3D-0042-A3F1-39B45840C2AA}" type="pres">
      <dgm:prSet presAssocID="{CB43D552-2BE3-3944-B8BF-ABF2DBF8B6A3}" presName="Triangle" presStyleLbl="alignNode1" presStyleIdx="3" presStyleCnt="5"/>
      <dgm:spPr/>
    </dgm:pt>
    <dgm:pt modelId="{3E2F7168-F06A-6341-9AA5-BA3E4C8CA594}" type="pres">
      <dgm:prSet presAssocID="{CC2BDF30-D430-A54B-AA41-DDB6817F77B0}" presName="sibTrans" presStyleCnt="0"/>
      <dgm:spPr/>
    </dgm:pt>
    <dgm:pt modelId="{DED39193-E86B-E24E-8037-266CCB8B939E}" type="pres">
      <dgm:prSet presAssocID="{CC2BDF30-D430-A54B-AA41-DDB6817F77B0}" presName="space" presStyleCnt="0"/>
      <dgm:spPr/>
    </dgm:pt>
    <dgm:pt modelId="{4AC2DDFE-C81B-7444-AEE1-EB7DAC0FA0B2}" type="pres">
      <dgm:prSet presAssocID="{7E34962C-BA73-7942-BC06-AA868F7F3CBA}" presName="composite" presStyleCnt="0"/>
      <dgm:spPr/>
    </dgm:pt>
    <dgm:pt modelId="{B0BB3BC2-A2F9-D042-B149-0BBEF84C4D8A}" type="pres">
      <dgm:prSet presAssocID="{7E34962C-BA73-7942-BC06-AA868F7F3CBA}" presName="LShape" presStyleLbl="alignNode1" presStyleIdx="4" presStyleCnt="5"/>
      <dgm:spPr/>
    </dgm:pt>
    <dgm:pt modelId="{31654F3E-0285-9C45-894D-457930123672}" type="pres">
      <dgm:prSet presAssocID="{7E34962C-BA73-7942-BC06-AA868F7F3CBA}" presName="Parent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81D915D4-FABF-DC4F-96F9-270FA7797A7F}" type="presOf" srcId="{D999D148-39A6-C349-B010-AE20EE68CE2C}" destId="{C3214427-7579-B541-91DF-A1587CC19A24}" srcOrd="0" destOrd="0" presId="urn:microsoft.com/office/officeart/2009/3/layout/StepUpProcess"/>
    <dgm:cxn modelId="{B11C0DB6-4E6D-C547-AC11-8144CF5351EC}" type="presOf" srcId="{7E34962C-BA73-7942-BC06-AA868F7F3CBA}" destId="{31654F3E-0285-9C45-894D-457930123672}" srcOrd="0" destOrd="0" presId="urn:microsoft.com/office/officeart/2009/3/layout/StepUpProcess"/>
    <dgm:cxn modelId="{BE6E0372-E5D9-6B43-A5D1-A930F179FCFA}" srcId="{6A1BE913-8CE2-FF44-A556-58754AE00791}" destId="{CB43D552-2BE3-3944-B8BF-ABF2DBF8B6A3}" srcOrd="1" destOrd="0" parTransId="{97E529B0-B967-F740-B559-4D42CB0DFA55}" sibTransId="{CC2BDF30-D430-A54B-AA41-DDB6817F77B0}"/>
    <dgm:cxn modelId="{C4EC284C-1A9E-A24E-A8A3-3CE0C95EA577}" type="presOf" srcId="{CB43D552-2BE3-3944-B8BF-ABF2DBF8B6A3}" destId="{512270B5-4DA0-7241-9A28-9FCC42EE079E}" srcOrd="0" destOrd="0" presId="urn:microsoft.com/office/officeart/2009/3/layout/StepUpProcess"/>
    <dgm:cxn modelId="{EEFD652B-F637-984E-805A-3A127AAEB1C4}" srcId="{6A1BE913-8CE2-FF44-A556-58754AE00791}" destId="{D999D148-39A6-C349-B010-AE20EE68CE2C}" srcOrd="0" destOrd="0" parTransId="{4BCF41EA-5DCE-5B4A-9DBD-201294615FDA}" sibTransId="{38298ABA-3B48-CB41-863A-D0ED6241DB8E}"/>
    <dgm:cxn modelId="{5881D046-48C5-5C46-8B2D-9AD2645DF6A2}" srcId="{6A1BE913-8CE2-FF44-A556-58754AE00791}" destId="{7E34962C-BA73-7942-BC06-AA868F7F3CBA}" srcOrd="2" destOrd="0" parTransId="{CD190C8C-5E9C-C24F-849A-E42E703A2B1D}" sibTransId="{70A87C7B-27B5-4042-BB17-9DAC91B97444}"/>
    <dgm:cxn modelId="{FE55152C-0A55-FF4E-B15A-D96F29DC18B6}" type="presOf" srcId="{6A1BE913-8CE2-FF44-A556-58754AE00791}" destId="{34E13D5E-0E3B-1B41-8425-8BDCC49EED11}" srcOrd="0" destOrd="0" presId="urn:microsoft.com/office/officeart/2009/3/layout/StepUpProcess"/>
    <dgm:cxn modelId="{B728D191-3481-2F40-B8F7-19FC77D25B50}" type="presParOf" srcId="{34E13D5E-0E3B-1B41-8425-8BDCC49EED11}" destId="{7FEAAE6D-0705-414A-A808-8A6DDF91D08C}" srcOrd="0" destOrd="0" presId="urn:microsoft.com/office/officeart/2009/3/layout/StepUpProcess"/>
    <dgm:cxn modelId="{7937095B-6931-904E-9534-EDCDEF93E1F8}" type="presParOf" srcId="{7FEAAE6D-0705-414A-A808-8A6DDF91D08C}" destId="{90B96977-FE43-2F42-BDA9-10CAA41FAEA2}" srcOrd="0" destOrd="0" presId="urn:microsoft.com/office/officeart/2009/3/layout/StepUpProcess"/>
    <dgm:cxn modelId="{67AE73EB-0A35-F541-8859-FF1CD1BF6B1B}" type="presParOf" srcId="{7FEAAE6D-0705-414A-A808-8A6DDF91D08C}" destId="{C3214427-7579-B541-91DF-A1587CC19A24}" srcOrd="1" destOrd="0" presId="urn:microsoft.com/office/officeart/2009/3/layout/StepUpProcess"/>
    <dgm:cxn modelId="{8A2B59D8-D390-7943-B0F3-974F6FA843B0}" type="presParOf" srcId="{7FEAAE6D-0705-414A-A808-8A6DDF91D08C}" destId="{954CC412-A0E7-EB45-BA57-975A4288BE13}" srcOrd="2" destOrd="0" presId="urn:microsoft.com/office/officeart/2009/3/layout/StepUpProcess"/>
    <dgm:cxn modelId="{8E7D6520-1402-2841-BD3E-7D16A046CD11}" type="presParOf" srcId="{34E13D5E-0E3B-1B41-8425-8BDCC49EED11}" destId="{DA0E7E13-3634-B64F-BAD4-5FADDF1BCDBA}" srcOrd="1" destOrd="0" presId="urn:microsoft.com/office/officeart/2009/3/layout/StepUpProcess"/>
    <dgm:cxn modelId="{44FBC2C2-BDE6-5A47-BF9F-3DB9ABCB6F66}" type="presParOf" srcId="{DA0E7E13-3634-B64F-BAD4-5FADDF1BCDBA}" destId="{F9B60C75-A770-ED4F-80E2-39473D15F21A}" srcOrd="0" destOrd="0" presId="urn:microsoft.com/office/officeart/2009/3/layout/StepUpProcess"/>
    <dgm:cxn modelId="{4A049AA4-C8B4-D34D-9E2F-80D2F9AF87CC}" type="presParOf" srcId="{34E13D5E-0E3B-1B41-8425-8BDCC49EED11}" destId="{FE2123DD-1646-EA43-B144-0669079B20FE}" srcOrd="2" destOrd="0" presId="urn:microsoft.com/office/officeart/2009/3/layout/StepUpProcess"/>
    <dgm:cxn modelId="{DBA3FE43-D1A7-2942-95C2-EEA7764BD76F}" type="presParOf" srcId="{FE2123DD-1646-EA43-B144-0669079B20FE}" destId="{E8E4E8F3-A7B4-C140-8E03-A3C76163383E}" srcOrd="0" destOrd="0" presId="urn:microsoft.com/office/officeart/2009/3/layout/StepUpProcess"/>
    <dgm:cxn modelId="{D3A9CE2F-DE5F-344C-AC7D-4541DB285C72}" type="presParOf" srcId="{FE2123DD-1646-EA43-B144-0669079B20FE}" destId="{512270B5-4DA0-7241-9A28-9FCC42EE079E}" srcOrd="1" destOrd="0" presId="urn:microsoft.com/office/officeart/2009/3/layout/StepUpProcess"/>
    <dgm:cxn modelId="{22DE6A79-C42C-934D-9DB5-41F386FF5C25}" type="presParOf" srcId="{FE2123DD-1646-EA43-B144-0669079B20FE}" destId="{1010107C-4B3D-0042-A3F1-39B45840C2AA}" srcOrd="2" destOrd="0" presId="urn:microsoft.com/office/officeart/2009/3/layout/StepUpProcess"/>
    <dgm:cxn modelId="{D6D7A067-7D4F-174A-9164-4C6367B8E517}" type="presParOf" srcId="{34E13D5E-0E3B-1B41-8425-8BDCC49EED11}" destId="{3E2F7168-F06A-6341-9AA5-BA3E4C8CA594}" srcOrd="3" destOrd="0" presId="urn:microsoft.com/office/officeart/2009/3/layout/StepUpProcess"/>
    <dgm:cxn modelId="{392CB52B-55B6-4740-93DE-34E4C18F499C}" type="presParOf" srcId="{3E2F7168-F06A-6341-9AA5-BA3E4C8CA594}" destId="{DED39193-E86B-E24E-8037-266CCB8B939E}" srcOrd="0" destOrd="0" presId="urn:microsoft.com/office/officeart/2009/3/layout/StepUpProcess"/>
    <dgm:cxn modelId="{46B5B489-AC61-9E40-B98A-572B9E770CCD}" type="presParOf" srcId="{34E13D5E-0E3B-1B41-8425-8BDCC49EED11}" destId="{4AC2DDFE-C81B-7444-AEE1-EB7DAC0FA0B2}" srcOrd="4" destOrd="0" presId="urn:microsoft.com/office/officeart/2009/3/layout/StepUpProcess"/>
    <dgm:cxn modelId="{67DE0001-88CE-2143-B719-A7E17B125DFF}" type="presParOf" srcId="{4AC2DDFE-C81B-7444-AEE1-EB7DAC0FA0B2}" destId="{B0BB3BC2-A2F9-D042-B149-0BBEF84C4D8A}" srcOrd="0" destOrd="0" presId="urn:microsoft.com/office/officeart/2009/3/layout/StepUpProcess"/>
    <dgm:cxn modelId="{CE0F2458-F9EC-654D-A56A-C7A3961D1B0E}" type="presParOf" srcId="{4AC2DDFE-C81B-7444-AEE1-EB7DAC0FA0B2}" destId="{31654F3E-0285-9C45-894D-457930123672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B96977-FE43-2F42-BDA9-10CAA41FAEA2}">
      <dsp:nvSpPr>
        <dsp:cNvPr id="0" name=""/>
        <dsp:cNvSpPr/>
      </dsp:nvSpPr>
      <dsp:spPr>
        <a:xfrm rot="5400000">
          <a:off x="380755" y="1327890"/>
          <a:ext cx="1139501" cy="1896104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3214427-7579-B541-91DF-A1587CC19A24}">
      <dsp:nvSpPr>
        <dsp:cNvPr id="0" name=""/>
        <dsp:cNvSpPr/>
      </dsp:nvSpPr>
      <dsp:spPr>
        <a:xfrm>
          <a:off x="190544" y="1894416"/>
          <a:ext cx="1711813" cy="15005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noProof="0" dirty="0" smtClean="0"/>
            <a:t>Civil Society calls for attention on a potential threat</a:t>
          </a:r>
          <a:endParaRPr lang="en-GB" sz="1900" kern="1200" noProof="0" dirty="0"/>
        </a:p>
      </dsp:txBody>
      <dsp:txXfrm>
        <a:off x="190544" y="1894416"/>
        <a:ext cx="1711813" cy="1500505"/>
      </dsp:txXfrm>
    </dsp:sp>
    <dsp:sp modelId="{954CC412-A0E7-EB45-BA57-975A4288BE13}">
      <dsp:nvSpPr>
        <dsp:cNvPr id="0" name=""/>
        <dsp:cNvSpPr/>
      </dsp:nvSpPr>
      <dsp:spPr>
        <a:xfrm>
          <a:off x="1579374" y="1188296"/>
          <a:ext cx="322983" cy="322983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8E4E8F3-A7B4-C140-8E03-A3C76163383E}">
      <dsp:nvSpPr>
        <dsp:cNvPr id="0" name=""/>
        <dsp:cNvSpPr/>
      </dsp:nvSpPr>
      <dsp:spPr>
        <a:xfrm rot="5400000">
          <a:off x="2476349" y="809333"/>
          <a:ext cx="1139501" cy="1896104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12270B5-4DA0-7241-9A28-9FCC42EE079E}">
      <dsp:nvSpPr>
        <dsp:cNvPr id="0" name=""/>
        <dsp:cNvSpPr/>
      </dsp:nvSpPr>
      <dsp:spPr>
        <a:xfrm>
          <a:off x="2286138" y="1375860"/>
          <a:ext cx="1711813" cy="15005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noProof="0" smtClean="0"/>
            <a:t>Validation of the threat</a:t>
          </a:r>
          <a:endParaRPr lang="en-GB" sz="1900" kern="1200" noProof="0"/>
        </a:p>
      </dsp:txBody>
      <dsp:txXfrm>
        <a:off x="2286138" y="1375860"/>
        <a:ext cx="1711813" cy="1500505"/>
      </dsp:txXfrm>
    </dsp:sp>
    <dsp:sp modelId="{1010107C-4B3D-0042-A3F1-39B45840C2AA}">
      <dsp:nvSpPr>
        <dsp:cNvPr id="0" name=""/>
        <dsp:cNvSpPr/>
      </dsp:nvSpPr>
      <dsp:spPr>
        <a:xfrm>
          <a:off x="3674968" y="669740"/>
          <a:ext cx="322983" cy="322983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0BB3BC2-A2F9-D042-B149-0BBEF84C4D8A}">
      <dsp:nvSpPr>
        <dsp:cNvPr id="0" name=""/>
        <dsp:cNvSpPr/>
      </dsp:nvSpPr>
      <dsp:spPr>
        <a:xfrm rot="5400000">
          <a:off x="4571943" y="290776"/>
          <a:ext cx="1139501" cy="1896104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1654F3E-0285-9C45-894D-457930123672}">
      <dsp:nvSpPr>
        <dsp:cNvPr id="0" name=""/>
        <dsp:cNvSpPr/>
      </dsp:nvSpPr>
      <dsp:spPr>
        <a:xfrm>
          <a:off x="4381732" y="857303"/>
          <a:ext cx="1711813" cy="15005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noProof="0" dirty="0" smtClean="0"/>
            <a:t>If validated, building of scenarios and evaluations</a:t>
          </a:r>
          <a:endParaRPr lang="en-GB" sz="1900" kern="1200" noProof="0" dirty="0"/>
        </a:p>
      </dsp:txBody>
      <dsp:txXfrm>
        <a:off x="4381732" y="857303"/>
        <a:ext cx="1711813" cy="15005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1996472-9D6C-4853-ADB1-0FB6A260F4F4}" type="datetimeFigureOut">
              <a:rPr lang="it-IT"/>
              <a:pPr>
                <a:defRPr/>
              </a:pPr>
              <a:t>20/09/13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140F0DB-4FAD-402F-A3FD-DAB884E68C01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37123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2355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351C049-D7C4-4659-A384-A4E8FC92A5B5}" type="slidenum">
              <a:rPr lang="it-I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riangolo rettangolo 2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4" name="Gruppo 18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5" name="Figura a mano libera 4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6" name="Figura a mano libera 20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5760 w 5760"/>
                <a:gd name="T3" fmla="*/ 0 h 528"/>
                <a:gd name="T4" fmla="*/ 5760 w 5760"/>
                <a:gd name="T5" fmla="*/ 528 h 528"/>
                <a:gd name="T6" fmla="*/ 48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7" name="Figura a mano libera 6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8" name="Connettore 1 7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uppo 24"/>
          <p:cNvGrpSpPr>
            <a:grpSpLocks/>
          </p:cNvGrpSpPr>
          <p:nvPr userDrawn="1"/>
        </p:nvGrpSpPr>
        <p:grpSpPr bwMode="auto">
          <a:xfrm>
            <a:off x="1050925" y="592138"/>
            <a:ext cx="7594600" cy="4492625"/>
            <a:chOff x="1051228" y="153711"/>
            <a:chExt cx="7594514" cy="4492460"/>
          </a:xfrm>
        </p:grpSpPr>
        <p:sp>
          <p:nvSpPr>
            <p:cNvPr id="10" name="CasellaDiTesto 9"/>
            <p:cNvSpPr txBox="1">
              <a:spLocks noChangeArrowheads="1"/>
            </p:cNvSpPr>
            <p:nvPr userDrawn="1"/>
          </p:nvSpPr>
          <p:spPr bwMode="auto">
            <a:xfrm>
              <a:off x="4427803" y="671217"/>
              <a:ext cx="2147863" cy="66990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upright="1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t-IT" sz="3800" dirty="0">
                  <a:solidFill>
                    <a:schemeClr val="accent1">
                      <a:lumMod val="75000"/>
                    </a:schemeClr>
                  </a:solidFill>
                  <a:effectLst>
                    <a:outerShdw blurRad="50800" dist="38100" dir="2700000" algn="tl">
                      <a:srgbClr val="000000">
                        <a:alpha val="40000"/>
                      </a:srgbClr>
                    </a:outerShdw>
                  </a:effectLst>
                  <a:latin typeface="Calibri"/>
                  <a:ea typeface="Times New Roman"/>
                  <a:cs typeface="Times New Roman"/>
                </a:rPr>
                <a:t>drivers</a:t>
              </a:r>
              <a:endParaRPr lang="it-IT" sz="3800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+mn-cs"/>
              </a:endParaRPr>
            </a:p>
          </p:txBody>
        </p:sp>
        <p:sp>
          <p:nvSpPr>
            <p:cNvPr id="11" name="CasellaDiTesto 15"/>
            <p:cNvSpPr txBox="1">
              <a:spLocks noChangeArrowheads="1"/>
            </p:cNvSpPr>
            <p:nvPr userDrawn="1"/>
          </p:nvSpPr>
          <p:spPr bwMode="auto">
            <a:xfrm>
              <a:off x="2483768" y="153711"/>
              <a:ext cx="2729190" cy="755009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upright="1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t-IT" sz="4400" dirty="0" err="1">
                  <a:solidFill>
                    <a:schemeClr val="bg1">
                      <a:lumMod val="65000"/>
                    </a:schemeClr>
                  </a:solidFill>
                  <a:effectLst>
                    <a:glow rad="101600">
                      <a:schemeClr val="accent5">
                        <a:lumMod val="40000"/>
                        <a:lumOff val="60000"/>
                        <a:alpha val="60000"/>
                      </a:schemeClr>
                    </a:glow>
                  </a:effectLst>
                  <a:latin typeface="Calibri"/>
                  <a:ea typeface="Times New Roman"/>
                  <a:cs typeface="Times New Roman"/>
                </a:rPr>
                <a:t>models</a:t>
              </a:r>
              <a:endParaRPr lang="it-IT" sz="1200" dirty="0">
                <a:solidFill>
                  <a:schemeClr val="bg1">
                    <a:lumMod val="65000"/>
                  </a:schemeClr>
                </a:solidFill>
                <a:latin typeface="Times New Roman"/>
                <a:ea typeface="Times New Roman"/>
                <a:cs typeface="+mn-cs"/>
              </a:endParaRPr>
            </a:p>
          </p:txBody>
        </p:sp>
        <p:sp>
          <p:nvSpPr>
            <p:cNvPr id="12" name="CasellaDiTesto 3"/>
            <p:cNvSpPr txBox="1">
              <a:spLocks/>
            </p:cNvSpPr>
            <p:nvPr userDrawn="1"/>
          </p:nvSpPr>
          <p:spPr>
            <a:xfrm>
              <a:off x="1762420" y="2852362"/>
              <a:ext cx="2768569" cy="52385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t-IT" sz="2800" b="1" i="1" cap="small" dirty="0" err="1">
                  <a:solidFill>
                    <a:srgbClr val="31849B"/>
                  </a:solidFill>
                  <a:effectLst>
                    <a:outerShdw blurRad="50800" dist="38100" dir="2700000" algn="tl">
                      <a:srgbClr val="000000">
                        <a:alpha val="40000"/>
                      </a:srgbClr>
                    </a:outerShdw>
                  </a:effectLst>
                  <a:latin typeface="Calibri"/>
                  <a:ea typeface="Times New Roman"/>
                  <a:cs typeface="Times New Roman"/>
                </a:rPr>
                <a:t>Good</a:t>
              </a:r>
              <a:r>
                <a:rPr lang="it-IT" sz="2800" b="1" i="1" cap="small" dirty="0">
                  <a:solidFill>
                    <a:srgbClr val="31849B"/>
                  </a:solidFill>
                  <a:effectLst>
                    <a:outerShdw blurRad="50800" dist="38100" dir="2700000" algn="tl">
                      <a:srgbClr val="000000">
                        <a:alpha val="40000"/>
                      </a:srgbClr>
                    </a:outerShdw>
                  </a:effectLst>
                  <a:latin typeface="Calibri"/>
                  <a:ea typeface="Times New Roman"/>
                  <a:cs typeface="Times New Roman"/>
                </a:rPr>
                <a:t> </a:t>
              </a:r>
              <a:r>
                <a:rPr lang="it-IT" sz="2800" b="1" i="1" cap="small" dirty="0" err="1">
                  <a:solidFill>
                    <a:srgbClr val="31849B"/>
                  </a:solidFill>
                  <a:effectLst>
                    <a:outerShdw blurRad="50800" dist="38100" dir="2700000" algn="tl">
                      <a:srgbClr val="000000">
                        <a:alpha val="40000"/>
                      </a:srgbClr>
                    </a:outerShdw>
                  </a:effectLst>
                  <a:latin typeface="Calibri"/>
                  <a:ea typeface="Times New Roman"/>
                  <a:cs typeface="Times New Roman"/>
                </a:rPr>
                <a:t>Practice</a:t>
              </a:r>
              <a:endParaRPr lang="it-IT" sz="1200" dirty="0">
                <a:latin typeface="Times New Roman"/>
                <a:ea typeface="Times New Roman"/>
                <a:cs typeface="+mn-cs"/>
              </a:endParaRPr>
            </a:p>
          </p:txBody>
        </p:sp>
        <p:sp>
          <p:nvSpPr>
            <p:cNvPr id="13" name="CasellaDiTesto 4"/>
            <p:cNvSpPr txBox="1">
              <a:spLocks/>
            </p:cNvSpPr>
            <p:nvPr userDrawn="1"/>
          </p:nvSpPr>
          <p:spPr>
            <a:xfrm>
              <a:off x="6755051" y="820437"/>
              <a:ext cx="1890691" cy="64608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t-IT" sz="3600" b="1" dirty="0" err="1">
                  <a:solidFill>
                    <a:schemeClr val="bg1">
                      <a:lumMod val="50000"/>
                    </a:schemeClr>
                  </a:solidFill>
                  <a:effectLst>
                    <a:outerShdw blurRad="50800" dist="38100" dir="2700000" algn="tl">
                      <a:srgbClr val="000000">
                        <a:alpha val="40000"/>
                      </a:srgbClr>
                    </a:outerShdw>
                  </a:effectLst>
                  <a:latin typeface="Centaur" pitchFamily="18" charset="0"/>
                  <a:ea typeface="Times New Roman"/>
                  <a:cs typeface="Times New Roman"/>
                </a:rPr>
                <a:t>supply</a:t>
              </a:r>
              <a:endParaRPr lang="it-IT" sz="1200" dirty="0">
                <a:solidFill>
                  <a:schemeClr val="bg1">
                    <a:lumMod val="50000"/>
                  </a:schemeClr>
                </a:solidFill>
                <a:latin typeface="Centaur" pitchFamily="18" charset="0"/>
                <a:ea typeface="Times New Roman"/>
                <a:cs typeface="+mn-cs"/>
              </a:endParaRPr>
            </a:p>
          </p:txBody>
        </p:sp>
        <p:sp>
          <p:nvSpPr>
            <p:cNvPr id="14" name="CasellaDiTesto 5"/>
            <p:cNvSpPr txBox="1">
              <a:spLocks noChangeArrowheads="1"/>
            </p:cNvSpPr>
            <p:nvPr userDrawn="1"/>
          </p:nvSpPr>
          <p:spPr bwMode="auto">
            <a:xfrm rot="16200000">
              <a:off x="6420923" y="2749960"/>
              <a:ext cx="2873269" cy="919153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vert="vert" upright="1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t-IT" sz="4400" b="1" dirty="0">
                  <a:solidFill>
                    <a:schemeClr val="accent1">
                      <a:lumMod val="40000"/>
                      <a:lumOff val="60000"/>
                    </a:schemeClr>
                  </a:solidFill>
                  <a:effectLst>
                    <a:outerShdw blurRad="50800" dist="38100" dir="2700000" algn="tl">
                      <a:srgbClr val="000000">
                        <a:alpha val="40000"/>
                      </a:srgbClr>
                    </a:outerShdw>
                  </a:effectLst>
                  <a:latin typeface="Calibri"/>
                  <a:ea typeface="Times New Roman"/>
                  <a:cs typeface="Times New Roman"/>
                </a:rPr>
                <a:t>planning</a:t>
              </a:r>
              <a:endParaRPr lang="it-IT" sz="4400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  <a:cs typeface="+mn-cs"/>
              </a:endParaRPr>
            </a:p>
          </p:txBody>
        </p:sp>
        <p:sp>
          <p:nvSpPr>
            <p:cNvPr id="15" name="CasellaDiTesto 8"/>
            <p:cNvSpPr txBox="1">
              <a:spLocks/>
            </p:cNvSpPr>
            <p:nvPr userDrawn="1"/>
          </p:nvSpPr>
          <p:spPr>
            <a:xfrm>
              <a:off x="5100895" y="2636470"/>
              <a:ext cx="2639982" cy="74292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t-IT" sz="4200" i="1" dirty="0" err="1">
                  <a:solidFill>
                    <a:srgbClr val="7F7F7F"/>
                  </a:solidFill>
                  <a:effectLst>
                    <a:outerShdw blurRad="60007" dist="200025" dir="15000000" sy="30000" kx="-1800000" algn="bl">
                      <a:srgbClr val="000000">
                        <a:alpha val="32000"/>
                      </a:srgbClr>
                    </a:outerShdw>
                  </a:effectLst>
                  <a:latin typeface="Calibri"/>
                  <a:ea typeface="Times New Roman"/>
                  <a:cs typeface="Times New Roman"/>
                </a:rPr>
                <a:t>demand</a:t>
              </a:r>
              <a:endParaRPr lang="it-IT" sz="1200" dirty="0">
                <a:latin typeface="Times New Roman"/>
                <a:ea typeface="Times New Roman"/>
                <a:cs typeface="+mn-cs"/>
              </a:endParaRPr>
            </a:p>
          </p:txBody>
        </p:sp>
        <p:sp>
          <p:nvSpPr>
            <p:cNvPr id="16" name="CasellaDiTesto 21"/>
            <p:cNvSpPr txBox="1">
              <a:spLocks/>
            </p:cNvSpPr>
            <p:nvPr userDrawn="1"/>
          </p:nvSpPr>
          <p:spPr>
            <a:xfrm>
              <a:off x="5260935" y="188640"/>
              <a:ext cx="2191385" cy="78549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t-IT" sz="2600" b="1" dirty="0">
                  <a:solidFill>
                    <a:srgbClr val="7F7F7F"/>
                  </a:solidFill>
                  <a:effectLst>
                    <a:reflection blurRad="6350" stA="55000" endA="50" endPos="85000" dist="60007" dir="5400000" sy="-100000" algn="bl"/>
                  </a:effectLst>
                  <a:latin typeface="Calibri"/>
                  <a:ea typeface="Times New Roman"/>
                  <a:cs typeface="Times New Roman"/>
                </a:rPr>
                <a:t>PROCEDURES</a:t>
              </a:r>
              <a:endParaRPr lang="it-IT" sz="1200" dirty="0">
                <a:latin typeface="Times New Roman"/>
                <a:ea typeface="Times New Roman"/>
                <a:cs typeface="+mn-cs"/>
              </a:endParaRPr>
            </a:p>
          </p:txBody>
        </p:sp>
        <p:sp>
          <p:nvSpPr>
            <p:cNvPr id="18" name="CasellaDiTesto 6"/>
            <p:cNvSpPr txBox="1">
              <a:spLocks/>
            </p:cNvSpPr>
            <p:nvPr userDrawn="1"/>
          </p:nvSpPr>
          <p:spPr>
            <a:xfrm>
              <a:off x="2285488" y="1988840"/>
              <a:ext cx="1926472" cy="64633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t-IT" sz="3600" b="1" i="1" spc="50" dirty="0" err="1">
                  <a:ln w="6744" cap="flat" cmpd="sng" algn="ctr">
                    <a:solidFill>
                      <a:srgbClr val="06111E">
                        <a:alpha val="6500"/>
                      </a:srgbClr>
                    </a:solidFill>
                    <a:prstDash val="solid"/>
                    <a:round/>
                  </a:ln>
                  <a:solidFill>
                    <a:schemeClr val="bg1">
                      <a:lumMod val="65000"/>
                    </a:schemeClr>
                  </a:solidFill>
                  <a:effectLst>
                    <a:outerShdw blurRad="50902" dist="38494" dir="13500000" sx="0" sy="0">
                      <a:srgbClr val="000000">
                        <a:alpha val="60000"/>
                      </a:srgbClr>
                    </a:outerShdw>
                  </a:effectLst>
                  <a:latin typeface="Batang" pitchFamily="18" charset="-127"/>
                  <a:ea typeface="Batang" pitchFamily="18" charset="-127"/>
                  <a:cs typeface="Times New Roman"/>
                </a:rPr>
                <a:t>nurses</a:t>
              </a:r>
              <a:endParaRPr lang="it-IT" sz="3600" i="1" dirty="0">
                <a:solidFill>
                  <a:schemeClr val="bg1">
                    <a:lumMod val="65000"/>
                  </a:schemeClr>
                </a:solidFill>
                <a:latin typeface="Batang" pitchFamily="18" charset="-127"/>
                <a:ea typeface="Batang" pitchFamily="18" charset="-127"/>
                <a:cs typeface="+mn-cs"/>
              </a:endParaRPr>
            </a:p>
          </p:txBody>
        </p:sp>
        <p:sp>
          <p:nvSpPr>
            <p:cNvPr id="19" name="CasellaDiTesto 10"/>
            <p:cNvSpPr txBox="1">
              <a:spLocks/>
            </p:cNvSpPr>
            <p:nvPr userDrawn="1"/>
          </p:nvSpPr>
          <p:spPr>
            <a:xfrm>
              <a:off x="1905293" y="1161736"/>
              <a:ext cx="2895567" cy="61116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t-IT" sz="3000" i="1" cap="small" dirty="0">
                  <a:solidFill>
                    <a:srgbClr val="215868"/>
                  </a:solidFill>
                  <a:effectLst>
                    <a:outerShdw blurRad="50800" dist="38100" dir="2700000" algn="tl">
                      <a:srgbClr val="000000">
                        <a:alpha val="40000"/>
                      </a:srgbClr>
                    </a:outerShdw>
                  </a:effectLst>
                  <a:latin typeface="Calibri"/>
                  <a:ea typeface="Times New Roman"/>
                  <a:cs typeface="Times New Roman"/>
                </a:rPr>
                <a:t>FORECASTING</a:t>
              </a:r>
              <a:endParaRPr lang="it-IT" sz="1200" dirty="0">
                <a:latin typeface="Times New Roman"/>
                <a:ea typeface="Times New Roman"/>
                <a:cs typeface="+mn-cs"/>
              </a:endParaRPr>
            </a:p>
          </p:txBody>
        </p:sp>
        <p:sp>
          <p:nvSpPr>
            <p:cNvPr id="20" name="CasellaDiTesto 20"/>
            <p:cNvSpPr txBox="1">
              <a:spLocks noChangeArrowheads="1"/>
            </p:cNvSpPr>
            <p:nvPr userDrawn="1"/>
          </p:nvSpPr>
          <p:spPr bwMode="auto">
            <a:xfrm>
              <a:off x="4863716" y="2060848"/>
              <a:ext cx="1940532" cy="617215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upright="1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t-IT" sz="2800" b="1" dirty="0" err="1">
                  <a:ln w="9525" cap="flat" cmpd="sng" algn="ctr">
                    <a:solidFill>
                      <a:srgbClr val="BFBFBF">
                        <a:alpha val="50000"/>
                      </a:srgbClr>
                    </a:solidFill>
                    <a:prstDash val="solid"/>
                    <a:round/>
                  </a:ln>
                  <a:solidFill>
                    <a:srgbClr val="215868"/>
                  </a:solidFill>
                  <a:effectLst>
                    <a:outerShdw dist="25400" dir="2700000" sx="0" sy="0">
                      <a:srgbClr val="000000">
                        <a:alpha val="50000"/>
                      </a:srgbClr>
                    </a:outerShdw>
                  </a:effectLst>
                  <a:latin typeface="Calibri"/>
                  <a:ea typeface="Times New Roman"/>
                  <a:cs typeface="Times New Roman"/>
                </a:rPr>
                <a:t>dentists</a:t>
              </a:r>
              <a:endParaRPr lang="it-IT" sz="1200" dirty="0">
                <a:latin typeface="Times New Roman"/>
                <a:ea typeface="Times New Roman"/>
                <a:cs typeface="+mn-cs"/>
              </a:endParaRPr>
            </a:p>
          </p:txBody>
        </p:sp>
        <p:sp>
          <p:nvSpPr>
            <p:cNvPr id="21" name="CasellaDiTesto 25"/>
            <p:cNvSpPr txBox="1">
              <a:spLocks/>
            </p:cNvSpPr>
            <p:nvPr userDrawn="1"/>
          </p:nvSpPr>
          <p:spPr>
            <a:xfrm>
              <a:off x="1141715" y="3428603"/>
              <a:ext cx="2287561" cy="43178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t-IT" sz="2200" i="1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50800" dist="38100" dir="16200000">
                      <a:srgbClr val="000000">
                        <a:alpha val="40000"/>
                      </a:srgbClr>
                    </a:outerShdw>
                  </a:effectLst>
                  <a:latin typeface="Calibri"/>
                  <a:ea typeface="Times New Roman"/>
                  <a:cs typeface="Times New Roman"/>
                </a:rPr>
                <a:t>PHARMACISTS</a:t>
              </a:r>
              <a:endParaRPr lang="it-IT" sz="1200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+mn-cs"/>
              </a:endParaRPr>
            </a:p>
          </p:txBody>
        </p:sp>
        <p:sp>
          <p:nvSpPr>
            <p:cNvPr id="22" name="CasellaDiTesto 18"/>
            <p:cNvSpPr txBox="1">
              <a:spLocks noChangeArrowheads="1"/>
            </p:cNvSpPr>
            <p:nvPr userDrawn="1"/>
          </p:nvSpPr>
          <p:spPr bwMode="auto">
            <a:xfrm>
              <a:off x="5262818" y="3719105"/>
              <a:ext cx="2555846" cy="479407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upright="1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t-IT" sz="3000" b="1" dirty="0">
                  <a:solidFill>
                    <a:srgbClr val="0070C0"/>
                  </a:solidFill>
                  <a:effectLst>
                    <a:outerShdw blurRad="60007" dist="310007" dir="7680000" sy="30000" kx="1300200" algn="ctr">
                      <a:srgbClr val="000000">
                        <a:alpha val="32000"/>
                      </a:srgbClr>
                    </a:outerShdw>
                  </a:effectLst>
                  <a:latin typeface="Calibri"/>
                  <a:ea typeface="Times New Roman"/>
                  <a:cs typeface="Aharoni"/>
                </a:rPr>
                <a:t>2013 /2015</a:t>
              </a:r>
              <a:endParaRPr lang="it-IT" sz="3000" b="1" dirty="0">
                <a:solidFill>
                  <a:srgbClr val="0070C0"/>
                </a:solidFill>
                <a:latin typeface="Times New Roman"/>
                <a:ea typeface="Times New Roman"/>
                <a:cs typeface="+mn-cs"/>
              </a:endParaRPr>
            </a:p>
          </p:txBody>
        </p:sp>
        <p:sp>
          <p:nvSpPr>
            <p:cNvPr id="23" name="CasellaDiTesto 22"/>
            <p:cNvSpPr txBox="1">
              <a:spLocks noChangeArrowheads="1"/>
            </p:cNvSpPr>
            <p:nvPr userDrawn="1"/>
          </p:nvSpPr>
          <p:spPr bwMode="auto">
            <a:xfrm>
              <a:off x="2773454" y="3584462"/>
              <a:ext cx="2327876" cy="777869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upright="1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t-IT" sz="4000" b="1" i="1" dirty="0">
                  <a:ln w="9525" cap="flat" cmpd="sng" algn="ctr">
                    <a:solidFill>
                      <a:srgbClr val="FEFEFE"/>
                    </a:solidFill>
                    <a:prstDash val="solid"/>
                    <a:round/>
                  </a:ln>
                  <a:solidFill>
                    <a:srgbClr val="A6A6A6"/>
                  </a:solidFill>
                  <a:effectLst>
                    <a:outerShdw blurRad="50000" dist="50800" dir="7500000" algn="tl">
                      <a:srgbClr val="000000">
                        <a:alpha val="35000"/>
                      </a:srgbClr>
                    </a:outerShdw>
                  </a:effectLst>
                  <a:latin typeface="Calibri"/>
                  <a:ea typeface="Times New Roman"/>
                  <a:cs typeface="Times New Roman"/>
                </a:rPr>
                <a:t>TOOLS</a:t>
              </a:r>
              <a:endParaRPr lang="it-IT" sz="1200" dirty="0">
                <a:latin typeface="Times New Roman"/>
                <a:ea typeface="Times New Roman"/>
                <a:cs typeface="+mn-cs"/>
              </a:endParaRPr>
            </a:p>
          </p:txBody>
        </p:sp>
        <p:sp>
          <p:nvSpPr>
            <p:cNvPr id="24" name="Text Box 16"/>
            <p:cNvSpPr txBox="1">
              <a:spLocks noChangeArrowheads="1"/>
            </p:cNvSpPr>
            <p:nvPr userDrawn="1"/>
          </p:nvSpPr>
          <p:spPr bwMode="auto">
            <a:xfrm rot="16200000">
              <a:off x="156718" y="1533978"/>
              <a:ext cx="2862157" cy="1073138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vert="vert" upright="1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t-IT" sz="4400" b="1" dirty="0">
                  <a:solidFill>
                    <a:schemeClr val="bg2">
                      <a:lumMod val="50000"/>
                    </a:schemeClr>
                  </a:solidFill>
                  <a:effectLst>
                    <a:outerShdw blurRad="60007" dir="1500000" sy="-30000" kx="800400" algn="bl">
                      <a:srgbClr val="000000">
                        <a:alpha val="20000"/>
                      </a:srgbClr>
                    </a:outerShdw>
                  </a:effectLst>
                  <a:latin typeface="Calibri"/>
                  <a:ea typeface="Times New Roman"/>
                  <a:cs typeface="Times New Roman"/>
                </a:rPr>
                <a:t>MOBILITY</a:t>
              </a:r>
              <a:endParaRPr lang="it-IT" sz="4400" dirty="0">
                <a:solidFill>
                  <a:schemeClr val="bg2">
                    <a:lumMod val="50000"/>
                  </a:schemeClr>
                </a:solidFill>
                <a:latin typeface="Times New Roman"/>
                <a:ea typeface="Times New Roman"/>
                <a:cs typeface="+mn-cs"/>
              </a:endParaRPr>
            </a:p>
          </p:txBody>
        </p:sp>
        <p:sp>
          <p:nvSpPr>
            <p:cNvPr id="25" name="CasellaDiTesto 12"/>
            <p:cNvSpPr txBox="1">
              <a:spLocks/>
            </p:cNvSpPr>
            <p:nvPr userDrawn="1"/>
          </p:nvSpPr>
          <p:spPr>
            <a:xfrm>
              <a:off x="5435853" y="1341117"/>
              <a:ext cx="2078014" cy="73816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t-IT" sz="4200" i="1" cap="small" dirty="0" err="1">
                  <a:solidFill>
                    <a:srgbClr val="31849B"/>
                  </a:solidFill>
                  <a:effectLst>
                    <a:outerShdw blurRad="60007" dist="200025" dir="15000000" sy="30000" kx="-1800000" algn="bl">
                      <a:srgbClr val="000000">
                        <a:alpha val="32000"/>
                      </a:srgbClr>
                    </a:outerShdw>
                  </a:effectLst>
                  <a:latin typeface="Calibri"/>
                  <a:ea typeface="Times New Roman"/>
                  <a:cs typeface="Times New Roman"/>
                </a:rPr>
                <a:t>Doctors</a:t>
              </a:r>
              <a:endParaRPr lang="it-IT" sz="4200" dirty="0">
                <a:latin typeface="Times New Roman"/>
                <a:ea typeface="Times New Roman"/>
                <a:cs typeface="+mn-cs"/>
              </a:endParaRPr>
            </a:p>
          </p:txBody>
        </p:sp>
        <p:sp>
          <p:nvSpPr>
            <p:cNvPr id="26" name="Text Box 18"/>
            <p:cNvSpPr txBox="1">
              <a:spLocks noChangeArrowheads="1"/>
            </p:cNvSpPr>
            <p:nvPr userDrawn="1"/>
          </p:nvSpPr>
          <p:spPr bwMode="auto">
            <a:xfrm rot="5400000">
              <a:off x="3077686" y="2529307"/>
              <a:ext cx="2873269" cy="785804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vert="vert" upright="1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t-IT" sz="2600" dirty="0" err="1">
                  <a:solidFill>
                    <a:schemeClr val="accent4">
                      <a:lumMod val="75000"/>
                    </a:schemeClr>
                  </a:solidFill>
                  <a:effectLst>
                    <a:outerShdw blurRad="50800" dist="38100" dir="2700000" algn="tl">
                      <a:srgbClr val="000000">
                        <a:alpha val="40000"/>
                      </a:srgbClr>
                    </a:outerShdw>
                  </a:effectLst>
                  <a:latin typeface="Malgun Gothic"/>
                  <a:ea typeface="Times New Roman"/>
                  <a:cs typeface="Times New Roman"/>
                </a:rPr>
                <a:t>Health</a:t>
              </a:r>
              <a:r>
                <a:rPr lang="it-IT" sz="2600" dirty="0">
                  <a:solidFill>
                    <a:schemeClr val="accent4">
                      <a:lumMod val="75000"/>
                    </a:schemeClr>
                  </a:solidFill>
                  <a:effectLst>
                    <a:outerShdw blurRad="50800" dist="38100" dir="2700000" algn="tl">
                      <a:srgbClr val="000000">
                        <a:alpha val="40000"/>
                      </a:srgbClr>
                    </a:outerShdw>
                  </a:effectLst>
                  <a:latin typeface="Malgun Gothic"/>
                  <a:ea typeface="Times New Roman"/>
                  <a:cs typeface="Times New Roman"/>
                </a:rPr>
                <a:t> </a:t>
              </a:r>
              <a:r>
                <a:rPr lang="it-IT" sz="2600" dirty="0" err="1">
                  <a:solidFill>
                    <a:schemeClr val="accent4">
                      <a:lumMod val="75000"/>
                    </a:schemeClr>
                  </a:solidFill>
                  <a:effectLst>
                    <a:outerShdw blurRad="50800" dist="38100" dir="2700000" algn="tl">
                      <a:srgbClr val="000000">
                        <a:alpha val="40000"/>
                      </a:srgbClr>
                    </a:outerShdw>
                  </a:effectLst>
                  <a:latin typeface="Malgun Gothic"/>
                  <a:ea typeface="Times New Roman"/>
                  <a:cs typeface="Times New Roman"/>
                </a:rPr>
                <a:t>professions</a:t>
              </a:r>
              <a:r>
                <a:rPr lang="it-IT" sz="2600" dirty="0">
                  <a:solidFill>
                    <a:schemeClr val="accent4">
                      <a:lumMod val="75000"/>
                    </a:schemeClr>
                  </a:solidFill>
                  <a:effectLst>
                    <a:outerShdw blurRad="50800" dist="38100" dir="2700000" algn="tl">
                      <a:srgbClr val="000000">
                        <a:alpha val="40000"/>
                      </a:srgbClr>
                    </a:outerShdw>
                  </a:effectLst>
                  <a:latin typeface="Malgun Gothic"/>
                  <a:ea typeface="Times New Roman"/>
                  <a:cs typeface="Times New Roman"/>
                </a:rPr>
                <a:t> </a:t>
              </a:r>
              <a:endParaRPr lang="it-IT" sz="26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Times New Roman"/>
                <a:cs typeface="+mn-cs"/>
              </a:endParaRPr>
            </a:p>
          </p:txBody>
        </p:sp>
      </p:grp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685800" y="5583229"/>
            <a:ext cx="7772400" cy="1199704"/>
          </a:xfrm>
        </p:spPr>
        <p:txBody>
          <a:bodyPr lIns="45720" rIns="45720">
            <a:normAutofit/>
          </a:bodyPr>
          <a:lstStyle>
            <a:lvl1pPr marL="0" marR="64008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 sz="2600" b="1" cap="none" baseline="0">
                <a:solidFill>
                  <a:schemeClr val="bg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it-IT" smtClean="0"/>
              <a:t>Fare clic per modificare lo stile del sottotitolo dello schema</a:t>
            </a:r>
            <a:endParaRPr lang="it-IT" dirty="0" smtClean="0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r>
              <a:rPr lang="it-IT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708686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allone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Gallone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>
            <a:normAutofit/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397CD3C-DEA4-4BB8-B80F-9A52A632169F}" type="datetimeFigureOut">
              <a:rPr lang="it-IT"/>
              <a:pPr>
                <a:defRPr/>
              </a:pPr>
              <a:t>20/09/13</a:t>
            </a:fld>
            <a:endParaRPr lang="it-IT"/>
          </a:p>
        </p:txBody>
      </p:sp>
      <p:sp>
        <p:nvSpPr>
          <p:cNvPr id="7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8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FB5803F-8D44-4869-9BA1-9F170DD4A36F}" type="slidenum">
              <a:rPr lang="it-IT"/>
              <a:pPr>
                <a:defRPr/>
              </a:pPr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040997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500"/>
            </a:lvl2pPr>
            <a:extLst/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/>
          </a:p>
        </p:txBody>
      </p:sp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it-IT" dirty="0" smtClean="0"/>
              <a:t>Fare clic per modificare lo stile</a:t>
            </a:r>
            <a:endParaRPr lang="en-US" dirty="0"/>
          </a:p>
        </p:txBody>
      </p:sp>
      <p:sp>
        <p:nvSpPr>
          <p:cNvPr id="4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D948D1-5901-40EF-A802-66CDF0F4EDC3}" type="datetimeFigureOut">
              <a:rPr lang="it-IT"/>
              <a:pPr>
                <a:defRPr/>
              </a:pPr>
              <a:t>20/09/13</a:t>
            </a:fld>
            <a:endParaRPr lang="it-IT"/>
          </a:p>
        </p:txBody>
      </p:sp>
      <p:sp>
        <p:nvSpPr>
          <p:cNvPr id="5" name="Segnaposto piè di pagin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Work Package 5 </a:t>
            </a:r>
          </a:p>
        </p:txBody>
      </p:sp>
      <p:sp>
        <p:nvSpPr>
          <p:cNvPr id="6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74E24-7101-4356-ABFE-EBACBCEA35D2}" type="slidenum">
              <a:rPr lang="it-IT"/>
              <a:pPr>
                <a:defRPr/>
              </a:pPr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90331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8" name="Titolo 7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580926"/>
          </a:xfrm>
        </p:spPr>
        <p:txBody>
          <a:bodyPr rtlCol="0"/>
          <a:lstStyle>
            <a:lvl1pPr>
              <a:defRPr sz="3600" baseline="0"/>
            </a:lvl1pPr>
            <a:extLst/>
          </a:lstStyle>
          <a:p>
            <a:r>
              <a:rPr lang="it-IT" dirty="0" smtClean="0"/>
              <a:t>Fare clic per modificare lo stile</a:t>
            </a:r>
            <a:endParaRPr lang="en-US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EC7119C-B73C-4915-BC3F-5FAF1AFD5ACF}" type="datetimeFigureOut">
              <a:rPr lang="it-IT"/>
              <a:pPr>
                <a:defRPr/>
              </a:pPr>
              <a:t>20/09/13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E6376D7-10DE-4057-B78B-267DCC245DA5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86865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igura a mano libera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Figura a mano libera 1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5760 w 5591"/>
              <a:gd name="T3" fmla="*/ 0 h 588"/>
              <a:gd name="T4" fmla="*/ 5760 w 5591"/>
              <a:gd name="T5" fmla="*/ 528 h 588"/>
              <a:gd name="T6" fmla="*/ 4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Triangolo rettangolo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Connettore 1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Gallone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Gallone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11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810AB45-4078-4EE3-BE80-421A66B0F9EA}" type="datetimeFigureOut">
              <a:rPr lang="it-IT"/>
              <a:pPr>
                <a:defRPr/>
              </a:pPr>
              <a:t>20/09/13</a:t>
            </a:fld>
            <a:endParaRPr lang="it-IT"/>
          </a:p>
        </p:txBody>
      </p:sp>
      <p:sp>
        <p:nvSpPr>
          <p:cNvPr id="12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13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E0E6A33B-F744-40B1-9358-3A7BCEDDD738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88900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it-IT" dirty="0" smtClean="0"/>
              <a:t>Fare clic per modificare lo stile </a:t>
            </a:r>
            <a:endParaRPr lang="en-US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49B6C0B-1B3A-4A5B-9B6A-3E46B7E4E990}" type="datetimeFigureOut">
              <a:rPr lang="it-IT"/>
              <a:pPr>
                <a:defRPr/>
              </a:pPr>
              <a:t>20/09/13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A972CA0-E553-46AC-8184-3DDD95B1679A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3162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B056F82-36D8-4AC3-9F11-FD08148EFC06}" type="datetimeFigureOut">
              <a:rPr lang="it-IT"/>
              <a:pPr>
                <a:defRPr/>
              </a:pPr>
              <a:t>20/09/13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570BA41-F83F-4C0D-BDCA-ABDEB87C96BA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2379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9" Type="http://schemas.openxmlformats.org/officeDocument/2006/relationships/image" Target="../media/image1.jpeg"/><Relationship Id="rId10" Type="http://schemas.openxmlformats.org/officeDocument/2006/relationships/image" Target="../media/image2.png"/><Relationship Id="rId11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igura a mano libera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7" name="Figura a mano libera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5760 w 5591"/>
              <a:gd name="T3" fmla="*/ 0 h 588"/>
              <a:gd name="T4" fmla="*/ 5760 w 5591"/>
              <a:gd name="T5" fmla="*/ 528 h 588"/>
              <a:gd name="T6" fmla="*/ 4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14" name="Triangolo rettango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9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Connettore 1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836613"/>
            <a:ext cx="8229600" cy="581025"/>
          </a:xfrm>
          <a:prstGeom prst="rect">
            <a:avLst/>
          </a:prstGeom>
        </p:spPr>
        <p:txBody>
          <a:bodyPr vert="horz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it-IT" dirty="0" smtClean="0"/>
              <a:t>Fare clic per modificare lo stile </a:t>
            </a:r>
            <a:endParaRPr lang="en-US" dirty="0"/>
          </a:p>
        </p:txBody>
      </p:sp>
      <p:sp>
        <p:nvSpPr>
          <p:cNvPr id="1033" name="Segnaposto testo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B9A2C8EE-2CD1-4984-9197-CBF7F0F7614F}" type="datetimeFigureOut">
              <a:rPr lang="it-IT"/>
              <a:pPr>
                <a:defRPr/>
              </a:pPr>
              <a:t>20/09/13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it-IT"/>
              <a:t>Work Package 5 </a:t>
            </a:r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1998EA03-F0CA-4911-A00D-2924F2F83450}" type="slidenum">
              <a:rPr lang="it-IT"/>
              <a:pPr>
                <a:defRPr/>
              </a:pPr>
              <a:t>‹#›</a:t>
            </a:fld>
            <a:endParaRPr lang="it-IT" dirty="0"/>
          </a:p>
        </p:txBody>
      </p:sp>
      <p:pic>
        <p:nvPicPr>
          <p:cNvPr id="1037" name="Picture 17"/>
          <p:cNvPicPr>
            <a:picLocks noChangeAspect="1" noChangeArrowheads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8" y="55563"/>
            <a:ext cx="288925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8" name="Picture 6" descr="Logo age"/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9" t="12003" r="1999" b="12003"/>
          <a:stretch>
            <a:fillRect/>
          </a:stretch>
        </p:blipFill>
        <p:spPr bwMode="auto">
          <a:xfrm>
            <a:off x="6149975" y="17463"/>
            <a:ext cx="2959100" cy="64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87" r:id="rId3"/>
    <p:sldLayoutId id="2147483690" r:id="rId4"/>
    <p:sldLayoutId id="2147483691" r:id="rId5"/>
    <p:sldLayoutId id="2147483692" r:id="rId6"/>
    <p:sldLayoutId id="2147483693" r:id="rId7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165160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65160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65160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65160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65160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165160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165160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165160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165160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3.xml"/><Relationship Id="rId2" Type="http://schemas.openxmlformats.org/officeDocument/2006/relationships/diagramData" Target="../diagrams/data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ottotitolo 2"/>
          <p:cNvSpPr>
            <a:spLocks noGrp="1"/>
          </p:cNvSpPr>
          <p:nvPr>
            <p:ph type="subTitle" idx="1"/>
          </p:nvPr>
        </p:nvSpPr>
        <p:spPr>
          <a:xfrm>
            <a:off x="179512" y="5301208"/>
            <a:ext cx="7990656" cy="1482180"/>
          </a:xfrm>
        </p:spPr>
        <p:txBody>
          <a:bodyPr>
            <a:normAutofit/>
          </a:bodyPr>
          <a:lstStyle/>
          <a:p>
            <a:pPr marR="0" fontAlgn="base">
              <a:spcAft>
                <a:spcPct val="0"/>
              </a:spcAft>
              <a:buFont typeface="Wingdings 3" pitchFamily="18" charset="2"/>
              <a:buNone/>
            </a:pPr>
            <a:r>
              <a:rPr lang="it-IT" dirty="0" smtClean="0"/>
              <a:t>Work Package 5</a:t>
            </a:r>
          </a:p>
          <a:p>
            <a:pPr marR="0" fontAlgn="base">
              <a:spcAft>
                <a:spcPct val="0"/>
              </a:spcAft>
            </a:pPr>
            <a:r>
              <a:rPr lang="it-IT" dirty="0" smtClean="0"/>
              <a:t>«Minimum data set</a:t>
            </a:r>
            <a:r>
              <a:rPr lang="it-IT" dirty="0"/>
              <a:t>» </a:t>
            </a:r>
            <a:r>
              <a:rPr lang="it-IT" dirty="0" smtClean="0"/>
              <a:t>workshop  </a:t>
            </a:r>
          </a:p>
          <a:p>
            <a:pPr marR="0" fontAlgn="base">
              <a:spcAft>
                <a:spcPct val="0"/>
              </a:spcAft>
              <a:buFont typeface="Wingdings 3" pitchFamily="18" charset="2"/>
              <a:buNone/>
            </a:pPr>
            <a:r>
              <a:rPr lang="it-IT" dirty="0" smtClean="0"/>
              <a:t>Milan, 19</a:t>
            </a:r>
            <a:r>
              <a:rPr lang="it-IT" baseline="30000" dirty="0" smtClean="0"/>
              <a:t>th </a:t>
            </a:r>
            <a:r>
              <a:rPr lang="it-IT" dirty="0" smtClean="0"/>
              <a:t>and</a:t>
            </a:r>
            <a:r>
              <a:rPr lang="it-IT" baseline="30000" dirty="0" smtClean="0"/>
              <a:t> </a:t>
            </a:r>
            <a:r>
              <a:rPr lang="it-IT" dirty="0" smtClean="0"/>
              <a:t>20</a:t>
            </a:r>
            <a:r>
              <a:rPr lang="it-IT" baseline="30000" dirty="0" smtClean="0"/>
              <a:t>th </a:t>
            </a:r>
            <a:r>
              <a:rPr lang="it-IT" dirty="0" smtClean="0"/>
              <a:t> of </a:t>
            </a:r>
            <a:r>
              <a:rPr lang="it-IT" dirty="0" err="1" smtClean="0"/>
              <a:t>September</a:t>
            </a:r>
            <a:r>
              <a:rPr lang="it-IT" dirty="0" smtClean="0"/>
              <a:t> 2013</a:t>
            </a:r>
          </a:p>
        </p:txBody>
      </p:sp>
      <p:pic>
        <p:nvPicPr>
          <p:cNvPr id="8195" name="Picture 1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8" y="49213"/>
            <a:ext cx="2551112" cy="379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6" descr="Logo ag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9" t="12003" r="1999" b="12003"/>
          <a:stretch>
            <a:fillRect/>
          </a:stretch>
        </p:blipFill>
        <p:spPr bwMode="auto">
          <a:xfrm>
            <a:off x="6548438" y="-4763"/>
            <a:ext cx="2593975" cy="56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57200" y="1481138"/>
            <a:ext cx="8507288" cy="4525962"/>
          </a:xfrm>
        </p:spPr>
        <p:txBody>
          <a:bodyPr/>
          <a:lstStyle/>
          <a:p>
            <a:r>
              <a:rPr lang="fr-FR" dirty="0" smtClean="0"/>
              <a:t>WP5</a:t>
            </a:r>
          </a:p>
          <a:p>
            <a:pPr lvl="1"/>
            <a:r>
              <a:rPr lang="fr-FR" sz="2400" dirty="0" smtClean="0"/>
              <a:t>By </a:t>
            </a:r>
            <a:r>
              <a:rPr lang="fr-FR" sz="2400" dirty="0" err="1" smtClean="0"/>
              <a:t>Month</a:t>
            </a:r>
            <a:r>
              <a:rPr lang="fr-FR" sz="2400" dirty="0" smtClean="0"/>
              <a:t> 7: Minimal Data Planning </a:t>
            </a:r>
            <a:r>
              <a:rPr lang="fr-FR" sz="2400" dirty="0" err="1" smtClean="0"/>
              <a:t>Requirements</a:t>
            </a:r>
            <a:endParaRPr lang="fr-FR" sz="2400" dirty="0" smtClean="0"/>
          </a:p>
          <a:p>
            <a:pPr lvl="1"/>
            <a:r>
              <a:rPr lang="fr-FR" sz="2400" dirty="0" smtClean="0"/>
              <a:t>By </a:t>
            </a:r>
            <a:r>
              <a:rPr lang="fr-FR" sz="2400" dirty="0" err="1" smtClean="0"/>
              <a:t>Month</a:t>
            </a:r>
            <a:r>
              <a:rPr lang="fr-FR" sz="2400" dirty="0" smtClean="0"/>
              <a:t> 18: </a:t>
            </a:r>
            <a:r>
              <a:rPr lang="fr-FR" sz="2400" dirty="0" err="1" smtClean="0"/>
              <a:t>Handbook</a:t>
            </a:r>
            <a:r>
              <a:rPr lang="fr-FR" sz="2400" dirty="0" smtClean="0"/>
              <a:t> on planning </a:t>
            </a:r>
            <a:r>
              <a:rPr lang="fr-FR" sz="2400" dirty="0" err="1" smtClean="0"/>
              <a:t>methodologies</a:t>
            </a:r>
            <a:endParaRPr lang="fr-FR" sz="2400" dirty="0" smtClean="0"/>
          </a:p>
          <a:p>
            <a:pPr lvl="1"/>
            <a:r>
              <a:rPr lang="fr-FR" sz="2400" dirty="0" smtClean="0"/>
              <a:t>By </a:t>
            </a:r>
            <a:r>
              <a:rPr lang="fr-FR" sz="2400" dirty="0" err="1" smtClean="0"/>
              <a:t>Month</a:t>
            </a:r>
            <a:r>
              <a:rPr lang="fr-FR" sz="2400" dirty="0" smtClean="0"/>
              <a:t> 36: Report on the pilot </a:t>
            </a:r>
            <a:r>
              <a:rPr lang="fr-FR" sz="2400" dirty="0" err="1" smtClean="0"/>
              <a:t>studies</a:t>
            </a:r>
            <a:endParaRPr lang="fr-FR" sz="2400" dirty="0" smtClean="0"/>
          </a:p>
          <a:p>
            <a:endParaRPr lang="fr-FR" dirty="0" smtClean="0"/>
          </a:p>
          <a:p>
            <a:r>
              <a:rPr lang="fr-FR" dirty="0" smtClean="0"/>
              <a:t>WP7 (</a:t>
            </a:r>
            <a:r>
              <a:rPr lang="fr-FR" dirty="0" err="1" smtClean="0"/>
              <a:t>sustainability</a:t>
            </a:r>
            <a:r>
              <a:rPr lang="fr-FR" dirty="0"/>
              <a:t>)</a:t>
            </a:r>
            <a:endParaRPr lang="fr-FR" dirty="0" smtClean="0"/>
          </a:p>
          <a:p>
            <a:pPr lvl="1"/>
            <a:r>
              <a:rPr lang="fr-FR" sz="2400" dirty="0"/>
              <a:t>By </a:t>
            </a:r>
            <a:r>
              <a:rPr lang="fr-FR" sz="2400" dirty="0" err="1"/>
              <a:t>Month</a:t>
            </a:r>
            <a:r>
              <a:rPr lang="fr-FR" sz="2400" dirty="0"/>
              <a:t> </a:t>
            </a:r>
            <a:r>
              <a:rPr lang="fr-FR" sz="2400" dirty="0" smtClean="0"/>
              <a:t>8: </a:t>
            </a:r>
            <a:r>
              <a:rPr lang="fr-FR" sz="2400" dirty="0" err="1" smtClean="0"/>
              <a:t>Technical</a:t>
            </a:r>
            <a:r>
              <a:rPr lang="fr-FR" sz="2400" dirty="0" smtClean="0"/>
              <a:t> recommandations version 1</a:t>
            </a:r>
            <a:endParaRPr lang="fr-FR" sz="2400" dirty="0"/>
          </a:p>
          <a:p>
            <a:pPr lvl="1"/>
            <a:r>
              <a:rPr lang="fr-FR" sz="2400" dirty="0"/>
              <a:t>By </a:t>
            </a:r>
            <a:r>
              <a:rPr lang="fr-FR" sz="2400" dirty="0" err="1"/>
              <a:t>Month</a:t>
            </a:r>
            <a:r>
              <a:rPr lang="fr-FR" sz="2400" dirty="0"/>
              <a:t> </a:t>
            </a:r>
            <a:r>
              <a:rPr lang="fr-FR" sz="2400" dirty="0" smtClean="0"/>
              <a:t>20: </a:t>
            </a:r>
            <a:r>
              <a:rPr lang="fr-FR" sz="2400" dirty="0" err="1"/>
              <a:t>Technical</a:t>
            </a:r>
            <a:r>
              <a:rPr lang="fr-FR" sz="2400" dirty="0"/>
              <a:t> </a:t>
            </a:r>
            <a:r>
              <a:rPr lang="fr-FR" sz="2400" dirty="0" smtClean="0"/>
              <a:t>recommandations </a:t>
            </a:r>
            <a:r>
              <a:rPr lang="fr-FR" sz="2400" dirty="0"/>
              <a:t>version </a:t>
            </a:r>
            <a:r>
              <a:rPr lang="fr-FR" sz="2400" dirty="0" smtClean="0"/>
              <a:t>2</a:t>
            </a:r>
          </a:p>
          <a:p>
            <a:pPr lvl="1"/>
            <a:r>
              <a:rPr lang="fr-FR" sz="2400" dirty="0" smtClean="0"/>
              <a:t>By </a:t>
            </a:r>
            <a:r>
              <a:rPr lang="fr-FR" sz="2400" dirty="0" err="1"/>
              <a:t>Month</a:t>
            </a:r>
            <a:r>
              <a:rPr lang="fr-FR" sz="2400" dirty="0"/>
              <a:t> </a:t>
            </a:r>
            <a:r>
              <a:rPr lang="fr-FR" sz="2400" dirty="0" smtClean="0"/>
              <a:t>36: Final </a:t>
            </a:r>
            <a:r>
              <a:rPr lang="fr-FR" sz="2400" dirty="0" err="1" smtClean="0"/>
              <a:t>technical</a:t>
            </a:r>
            <a:r>
              <a:rPr lang="fr-FR" sz="2400" dirty="0" smtClean="0"/>
              <a:t> recommandations</a:t>
            </a:r>
            <a:endParaRPr lang="fr-FR" sz="2400" dirty="0"/>
          </a:p>
          <a:p>
            <a:pPr lvl="1"/>
            <a:endParaRPr lang="fr-FR" dirty="0" smtClean="0"/>
          </a:p>
          <a:p>
            <a:pPr lvl="1"/>
            <a:endParaRPr lang="fr-FR" dirty="0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The </a:t>
            </a:r>
            <a:r>
              <a:rPr lang="fr-FR" dirty="0" err="1" smtClean="0"/>
              <a:t>timeline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988268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8002268"/>
              </p:ext>
            </p:extLst>
          </p:nvPr>
        </p:nvGraphicFramePr>
        <p:xfrm>
          <a:off x="457200" y="1481138"/>
          <a:ext cx="8229600" cy="42761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8536"/>
                <a:gridCol w="6491064"/>
              </a:tblGrid>
              <a:tr h="435694">
                <a:tc>
                  <a:txBody>
                    <a:bodyPr/>
                    <a:lstStyle/>
                    <a:p>
                      <a:r>
                        <a:rPr lang="en-GB" noProof="0" smtClean="0"/>
                        <a:t>Version</a:t>
                      </a:r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smtClean="0"/>
                        <a:t>What</a:t>
                      </a:r>
                      <a:endParaRPr lang="en-GB" noProof="0"/>
                    </a:p>
                  </a:txBody>
                  <a:tcPr/>
                </a:tc>
              </a:tr>
              <a:tr h="1063030">
                <a:tc>
                  <a:txBody>
                    <a:bodyPr/>
                    <a:lstStyle/>
                    <a:p>
                      <a:r>
                        <a:rPr lang="en-GB" noProof="0" smtClean="0"/>
                        <a:t>MDS 1a</a:t>
                      </a:r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 smtClean="0"/>
                        <a:t>Today, focus on</a:t>
                      </a:r>
                      <a:r>
                        <a:rPr lang="en-GB" baseline="0" noProof="0" dirty="0" smtClean="0"/>
                        <a:t> a subset of the principles and targets listed yesterday that, within the priority one items, are the very obvious and feasible.</a:t>
                      </a:r>
                    </a:p>
                    <a:p>
                      <a:r>
                        <a:rPr lang="en-GB" i="1" baseline="0" noProof="0" dirty="0" smtClean="0">
                          <a:solidFill>
                            <a:srgbClr val="2DA2BF"/>
                          </a:solidFill>
                        </a:rPr>
                        <a:t>Delivery: Minimal Data Set Month 7</a:t>
                      </a:r>
                      <a:endParaRPr lang="en-GB" i="1" noProof="0" dirty="0">
                        <a:solidFill>
                          <a:srgbClr val="2DA2BF"/>
                        </a:solidFill>
                      </a:endParaRPr>
                    </a:p>
                  </a:txBody>
                  <a:tcPr/>
                </a:tc>
              </a:tr>
              <a:tr h="1063030">
                <a:tc>
                  <a:txBody>
                    <a:bodyPr/>
                    <a:lstStyle/>
                    <a:p>
                      <a:r>
                        <a:rPr lang="en-GB" noProof="0" smtClean="0"/>
                        <a:t>MDS 1b</a:t>
                      </a:r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 smtClean="0"/>
                        <a:t>Durin</a:t>
                      </a:r>
                      <a:r>
                        <a:rPr lang="en-GB" baseline="0" noProof="0" dirty="0" smtClean="0"/>
                        <a:t>g the Joint Action, focus on an </a:t>
                      </a:r>
                      <a:r>
                        <a:rPr lang="en-GB" baseline="0" noProof="0" dirty="0" err="1" smtClean="0"/>
                        <a:t>additionnal</a:t>
                      </a:r>
                      <a:r>
                        <a:rPr lang="en-GB" baseline="0" noProof="0" dirty="0" smtClean="0"/>
                        <a:t> </a:t>
                      </a:r>
                      <a:r>
                        <a:rPr lang="en-GB" baseline="0" noProof="0" dirty="0" smtClean="0"/>
                        <a:t>subset of the principles and targets listed yesterday taking main number of priority one items on board</a:t>
                      </a:r>
                    </a:p>
                    <a:p>
                      <a:r>
                        <a:rPr lang="en-GB" baseline="0" noProof="0" dirty="0" smtClean="0">
                          <a:solidFill>
                            <a:srgbClr val="2DA2BF"/>
                          </a:solidFill>
                        </a:rPr>
                        <a:t>Delivery: </a:t>
                      </a:r>
                      <a:r>
                        <a:rPr lang="en-GB" i="1" baseline="0" noProof="0" dirty="0" smtClean="0">
                          <a:solidFill>
                            <a:srgbClr val="2DA2BF"/>
                          </a:solidFill>
                        </a:rPr>
                        <a:t>Together with the handbook on methodology Month 18</a:t>
                      </a:r>
                      <a:endParaRPr lang="en-GB" i="1" noProof="0" dirty="0">
                        <a:solidFill>
                          <a:srgbClr val="2DA2BF"/>
                        </a:solidFill>
                      </a:endParaRPr>
                    </a:p>
                  </a:txBody>
                  <a:tcPr/>
                </a:tc>
              </a:tr>
              <a:tr h="1063030">
                <a:tc>
                  <a:txBody>
                    <a:bodyPr/>
                    <a:lstStyle/>
                    <a:p>
                      <a:r>
                        <a:rPr lang="en-GB" noProof="0" smtClean="0"/>
                        <a:t>MDS 2</a:t>
                      </a:r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 smtClean="0"/>
                        <a:t>Together with WP7, listing</a:t>
                      </a:r>
                      <a:r>
                        <a:rPr lang="en-GB" baseline="0" noProof="0" dirty="0" smtClean="0"/>
                        <a:t> the most important proposed enhancement to the methodology and the data set which could be subjects for future actions</a:t>
                      </a:r>
                    </a:p>
                    <a:p>
                      <a:r>
                        <a:rPr lang="en-GB" baseline="0" noProof="0" dirty="0" smtClean="0">
                          <a:solidFill>
                            <a:srgbClr val="2DA2BF"/>
                          </a:solidFill>
                        </a:rPr>
                        <a:t>Delivery : </a:t>
                      </a:r>
                      <a:r>
                        <a:rPr lang="en-GB" i="1" baseline="0" noProof="0" dirty="0" smtClean="0">
                          <a:solidFill>
                            <a:srgbClr val="2DA2BF"/>
                          </a:solidFill>
                        </a:rPr>
                        <a:t>Within the final recommendation Month 36</a:t>
                      </a:r>
                      <a:endParaRPr lang="en-GB" i="1" noProof="0" dirty="0">
                        <a:solidFill>
                          <a:srgbClr val="2DA2BF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i="1" dirty="0" smtClean="0"/>
              <a:t>RELEASE MANAGEMENT</a:t>
            </a:r>
            <a:r>
              <a:rPr lang="fr-FR" sz="3200" dirty="0" smtClean="0"/>
              <a:t> OF THE MDS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4126618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We need to agree on </a:t>
            </a:r>
            <a:r>
              <a:rPr lang="en-GB" dirty="0" smtClean="0">
                <a:solidFill>
                  <a:srgbClr val="2DA2BF"/>
                </a:solidFill>
              </a:rPr>
              <a:t>criteria's</a:t>
            </a:r>
            <a:r>
              <a:rPr lang="en-GB" dirty="0" smtClean="0"/>
              <a:t> !</a:t>
            </a:r>
          </a:p>
          <a:p>
            <a:endParaRPr lang="en-GB" dirty="0" smtClean="0"/>
          </a:p>
          <a:p>
            <a:r>
              <a:rPr lang="en-GB" dirty="0" smtClean="0"/>
              <a:t>Assumption – Real Life decision making process on a short (1-3) to mid-term (4-9) threat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Splitting targets into 1a, 1b &amp; 2 - 1</a:t>
            </a:r>
            <a:endParaRPr lang="en-GB" dirty="0"/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393541540"/>
              </p:ext>
            </p:extLst>
          </p:nvPr>
        </p:nvGraphicFramePr>
        <p:xfrm>
          <a:off x="1835696" y="292494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9" name="Grouper 8"/>
          <p:cNvGrpSpPr/>
          <p:nvPr/>
        </p:nvGrpSpPr>
        <p:grpSpPr>
          <a:xfrm>
            <a:off x="4499992" y="5229200"/>
            <a:ext cx="2833159" cy="1253753"/>
            <a:chOff x="4499992" y="5229200"/>
            <a:chExt cx="2833159" cy="1253753"/>
          </a:xfrm>
        </p:grpSpPr>
        <p:sp>
          <p:nvSpPr>
            <p:cNvPr id="5" name="Flèche vers le bas 4"/>
            <p:cNvSpPr/>
            <p:nvPr/>
          </p:nvSpPr>
          <p:spPr>
            <a:xfrm>
              <a:off x="4499992" y="5229200"/>
              <a:ext cx="576064" cy="576064"/>
            </a:xfrm>
            <a:prstGeom prst="down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" name="Flèche vers le bas 5"/>
            <p:cNvSpPr/>
            <p:nvPr/>
          </p:nvSpPr>
          <p:spPr>
            <a:xfrm>
              <a:off x="6444208" y="5229200"/>
              <a:ext cx="576064" cy="576064"/>
            </a:xfrm>
            <a:prstGeom prst="down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ZoneTexte 6"/>
            <p:cNvSpPr txBox="1"/>
            <p:nvPr/>
          </p:nvSpPr>
          <p:spPr>
            <a:xfrm>
              <a:off x="4499992" y="6021288"/>
              <a:ext cx="55656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400" b="1" dirty="0" smtClean="0">
                  <a:solidFill>
                    <a:srgbClr val="2DA2BF"/>
                  </a:solidFill>
                </a:rPr>
                <a:t>1a</a:t>
              </a:r>
              <a:endParaRPr lang="fr-FR" sz="2400" b="1" dirty="0">
                <a:solidFill>
                  <a:srgbClr val="2DA2BF"/>
                </a:solidFill>
              </a:endParaRPr>
            </a:p>
          </p:txBody>
        </p:sp>
        <p:sp>
          <p:nvSpPr>
            <p:cNvPr id="8" name="ZoneTexte 7"/>
            <p:cNvSpPr txBox="1"/>
            <p:nvPr/>
          </p:nvSpPr>
          <p:spPr>
            <a:xfrm>
              <a:off x="6156176" y="6021288"/>
              <a:ext cx="117697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400" b="1" dirty="0" smtClean="0">
                  <a:solidFill>
                    <a:srgbClr val="2DA2BF"/>
                  </a:solidFill>
                </a:rPr>
                <a:t>1b &amp; 2</a:t>
              </a:r>
              <a:endParaRPr lang="fr-FR" sz="2400" b="1" dirty="0">
                <a:solidFill>
                  <a:srgbClr val="2DA2B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849721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WP5 should focus to share current experience with non planning countries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Splitting targets into 1a, 1b &amp; 2 - 2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2483768" y="2996952"/>
            <a:ext cx="4896544" cy="3024336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15000"/>
                  <a:satMod val="180000"/>
                </a:schemeClr>
              </a:gs>
              <a:gs pos="50000">
                <a:schemeClr val="accent1">
                  <a:lumMod val="75000"/>
                </a:schemeClr>
              </a:gs>
              <a:gs pos="70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395536" y="2433662"/>
            <a:ext cx="471154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dirty="0" smtClean="0"/>
              <a:t>WP5:</a:t>
            </a:r>
          </a:p>
          <a:p>
            <a:pPr marL="285750" lvl="0" indent="-285750">
              <a:buFont typeface="Arial"/>
              <a:buChar char="•"/>
            </a:pPr>
            <a:r>
              <a:rPr lang="en-GB" dirty="0" smtClean="0"/>
              <a:t>Planning decisions with visible impact</a:t>
            </a:r>
          </a:p>
          <a:p>
            <a:pPr marL="285750" indent="-285750">
              <a:buFont typeface="Arial"/>
              <a:buChar char="•"/>
            </a:pPr>
            <a:r>
              <a:rPr lang="en-GB" dirty="0" smtClean="0"/>
              <a:t>Slow healthcare context evolutions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3131840" y="5120024"/>
            <a:ext cx="468002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dirty="0" smtClean="0">
                <a:solidFill>
                  <a:srgbClr val="FFFFFF"/>
                </a:solidFill>
              </a:rPr>
              <a:t>WP6:</a:t>
            </a:r>
          </a:p>
          <a:p>
            <a:pPr marL="285750" lvl="0" indent="-285750">
              <a:buFont typeface="Arial"/>
              <a:buChar char="•"/>
            </a:pPr>
            <a:r>
              <a:rPr lang="en-GB" dirty="0" smtClean="0">
                <a:solidFill>
                  <a:srgbClr val="FFFFFF"/>
                </a:solidFill>
              </a:rPr>
              <a:t>Planning scenarios with long term impact</a:t>
            </a:r>
          </a:p>
          <a:p>
            <a:pPr marL="285750" indent="-285750">
              <a:buFont typeface="Arial"/>
              <a:buChar char="•"/>
            </a:pPr>
            <a:r>
              <a:rPr lang="en-GB" dirty="0" smtClean="0"/>
              <a:t>Healthcare context evolutions (medium to fast)</a:t>
            </a:r>
            <a:endParaRPr lang="en-GB" dirty="0"/>
          </a:p>
        </p:txBody>
      </p:sp>
      <p:sp>
        <p:nvSpPr>
          <p:cNvPr id="6" name="Double flèche horizontale 5"/>
          <p:cNvSpPr/>
          <p:nvPr/>
        </p:nvSpPr>
        <p:spPr>
          <a:xfrm rot="1778475">
            <a:off x="3863746" y="4026045"/>
            <a:ext cx="1440160" cy="720080"/>
          </a:xfrm>
          <a:prstGeom prst="leftRightArrow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50000">
                <a:schemeClr val="accent1">
                  <a:shade val="45000"/>
                  <a:satMod val="170000"/>
                </a:schemeClr>
              </a:gs>
              <a:gs pos="70000">
                <a:schemeClr val="accent1">
                  <a:tint val="99000"/>
                  <a:shade val="65000"/>
                  <a:satMod val="155000"/>
                </a:schemeClr>
              </a:gs>
              <a:gs pos="100000">
                <a:schemeClr val="accent1">
                  <a:tint val="95500"/>
                  <a:shade val="100000"/>
                  <a:satMod val="155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28650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1a should:</a:t>
            </a:r>
          </a:p>
          <a:p>
            <a:pPr lvl="1"/>
            <a:r>
              <a:rPr lang="en-GB" dirty="0" smtClean="0"/>
              <a:t>Be feasible</a:t>
            </a:r>
          </a:p>
          <a:p>
            <a:pPr lvl="1"/>
            <a:r>
              <a:rPr lang="en-GB" dirty="0" smtClean="0"/>
              <a:t>Allow the identification of acute </a:t>
            </a:r>
            <a:r>
              <a:rPr lang="en-GB" u="sng" dirty="0" smtClean="0"/>
              <a:t>overall</a:t>
            </a:r>
            <a:r>
              <a:rPr lang="en-GB" dirty="0" smtClean="0"/>
              <a:t> shortages</a:t>
            </a:r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r>
              <a:rPr lang="en-GB" dirty="0" smtClean="0"/>
              <a:t>1a should not</a:t>
            </a:r>
          </a:p>
          <a:p>
            <a:pPr lvl="1"/>
            <a:r>
              <a:rPr lang="en-GB" dirty="0" smtClean="0"/>
              <a:t>Take into account International reporting requirements</a:t>
            </a:r>
          </a:p>
          <a:p>
            <a:pPr lvl="1"/>
            <a:endParaRPr lang="en-GB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Splitting targets into 1a, 1b &amp; 2 - </a:t>
            </a:r>
            <a:r>
              <a:rPr lang="en-GB" dirty="0" smtClean="0"/>
              <a:t>2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336817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0640061"/>
              </p:ext>
            </p:extLst>
          </p:nvPr>
        </p:nvGraphicFramePr>
        <p:xfrm>
          <a:off x="457200" y="1481138"/>
          <a:ext cx="2674640" cy="257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464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noProof="0" smtClean="0"/>
                        <a:t>1a</a:t>
                      </a:r>
                      <a:endParaRPr lang="en-GB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noProof="0" dirty="0" smtClean="0"/>
                        <a:t>Identify high</a:t>
                      </a:r>
                      <a:r>
                        <a:rPr lang="en-GB" baseline="0" noProof="0" dirty="0" smtClean="0"/>
                        <a:t> level shortage vs. overall evaluation demand of Healthcare</a:t>
                      </a:r>
                      <a:endParaRPr lang="en-GB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noProof="0" dirty="0" smtClean="0"/>
                        <a:t>Monitor overall</a:t>
                      </a:r>
                      <a:r>
                        <a:rPr lang="en-GB" baseline="0" noProof="0" dirty="0" smtClean="0"/>
                        <a:t> coverage</a:t>
                      </a:r>
                      <a:endParaRPr lang="en-GB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noProof="0" dirty="0" smtClean="0"/>
                        <a:t>…</a:t>
                      </a:r>
                      <a:endParaRPr lang="en-GB" noProof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Distribution of </a:t>
            </a:r>
            <a:r>
              <a:rPr lang="fr-FR" dirty="0" err="1" smtClean="0"/>
              <a:t>targets</a:t>
            </a:r>
            <a:endParaRPr lang="fr-FR" dirty="0"/>
          </a:p>
        </p:txBody>
      </p:sp>
      <p:graphicFrame>
        <p:nvGraphicFramePr>
          <p:cNvPr id="5" name="Espace réservé du conten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0472556"/>
              </p:ext>
            </p:extLst>
          </p:nvPr>
        </p:nvGraphicFramePr>
        <p:xfrm>
          <a:off x="3275856" y="1484784"/>
          <a:ext cx="2530624" cy="5039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0624"/>
              </a:tblGrid>
              <a:tr h="370840">
                <a:tc>
                  <a:txBody>
                    <a:bodyPr/>
                    <a:lstStyle/>
                    <a:p>
                      <a:r>
                        <a:rPr lang="en-GB" noProof="0" smtClean="0"/>
                        <a:t>1b</a:t>
                      </a:r>
                      <a:endParaRPr lang="en-GB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noProof="0" dirty="0" smtClean="0"/>
                        <a:t>Identify detailed shortage</a:t>
                      </a:r>
                      <a:endParaRPr lang="en-GB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noProof="0" dirty="0" smtClean="0"/>
                        <a:t>Monitor</a:t>
                      </a:r>
                      <a:r>
                        <a:rPr lang="en-GB" baseline="0" noProof="0" dirty="0" smtClean="0"/>
                        <a:t> geographical variances of coverage</a:t>
                      </a:r>
                      <a:endParaRPr lang="en-GB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noProof="0" dirty="0" smtClean="0"/>
                        <a:t>Identify if in land production meets the needs</a:t>
                      </a:r>
                      <a:endParaRPr lang="en-GB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noProof="0" dirty="0" smtClean="0"/>
                        <a:t>Identify</a:t>
                      </a:r>
                      <a:r>
                        <a:rPr lang="en-GB" baseline="0" noProof="0" dirty="0" smtClean="0"/>
                        <a:t> major costs aspects of HWF</a:t>
                      </a:r>
                      <a:endParaRPr lang="en-GB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noProof="0" dirty="0" smtClean="0"/>
                        <a:t>First evaluation on impact</a:t>
                      </a:r>
                      <a:r>
                        <a:rPr lang="en-GB" baseline="0" noProof="0" dirty="0" smtClean="0"/>
                        <a:t> of shortages on quality</a:t>
                      </a:r>
                      <a:endParaRPr lang="en-GB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noProof="0" dirty="0" smtClean="0"/>
                        <a:t>…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Espace réservé du conten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3637191"/>
              </p:ext>
            </p:extLst>
          </p:nvPr>
        </p:nvGraphicFramePr>
        <p:xfrm>
          <a:off x="5940152" y="1502792"/>
          <a:ext cx="3106688" cy="502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06688"/>
              </a:tblGrid>
              <a:tr h="370840">
                <a:tc>
                  <a:txBody>
                    <a:bodyPr/>
                    <a:lstStyle/>
                    <a:p>
                      <a:r>
                        <a:rPr lang="en-GB" noProof="0" smtClean="0"/>
                        <a:t>2</a:t>
                      </a:r>
                      <a:endParaRPr lang="en-GB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noProof="0" dirty="0" smtClean="0"/>
                        <a:t>Impact on scenario</a:t>
                      </a:r>
                      <a:r>
                        <a:rPr lang="en-GB" baseline="0" noProof="0" dirty="0" smtClean="0"/>
                        <a:t> like skills </a:t>
                      </a:r>
                      <a:r>
                        <a:rPr lang="en-GB" baseline="0" noProof="0" dirty="0" err="1" smtClean="0"/>
                        <a:t>transfert</a:t>
                      </a:r>
                      <a:endParaRPr lang="en-GB" noProof="0" dirty="0"/>
                    </a:p>
                  </a:txBody>
                  <a:tcPr/>
                </a:tc>
              </a:tr>
              <a:tr h="699264">
                <a:tc>
                  <a:txBody>
                    <a:bodyPr/>
                    <a:lstStyle/>
                    <a:p>
                      <a:r>
                        <a:rPr lang="en-GB" noProof="0" smtClean="0"/>
                        <a:t>Impac</a:t>
                      </a:r>
                      <a:r>
                        <a:rPr lang="en-GB" baseline="0" noProof="0" smtClean="0"/>
                        <a:t>t on scenario on coverage</a:t>
                      </a:r>
                      <a:endParaRPr lang="en-GB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noProof="0" smtClean="0"/>
                        <a:t>Impact</a:t>
                      </a:r>
                      <a:r>
                        <a:rPr lang="en-GB" baseline="0" noProof="0" smtClean="0"/>
                        <a:t> on scenario on updating the in-land production</a:t>
                      </a:r>
                      <a:endParaRPr lang="en-GB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noProof="0" dirty="0" smtClean="0"/>
                        <a:t>Evaluate effectiveness</a:t>
                      </a:r>
                      <a:r>
                        <a:rPr lang="en-GB" baseline="0" noProof="0" dirty="0" smtClean="0"/>
                        <a:t> &amp; cost vs. Results</a:t>
                      </a:r>
                      <a:endParaRPr lang="en-GB" noProof="0" dirty="0"/>
                    </a:p>
                  </a:txBody>
                  <a:tcPr/>
                </a:tc>
              </a:tr>
              <a:tr h="749776">
                <a:tc>
                  <a:txBody>
                    <a:bodyPr/>
                    <a:lstStyle/>
                    <a:p>
                      <a:r>
                        <a:rPr lang="en-GB" noProof="0" dirty="0" smtClean="0"/>
                        <a:t>Balance</a:t>
                      </a:r>
                      <a:r>
                        <a:rPr lang="en-GB" baseline="0" noProof="0" dirty="0" smtClean="0"/>
                        <a:t> between primary care &amp; Specialized care</a:t>
                      </a:r>
                      <a:endParaRPr lang="en-GB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noProof="0" dirty="0" smtClean="0"/>
                        <a:t>International</a:t>
                      </a:r>
                      <a:r>
                        <a:rPr lang="en-GB" baseline="0" noProof="0" dirty="0" smtClean="0"/>
                        <a:t> migration aspects</a:t>
                      </a:r>
                      <a:endParaRPr lang="en-GB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noProof="0" dirty="0" smtClean="0"/>
                        <a:t>…</a:t>
                      </a:r>
                      <a:endParaRPr lang="en-GB" noProof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67843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Now:</a:t>
            </a:r>
          </a:p>
          <a:p>
            <a:pPr lvl="1"/>
            <a:r>
              <a:rPr lang="en-GB" dirty="0" smtClean="0"/>
              <a:t>2 Groups (same composition as yesterday</a:t>
            </a:r>
          </a:p>
          <a:p>
            <a:pPr lvl="2"/>
            <a:r>
              <a:rPr lang="en-GB" dirty="0" err="1" smtClean="0"/>
              <a:t>Ragnar</a:t>
            </a:r>
            <a:r>
              <a:rPr lang="en-GB" dirty="0" smtClean="0"/>
              <a:t> &amp; </a:t>
            </a:r>
            <a:r>
              <a:rPr lang="en-GB" dirty="0" err="1" smtClean="0"/>
              <a:t>Lieve</a:t>
            </a:r>
            <a:r>
              <a:rPr lang="en-GB" dirty="0" smtClean="0"/>
              <a:t> / group A</a:t>
            </a:r>
          </a:p>
          <a:p>
            <a:pPr lvl="2"/>
            <a:r>
              <a:rPr lang="en-GB" dirty="0" smtClean="0"/>
              <a:t>Giovanni &amp; </a:t>
            </a:r>
            <a:r>
              <a:rPr lang="en-GB" dirty="0" err="1" smtClean="0"/>
              <a:t>Achille</a:t>
            </a:r>
            <a:r>
              <a:rPr lang="en-GB" dirty="0" smtClean="0"/>
              <a:t> / group B</a:t>
            </a:r>
          </a:p>
          <a:p>
            <a:pPr marL="630238" lvl="2" indent="0">
              <a:buNone/>
            </a:pPr>
            <a:r>
              <a:rPr lang="en-GB" u="sng" dirty="0" smtClean="0"/>
              <a:t>Objective</a:t>
            </a:r>
            <a:r>
              <a:rPr lang="en-GB" dirty="0" smtClean="0"/>
              <a:t> : Discuss the proposed split &amp; criteria’s</a:t>
            </a:r>
          </a:p>
          <a:p>
            <a:r>
              <a:rPr lang="en-GB" dirty="0" smtClean="0"/>
              <a:t>Then:</a:t>
            </a:r>
          </a:p>
          <a:p>
            <a:pPr lvl="1"/>
            <a:r>
              <a:rPr lang="en-GB" dirty="0" smtClean="0"/>
              <a:t>	Plenary reconciliation</a:t>
            </a:r>
          </a:p>
          <a:p>
            <a:r>
              <a:rPr lang="en-GB" dirty="0" smtClean="0"/>
              <a:t>And after the break</a:t>
            </a:r>
          </a:p>
          <a:p>
            <a:pPr lvl="1"/>
            <a:r>
              <a:rPr lang="en-GB" dirty="0" smtClean="0"/>
              <a:t>3 groups populating </a:t>
            </a:r>
            <a:r>
              <a:rPr lang="en-GB" dirty="0" smtClean="0">
                <a:solidFill>
                  <a:schemeClr val="accent1"/>
                </a:solidFill>
              </a:rPr>
              <a:t>1a</a:t>
            </a:r>
            <a:r>
              <a:rPr lang="en-GB" dirty="0" smtClean="0"/>
              <a:t> and 1b list of data</a:t>
            </a:r>
          </a:p>
          <a:p>
            <a:pPr marL="392113" lvl="1" indent="0">
              <a:buNone/>
            </a:pPr>
            <a:r>
              <a:rPr lang="en-GB" dirty="0" smtClean="0"/>
              <a:t>	</a:t>
            </a:r>
            <a:endParaRPr lang="en-GB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The scenario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630713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3528" y="1059712"/>
            <a:ext cx="8171248" cy="18288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WORKSHOP GROUP 2 </a:t>
            </a:r>
            <a:endParaRPr lang="it-IT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219" name="Segnaposto testo 2"/>
          <p:cNvSpPr>
            <a:spLocks noGrp="1"/>
          </p:cNvSpPr>
          <p:nvPr>
            <p:ph type="body" idx="1"/>
          </p:nvPr>
        </p:nvSpPr>
        <p:spPr>
          <a:xfrm>
            <a:off x="3922713" y="2932113"/>
            <a:ext cx="4970462" cy="3449637"/>
          </a:xfrm>
        </p:spPr>
        <p:txBody>
          <a:bodyPr/>
          <a:lstStyle/>
          <a:p>
            <a:pPr eaLnBrk="1" hangingPunct="1"/>
            <a:r>
              <a:rPr lang="en-GB" sz="2400" dirty="0" smtClean="0"/>
              <a:t>Giovanni LEONARDI &amp; Michel VAN HOEGAERDEN</a:t>
            </a:r>
            <a:endParaRPr lang="en-US" sz="2400" dirty="0" smtClean="0"/>
          </a:p>
          <a:p>
            <a:pPr eaLnBrk="1" hangingPunct="1"/>
            <a:endParaRPr lang="en-US" sz="2400" dirty="0" smtClean="0"/>
          </a:p>
          <a:p>
            <a:pPr eaLnBrk="1" hangingPunct="1"/>
            <a:r>
              <a:rPr lang="en-US" sz="2400" dirty="0" smtClean="0"/>
              <a:t>Joint Action on European</a:t>
            </a:r>
          </a:p>
          <a:p>
            <a:pPr eaLnBrk="1" hangingPunct="1"/>
            <a:r>
              <a:rPr lang="en-US" sz="2400" dirty="0" smtClean="0"/>
              <a:t>Health Workforce </a:t>
            </a:r>
          </a:p>
          <a:p>
            <a:pPr eaLnBrk="1" hangingPunct="1"/>
            <a:r>
              <a:rPr lang="en-US" sz="2400" dirty="0" smtClean="0"/>
              <a:t>Planning and Forecasting</a:t>
            </a:r>
            <a:endParaRPr lang="it-IT" dirty="0" smtClean="0"/>
          </a:p>
        </p:txBody>
      </p:sp>
      <p:pic>
        <p:nvPicPr>
          <p:cNvPr id="9220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4111625"/>
            <a:ext cx="2219325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i="1" dirty="0" smtClean="0"/>
              <a:t>CONSIDERING THE GOAL OF THE WORKSHOP</a:t>
            </a:r>
          </a:p>
          <a:p>
            <a:r>
              <a:rPr lang="en-GB" i="1" dirty="0" smtClean="0"/>
              <a:t>CONSIDERING THE RESULTS OF YESTERDAY’S SESSION</a:t>
            </a:r>
          </a:p>
          <a:p>
            <a:endParaRPr lang="en-GB" dirty="0"/>
          </a:p>
          <a:p>
            <a:r>
              <a:rPr lang="en-GB" dirty="0" smtClean="0"/>
              <a:t>DEFINE THE SCOPE OF TODAY’S WORKSHOP AND OF THE MDS DELIVERED BY THIS JOINT ACTION</a:t>
            </a:r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GOALS OF THE </a:t>
            </a:r>
            <a:r>
              <a:rPr lang="it-IT" dirty="0" smtClean="0"/>
              <a:t>SESSION</a:t>
            </a:r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YESTERDAY </a:t>
            </a:r>
            <a:r>
              <a:rPr lang="fr-FR" dirty="0" smtClean="0"/>
              <a:t>–</a:t>
            </a:r>
            <a:r>
              <a:rPr lang="fr-FR" dirty="0" smtClean="0"/>
              <a:t> GROUP A</a:t>
            </a:r>
            <a:endParaRPr lang="fr-FR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5503187"/>
              </p:ext>
            </p:extLst>
          </p:nvPr>
        </p:nvGraphicFramePr>
        <p:xfrm>
          <a:off x="467544" y="1783080"/>
          <a:ext cx="8229600" cy="36621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72608"/>
                <a:gridCol w="2756992"/>
              </a:tblGrid>
              <a:tr h="363789">
                <a:tc>
                  <a:txBody>
                    <a:bodyPr/>
                    <a:lstStyle/>
                    <a:p>
                      <a:r>
                        <a:rPr lang="it-IT" dirty="0" smtClean="0"/>
                        <a:t>Target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Votes</a:t>
                      </a:r>
                      <a:endParaRPr lang="it-IT" dirty="0"/>
                    </a:p>
                  </a:txBody>
                  <a:tcPr anchor="ctr"/>
                </a:tc>
              </a:tr>
              <a:tr h="570344">
                <a:tc>
                  <a:txBody>
                    <a:bodyPr/>
                    <a:lstStyle/>
                    <a:p>
                      <a:r>
                        <a:rPr lang="it-IT" dirty="0" smtClean="0"/>
                        <a:t>1.Affordability </a:t>
                      </a:r>
                      <a:r>
                        <a:rPr lang="it-IT" dirty="0" err="1" smtClean="0"/>
                        <a:t>of</a:t>
                      </a:r>
                      <a:r>
                        <a:rPr lang="it-IT" dirty="0" smtClean="0"/>
                        <a:t> the production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9</a:t>
                      </a:r>
                      <a:endParaRPr lang="it-IT" dirty="0"/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lang="it-IT" dirty="0" smtClean="0"/>
                        <a:t>2.Demand </a:t>
                      </a:r>
                      <a:r>
                        <a:rPr lang="it-IT" dirty="0" err="1" smtClean="0"/>
                        <a:t>of</a:t>
                      </a:r>
                      <a:r>
                        <a:rPr lang="it-IT" dirty="0" smtClean="0"/>
                        <a:t> </a:t>
                      </a:r>
                      <a:r>
                        <a:rPr lang="it-IT" dirty="0" err="1" smtClean="0"/>
                        <a:t>health</a:t>
                      </a:r>
                      <a:r>
                        <a:rPr lang="it-IT" dirty="0" smtClean="0"/>
                        <a:t> care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7</a:t>
                      </a:r>
                      <a:endParaRPr lang="it-IT" dirty="0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r>
                        <a:rPr lang="it-IT" dirty="0" smtClean="0"/>
                        <a:t>3.Quality </a:t>
                      </a:r>
                      <a:r>
                        <a:rPr lang="it-IT" dirty="0" err="1" smtClean="0"/>
                        <a:t>of</a:t>
                      </a:r>
                      <a:r>
                        <a:rPr lang="it-IT" dirty="0" smtClean="0"/>
                        <a:t> care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6</a:t>
                      </a:r>
                      <a:endParaRPr lang="it-IT" dirty="0"/>
                    </a:p>
                  </a:txBody>
                  <a:tcPr/>
                </a:tc>
              </a:tr>
              <a:tr h="363789">
                <a:tc>
                  <a:txBody>
                    <a:bodyPr/>
                    <a:lstStyle/>
                    <a:p>
                      <a:r>
                        <a:rPr lang="it-IT" dirty="0" smtClean="0"/>
                        <a:t>4. Access </a:t>
                      </a:r>
                      <a:r>
                        <a:rPr lang="it-IT" dirty="0" err="1" smtClean="0"/>
                        <a:t>to</a:t>
                      </a:r>
                      <a:r>
                        <a:rPr lang="it-IT" dirty="0" smtClean="0"/>
                        <a:t> post-graduate</a:t>
                      </a:r>
                      <a:r>
                        <a:rPr lang="it-IT" baseline="0" dirty="0" smtClean="0"/>
                        <a:t> </a:t>
                      </a:r>
                      <a:r>
                        <a:rPr lang="it-IT" baseline="0" dirty="0" err="1" smtClean="0"/>
                        <a:t>education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6</a:t>
                      </a:r>
                      <a:endParaRPr lang="it-IT" dirty="0"/>
                    </a:p>
                  </a:txBody>
                  <a:tcPr/>
                </a:tc>
              </a:tr>
              <a:tr h="363789">
                <a:tc>
                  <a:txBody>
                    <a:bodyPr/>
                    <a:lstStyle/>
                    <a:p>
                      <a:r>
                        <a:rPr lang="it-IT" dirty="0" smtClean="0"/>
                        <a:t>5.</a:t>
                      </a:r>
                      <a:r>
                        <a:rPr lang="it-IT" baseline="0" dirty="0" smtClean="0"/>
                        <a:t> </a:t>
                      </a:r>
                      <a:r>
                        <a:rPr lang="it-IT" baseline="0" dirty="0" err="1" smtClean="0"/>
                        <a:t>Regional</a:t>
                      </a:r>
                      <a:r>
                        <a:rPr lang="it-IT" baseline="0" dirty="0" smtClean="0"/>
                        <a:t> (i.e. </a:t>
                      </a:r>
                      <a:r>
                        <a:rPr lang="it-IT" baseline="0" dirty="0" err="1" smtClean="0"/>
                        <a:t>by</a:t>
                      </a:r>
                      <a:r>
                        <a:rPr lang="it-IT" baseline="0" dirty="0" smtClean="0"/>
                        <a:t> </a:t>
                      </a:r>
                      <a:r>
                        <a:rPr lang="it-IT" baseline="0" dirty="0" err="1" smtClean="0"/>
                        <a:t>language</a:t>
                      </a:r>
                      <a:r>
                        <a:rPr lang="it-IT" baseline="0" dirty="0" smtClean="0"/>
                        <a:t>) </a:t>
                      </a:r>
                      <a:r>
                        <a:rPr lang="it-IT" baseline="0" dirty="0" err="1" smtClean="0"/>
                        <a:t>distribution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4</a:t>
                      </a:r>
                      <a:endParaRPr lang="it-IT" dirty="0"/>
                    </a:p>
                  </a:txBody>
                  <a:tcPr/>
                </a:tc>
              </a:tr>
              <a:tr h="363789">
                <a:tc>
                  <a:txBody>
                    <a:bodyPr/>
                    <a:lstStyle/>
                    <a:p>
                      <a:r>
                        <a:rPr lang="it-IT" dirty="0" smtClean="0"/>
                        <a:t>6. </a:t>
                      </a:r>
                      <a:r>
                        <a:rPr lang="it-IT" dirty="0" err="1" smtClean="0"/>
                        <a:t>Balance</a:t>
                      </a:r>
                      <a:r>
                        <a:rPr lang="it-IT" dirty="0" smtClean="0"/>
                        <a:t> </a:t>
                      </a:r>
                      <a:r>
                        <a:rPr lang="it-IT" dirty="0" err="1" smtClean="0"/>
                        <a:t>of</a:t>
                      </a:r>
                      <a:r>
                        <a:rPr lang="it-IT" dirty="0" smtClean="0"/>
                        <a:t> the </a:t>
                      </a:r>
                      <a:r>
                        <a:rPr lang="it-IT" dirty="0" err="1" smtClean="0"/>
                        <a:t>demand</a:t>
                      </a:r>
                      <a:r>
                        <a:rPr lang="it-IT" baseline="0" dirty="0" smtClean="0"/>
                        <a:t> </a:t>
                      </a:r>
                      <a:r>
                        <a:rPr lang="it-IT" baseline="0" dirty="0" err="1" smtClean="0"/>
                        <a:t>for</a:t>
                      </a:r>
                      <a:r>
                        <a:rPr lang="it-IT" baseline="0" dirty="0" smtClean="0"/>
                        <a:t> </a:t>
                      </a:r>
                      <a:r>
                        <a:rPr lang="it-IT" dirty="0" smtClean="0"/>
                        <a:t>care </a:t>
                      </a:r>
                      <a:r>
                        <a:rPr lang="it-IT" dirty="0" err="1" smtClean="0"/>
                        <a:t>between</a:t>
                      </a:r>
                      <a:r>
                        <a:rPr lang="it-IT" dirty="0" smtClean="0"/>
                        <a:t> </a:t>
                      </a:r>
                      <a:r>
                        <a:rPr lang="it-IT" dirty="0" err="1" smtClean="0"/>
                        <a:t>General</a:t>
                      </a:r>
                      <a:r>
                        <a:rPr lang="it-IT" dirty="0" smtClean="0"/>
                        <a:t> care and </a:t>
                      </a:r>
                      <a:r>
                        <a:rPr lang="it-IT" dirty="0" err="1" smtClean="0"/>
                        <a:t>Specialized</a:t>
                      </a:r>
                      <a:r>
                        <a:rPr lang="it-IT" dirty="0" smtClean="0"/>
                        <a:t> care (</a:t>
                      </a:r>
                      <a:r>
                        <a:rPr lang="it-IT" dirty="0" err="1" smtClean="0"/>
                        <a:t>horizontal</a:t>
                      </a:r>
                      <a:r>
                        <a:rPr lang="it-IT" baseline="0" dirty="0" smtClean="0"/>
                        <a:t>) and </a:t>
                      </a:r>
                      <a:r>
                        <a:rPr lang="it-IT" baseline="0" dirty="0" err="1" smtClean="0"/>
                        <a:t>betwen</a:t>
                      </a:r>
                      <a:r>
                        <a:rPr lang="it-IT" baseline="0" dirty="0" smtClean="0"/>
                        <a:t> the </a:t>
                      </a:r>
                      <a:r>
                        <a:rPr lang="it-IT" baseline="0" dirty="0" err="1" smtClean="0"/>
                        <a:t>professions</a:t>
                      </a:r>
                      <a:r>
                        <a:rPr lang="it-IT" baseline="0" dirty="0" smtClean="0"/>
                        <a:t> (</a:t>
                      </a:r>
                      <a:r>
                        <a:rPr lang="it-IT" baseline="0" dirty="0" err="1" smtClean="0"/>
                        <a:t>vertical</a:t>
                      </a:r>
                      <a:r>
                        <a:rPr lang="it-IT" baseline="0" dirty="0" smtClean="0"/>
                        <a:t>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4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30831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YESTERDAY </a:t>
            </a:r>
            <a:r>
              <a:rPr lang="fr-FR" dirty="0" smtClean="0"/>
              <a:t>–</a:t>
            </a:r>
            <a:r>
              <a:rPr lang="fr-FR" dirty="0" smtClean="0"/>
              <a:t> GROUP A</a:t>
            </a:r>
            <a:endParaRPr lang="fr-FR" dirty="0"/>
          </a:p>
        </p:txBody>
      </p:sp>
      <p:graphicFrame>
        <p:nvGraphicFramePr>
          <p:cNvPr id="5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9577167"/>
              </p:ext>
            </p:extLst>
          </p:nvPr>
        </p:nvGraphicFramePr>
        <p:xfrm>
          <a:off x="467544" y="1743004"/>
          <a:ext cx="8229600" cy="32701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72608"/>
                <a:gridCol w="2756992"/>
              </a:tblGrid>
              <a:tr h="360476">
                <a:tc>
                  <a:txBody>
                    <a:bodyPr/>
                    <a:lstStyle/>
                    <a:p>
                      <a:r>
                        <a:rPr lang="it-IT" dirty="0" smtClean="0"/>
                        <a:t>Target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Votes</a:t>
                      </a:r>
                      <a:endParaRPr lang="it-IT" dirty="0"/>
                    </a:p>
                  </a:txBody>
                  <a:tcPr anchor="ctr"/>
                </a:tc>
              </a:tr>
              <a:tr h="629246">
                <a:tc>
                  <a:txBody>
                    <a:bodyPr/>
                    <a:lstStyle/>
                    <a:p>
                      <a:r>
                        <a:rPr lang="it-IT" dirty="0" smtClean="0"/>
                        <a:t>7. </a:t>
                      </a:r>
                      <a:r>
                        <a:rPr lang="it-IT" dirty="0" err="1" smtClean="0"/>
                        <a:t>Mapping</a:t>
                      </a:r>
                      <a:r>
                        <a:rPr lang="it-IT" baseline="0" dirty="0" smtClean="0"/>
                        <a:t> </a:t>
                      </a:r>
                      <a:r>
                        <a:rPr lang="it-IT" baseline="0" dirty="0" err="1" smtClean="0"/>
                        <a:t>movements</a:t>
                      </a:r>
                      <a:r>
                        <a:rPr lang="it-IT" baseline="0" dirty="0" smtClean="0"/>
                        <a:t> </a:t>
                      </a:r>
                      <a:r>
                        <a:rPr lang="it-IT" baseline="0" dirty="0" err="1" smtClean="0"/>
                        <a:t>of</a:t>
                      </a:r>
                      <a:r>
                        <a:rPr lang="it-IT" baseline="0" dirty="0" smtClean="0"/>
                        <a:t> </a:t>
                      </a:r>
                      <a:r>
                        <a:rPr lang="it-IT" baseline="0" dirty="0" err="1" smtClean="0"/>
                        <a:t>specialized</a:t>
                      </a:r>
                      <a:r>
                        <a:rPr lang="it-IT" baseline="0" dirty="0" smtClean="0"/>
                        <a:t> </a:t>
                      </a:r>
                      <a:r>
                        <a:rPr lang="it-IT" baseline="0" dirty="0" err="1" smtClean="0"/>
                        <a:t>professionals</a:t>
                      </a:r>
                      <a:r>
                        <a:rPr lang="it-IT" baseline="0" dirty="0" smtClean="0"/>
                        <a:t> </a:t>
                      </a:r>
                      <a:r>
                        <a:rPr lang="it-IT" baseline="0" dirty="0" err="1" smtClean="0"/>
                        <a:t>between</a:t>
                      </a:r>
                      <a:r>
                        <a:rPr lang="it-IT" baseline="0" dirty="0" smtClean="0"/>
                        <a:t> </a:t>
                      </a:r>
                      <a:r>
                        <a:rPr lang="it-IT" baseline="0" dirty="0" err="1" smtClean="0"/>
                        <a:t>countries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</a:t>
                      </a:r>
                      <a:endParaRPr lang="it-IT" dirty="0"/>
                    </a:p>
                  </a:txBody>
                  <a:tcPr/>
                </a:tc>
              </a:tr>
              <a:tr h="630833">
                <a:tc>
                  <a:txBody>
                    <a:bodyPr/>
                    <a:lstStyle/>
                    <a:p>
                      <a:r>
                        <a:rPr lang="it-IT" dirty="0" smtClean="0"/>
                        <a:t>8.Reaching</a:t>
                      </a:r>
                      <a:r>
                        <a:rPr lang="it-IT" baseline="0" dirty="0" smtClean="0"/>
                        <a:t> a set </a:t>
                      </a:r>
                      <a:r>
                        <a:rPr lang="it-IT" baseline="0" dirty="0" err="1" smtClean="0"/>
                        <a:t>of</a:t>
                      </a:r>
                      <a:r>
                        <a:rPr lang="it-IT" baseline="0" dirty="0" smtClean="0"/>
                        <a:t> </a:t>
                      </a:r>
                      <a:r>
                        <a:rPr lang="it-IT" baseline="0" dirty="0" err="1" smtClean="0"/>
                        <a:t>indicators</a:t>
                      </a:r>
                      <a:r>
                        <a:rPr lang="it-IT" baseline="0" dirty="0" smtClean="0"/>
                        <a:t> (i.e. </a:t>
                      </a:r>
                      <a:r>
                        <a:rPr lang="it-IT" baseline="0" dirty="0" err="1" smtClean="0"/>
                        <a:t>doctors</a:t>
                      </a:r>
                      <a:r>
                        <a:rPr lang="it-IT" baseline="0" dirty="0" smtClean="0"/>
                        <a:t> per 1000 </a:t>
                      </a:r>
                      <a:r>
                        <a:rPr lang="it-IT" baseline="0" dirty="0" err="1" smtClean="0"/>
                        <a:t>abitants</a:t>
                      </a:r>
                      <a:r>
                        <a:rPr lang="it-IT" baseline="0" dirty="0" smtClean="0"/>
                        <a:t>)</a:t>
                      </a:r>
                      <a:endParaRPr lang="it-IT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</a:t>
                      </a:r>
                      <a:endParaRPr lang="it-IT" dirty="0"/>
                    </a:p>
                  </a:txBody>
                  <a:tcPr/>
                </a:tc>
              </a:tr>
              <a:tr h="629246">
                <a:tc>
                  <a:txBody>
                    <a:bodyPr/>
                    <a:lstStyle/>
                    <a:p>
                      <a:r>
                        <a:rPr lang="it-IT" dirty="0" smtClean="0"/>
                        <a:t>9. </a:t>
                      </a:r>
                      <a:r>
                        <a:rPr lang="it-IT" dirty="0" err="1" smtClean="0"/>
                        <a:t>Retention</a:t>
                      </a:r>
                      <a:r>
                        <a:rPr lang="it-IT" dirty="0" smtClean="0"/>
                        <a:t> </a:t>
                      </a:r>
                      <a:r>
                        <a:rPr lang="it-IT" dirty="0" err="1" smtClean="0"/>
                        <a:t>of</a:t>
                      </a:r>
                      <a:r>
                        <a:rPr lang="it-IT" dirty="0" smtClean="0"/>
                        <a:t> </a:t>
                      </a:r>
                      <a:r>
                        <a:rPr lang="it-IT" dirty="0" err="1" smtClean="0"/>
                        <a:t>professionals</a:t>
                      </a:r>
                      <a:r>
                        <a:rPr lang="it-IT" dirty="0" smtClean="0"/>
                        <a:t> </a:t>
                      </a:r>
                      <a:r>
                        <a:rPr lang="it-IT" dirty="0" err="1" smtClean="0"/>
                        <a:t>within</a:t>
                      </a:r>
                      <a:r>
                        <a:rPr lang="it-IT" dirty="0" smtClean="0"/>
                        <a:t> the </a:t>
                      </a:r>
                      <a:r>
                        <a:rPr lang="it-IT" dirty="0" err="1" smtClean="0"/>
                        <a:t>country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</a:t>
                      </a:r>
                      <a:endParaRPr lang="it-IT" dirty="0"/>
                    </a:p>
                  </a:txBody>
                  <a:tcPr/>
                </a:tc>
              </a:tr>
              <a:tr h="629246">
                <a:tc>
                  <a:txBody>
                    <a:bodyPr/>
                    <a:lstStyle/>
                    <a:p>
                      <a:r>
                        <a:rPr lang="it-IT" dirty="0" smtClean="0"/>
                        <a:t>10.Controlling</a:t>
                      </a:r>
                      <a:r>
                        <a:rPr lang="it-IT" baseline="0" dirty="0" smtClean="0"/>
                        <a:t> the </a:t>
                      </a:r>
                      <a:r>
                        <a:rPr lang="it-IT" baseline="0" dirty="0" err="1" smtClean="0"/>
                        <a:t>retention</a:t>
                      </a:r>
                      <a:r>
                        <a:rPr lang="it-IT" baseline="0" dirty="0" smtClean="0"/>
                        <a:t> </a:t>
                      </a:r>
                      <a:r>
                        <a:rPr lang="it-IT" baseline="0" dirty="0" err="1" smtClean="0"/>
                        <a:t>process</a:t>
                      </a:r>
                      <a:endParaRPr lang="it-IT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</a:t>
                      </a:r>
                      <a:endParaRPr lang="it-IT" dirty="0"/>
                    </a:p>
                  </a:txBody>
                  <a:tcPr/>
                </a:tc>
              </a:tr>
              <a:tr h="360476">
                <a:tc>
                  <a:txBody>
                    <a:bodyPr/>
                    <a:lstStyle/>
                    <a:p>
                      <a:r>
                        <a:rPr lang="it-IT" dirty="0" smtClean="0"/>
                        <a:t>11.</a:t>
                      </a:r>
                      <a:r>
                        <a:rPr lang="it-IT" baseline="0" dirty="0" smtClean="0"/>
                        <a:t> </a:t>
                      </a:r>
                      <a:r>
                        <a:rPr lang="it-IT" baseline="0" dirty="0" err="1" smtClean="0"/>
                        <a:t>Affordability</a:t>
                      </a:r>
                      <a:r>
                        <a:rPr lang="it-IT" baseline="0" dirty="0" smtClean="0"/>
                        <a:t> </a:t>
                      </a:r>
                      <a:r>
                        <a:rPr lang="it-IT" baseline="0" dirty="0" err="1" smtClean="0"/>
                        <a:t>of</a:t>
                      </a:r>
                      <a:r>
                        <a:rPr lang="it-IT" baseline="0" dirty="0" smtClean="0"/>
                        <a:t> training</a:t>
                      </a:r>
                      <a:endParaRPr lang="it-IT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57418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REAL POLITICAL LIFE</a:t>
            </a:r>
          </a:p>
          <a:p>
            <a:pPr lvl="1"/>
            <a:r>
              <a:rPr lang="en-GB" sz="2100" dirty="0" smtClean="0"/>
              <a:t>Many priority 1 requirements from many importan</a:t>
            </a:r>
            <a:r>
              <a:rPr lang="en-GB" sz="2100" dirty="0" smtClean="0"/>
              <a:t>t stakeholders</a:t>
            </a:r>
          </a:p>
          <a:p>
            <a:pPr lvl="1"/>
            <a:r>
              <a:rPr lang="en-GB" sz="2100" dirty="0" smtClean="0"/>
              <a:t>Feeling that even though there is a split between priorities, the amount of “priority one’s” is blocking</a:t>
            </a:r>
          </a:p>
          <a:p>
            <a:pPr lvl="1"/>
            <a:endParaRPr lang="en-GB" sz="2100" dirty="0" smtClean="0"/>
          </a:p>
          <a:p>
            <a:endParaRPr lang="en-GB" sz="2400" dirty="0" smtClean="0"/>
          </a:p>
          <a:p>
            <a:endParaRPr lang="en-GB" sz="2400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YESTERDAY </a:t>
            </a:r>
            <a:r>
              <a:rPr lang="fr-FR" dirty="0" smtClean="0"/>
              <a:t>–</a:t>
            </a:r>
            <a:r>
              <a:rPr lang="fr-FR" dirty="0" smtClean="0"/>
              <a:t> GROUP B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067609"/>
              </p:ext>
            </p:extLst>
          </p:nvPr>
        </p:nvGraphicFramePr>
        <p:xfrm>
          <a:off x="179512" y="3463880"/>
          <a:ext cx="8712968" cy="3205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6484"/>
                <a:gridCol w="4356484"/>
              </a:tblGrid>
              <a:tr h="370840">
                <a:tc>
                  <a:txBody>
                    <a:bodyPr/>
                    <a:lstStyle/>
                    <a:p>
                      <a:r>
                        <a:rPr lang="en-GB" noProof="0" dirty="0" smtClean="0"/>
                        <a:t>Main Principles (groups)</a:t>
                      </a:r>
                      <a:endParaRPr lang="en-GB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smtClean="0"/>
                        <a:t>Main Targets (groups)</a:t>
                      </a:r>
                      <a:endParaRPr lang="en-GB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noProof="0" smtClean="0"/>
                        <a:t>Availability of service</a:t>
                      </a:r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 smtClean="0"/>
                        <a:t>Numbers needed on current</a:t>
                      </a:r>
                      <a:r>
                        <a:rPr lang="en-GB" baseline="0" noProof="0" dirty="0" smtClean="0"/>
                        <a:t> people</a:t>
                      </a:r>
                    </a:p>
                    <a:p>
                      <a:r>
                        <a:rPr lang="en-GB" noProof="0" dirty="0" smtClean="0"/>
                        <a:t>Numbers needed on population &amp; geography</a:t>
                      </a:r>
                      <a:endParaRPr lang="en-GB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noProof="0" smtClean="0"/>
                        <a:t>Adapting</a:t>
                      </a:r>
                      <a:r>
                        <a:rPr lang="en-GB" baseline="0" noProof="0" smtClean="0"/>
                        <a:t> Education to the needs of Healthcare</a:t>
                      </a:r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 smtClean="0"/>
                        <a:t>Numbers needed on future skills &amp; needs</a:t>
                      </a:r>
                      <a:endParaRPr lang="en-GB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noProof="0" smtClean="0"/>
                        <a:t>Cost</a:t>
                      </a:r>
                      <a:r>
                        <a:rPr lang="en-GB" baseline="0" noProof="0" smtClean="0"/>
                        <a:t> Effectiveness is important</a:t>
                      </a:r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 smtClean="0"/>
                        <a:t>Numbers needed</a:t>
                      </a:r>
                      <a:r>
                        <a:rPr lang="en-GB" baseline="0" noProof="0" dirty="0" smtClean="0"/>
                        <a:t> </a:t>
                      </a:r>
                      <a:r>
                        <a:rPr lang="en-GB" noProof="0" dirty="0" smtClean="0"/>
                        <a:t>on cost &amp; Effectiveness</a:t>
                      </a:r>
                      <a:endParaRPr lang="en-GB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noProof="0" smtClean="0"/>
                        <a:t>Planning</a:t>
                      </a:r>
                      <a:r>
                        <a:rPr lang="en-GB" baseline="0" noProof="0" smtClean="0"/>
                        <a:t> help evaluating current situation and new initiatives</a:t>
                      </a:r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 smtClean="0"/>
                        <a:t>Relation between</a:t>
                      </a:r>
                      <a:r>
                        <a:rPr lang="en-GB" baseline="0" noProof="0" dirty="0" smtClean="0"/>
                        <a:t> current reality, scenarios and cost effectiveness</a:t>
                      </a:r>
                      <a:endParaRPr lang="en-GB" noProof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69629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OUTPUT FROM GROUP B (extended)</a:t>
            </a:r>
            <a:endParaRPr lang="en-GB"/>
          </a:p>
        </p:txBody>
      </p:sp>
      <p:graphicFrame>
        <p:nvGraphicFramePr>
          <p:cNvPr id="6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732039"/>
              </p:ext>
            </p:extLst>
          </p:nvPr>
        </p:nvGraphicFramePr>
        <p:xfrm>
          <a:off x="539552" y="1628800"/>
          <a:ext cx="4248472" cy="3779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8472"/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1" noProof="0" smtClean="0"/>
                        <a:t>Principles</a:t>
                      </a:r>
                      <a:endParaRPr lang="en-GB" b="1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1" noProof="0" dirty="0" smtClean="0"/>
                        <a:t>Planning</a:t>
                      </a:r>
                      <a:r>
                        <a:rPr lang="en-GB" b="1" baseline="0" noProof="0" dirty="0" smtClean="0"/>
                        <a:t> &amp; forecasting are must do’s to allow both monitoring and policy making</a:t>
                      </a:r>
                      <a:endParaRPr lang="en-GB" b="1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1" noProof="0" dirty="0" smtClean="0"/>
                        <a:t>Shortages are no options as it is</a:t>
                      </a:r>
                      <a:r>
                        <a:rPr lang="en-GB" b="1" baseline="0" noProof="0" dirty="0" smtClean="0"/>
                        <a:t> a threat to the coverage and quality</a:t>
                      </a:r>
                      <a:endParaRPr lang="en-GB" b="1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1" noProof="0" smtClean="0"/>
                        <a:t>Universal coverage</a:t>
                      </a:r>
                      <a:endParaRPr lang="en-GB" b="1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1" noProof="0" smtClean="0"/>
                        <a:t>Affordability</a:t>
                      </a:r>
                      <a:endParaRPr lang="en-GB" b="1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1" noProof="0" smtClean="0"/>
                        <a:t>Effectiveness</a:t>
                      </a:r>
                      <a:endParaRPr lang="en-GB" b="1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1" noProof="0" smtClean="0"/>
                        <a:t>Education to meet Healthcare needs</a:t>
                      </a:r>
                      <a:endParaRPr lang="en-GB" b="1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1" noProof="0" dirty="0" smtClean="0"/>
                        <a:t>Quality of work/private</a:t>
                      </a:r>
                      <a:r>
                        <a:rPr lang="en-GB" b="1" baseline="0" noProof="0" dirty="0" smtClean="0"/>
                        <a:t> balance</a:t>
                      </a:r>
                      <a:endParaRPr lang="en-GB" b="1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Espace réservé du conten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6267676"/>
              </p:ext>
            </p:extLst>
          </p:nvPr>
        </p:nvGraphicFramePr>
        <p:xfrm>
          <a:off x="4932040" y="1628800"/>
          <a:ext cx="3960440" cy="377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44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1" noProof="0" smtClean="0"/>
                        <a:t>Targets</a:t>
                      </a:r>
                      <a:endParaRPr lang="en-GB" b="1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1" noProof="0" dirty="0" smtClean="0"/>
                        <a:t>Current HWF</a:t>
                      </a:r>
                      <a:endParaRPr lang="en-GB" b="1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1" noProof="0" dirty="0" smtClean="0"/>
                        <a:t>Benchmark against population</a:t>
                      </a:r>
                      <a:r>
                        <a:rPr lang="en-GB" b="1" baseline="0" noProof="0" dirty="0" smtClean="0"/>
                        <a:t> information's (incl. real coverage)</a:t>
                      </a:r>
                      <a:endParaRPr lang="en-GB" b="1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1" noProof="0" dirty="0" smtClean="0"/>
                        <a:t>Measuring</a:t>
                      </a:r>
                      <a:r>
                        <a:rPr lang="en-GB" b="1" baseline="0" noProof="0" dirty="0" smtClean="0"/>
                        <a:t> the </a:t>
                      </a:r>
                      <a:r>
                        <a:rPr lang="en-GB" b="1" noProof="0" dirty="0" smtClean="0"/>
                        <a:t>impact of policies</a:t>
                      </a:r>
                      <a:endParaRPr lang="en-GB" b="1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1" noProof="0" dirty="0" smtClean="0"/>
                        <a:t>Monitoring</a:t>
                      </a:r>
                      <a:r>
                        <a:rPr lang="en-GB" b="1" baseline="0" noProof="0" dirty="0" smtClean="0"/>
                        <a:t> the effect of HWF on cost</a:t>
                      </a:r>
                      <a:endParaRPr lang="en-GB" b="1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1" noProof="0" dirty="0" smtClean="0"/>
                        <a:t>Monitoring</a:t>
                      </a:r>
                      <a:r>
                        <a:rPr lang="en-GB" b="1" baseline="0" noProof="0" dirty="0" smtClean="0"/>
                        <a:t> the </a:t>
                      </a:r>
                      <a:r>
                        <a:rPr lang="en-GB" b="1" noProof="0" dirty="0" smtClean="0"/>
                        <a:t>effectiveness of HWF</a:t>
                      </a:r>
                      <a:endParaRPr lang="en-GB" b="1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1" noProof="0" dirty="0" smtClean="0"/>
                        <a:t>Monitoring</a:t>
                      </a:r>
                      <a:r>
                        <a:rPr lang="en-GB" b="1" baseline="0" noProof="0" dirty="0" smtClean="0"/>
                        <a:t> HWF workload</a:t>
                      </a:r>
                      <a:endParaRPr lang="en-GB" b="1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1" noProof="0" dirty="0" smtClean="0"/>
                        <a:t>Evaluate</a:t>
                      </a:r>
                      <a:r>
                        <a:rPr lang="en-GB" b="1" baseline="0" noProof="0" dirty="0" smtClean="0"/>
                        <a:t> potential new strategies</a:t>
                      </a:r>
                      <a:endParaRPr lang="en-GB" b="1" noProof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63836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467544" y="3356992"/>
            <a:ext cx="8136904" cy="230425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WE NEED TO ISSUE A DEFINITION OF </a:t>
            </a:r>
            <a:r>
              <a:rPr lang="nl-BE" dirty="0" smtClean="0">
                <a:solidFill>
                  <a:schemeClr val="accent1"/>
                </a:solidFill>
              </a:rPr>
              <a:t>MINIMAL </a:t>
            </a:r>
            <a:r>
              <a:rPr lang="nl-BE" dirty="0" smtClean="0"/>
              <a:t>DATA SET</a:t>
            </a:r>
          </a:p>
          <a:p>
            <a:r>
              <a:rPr lang="nl-BE" dirty="0" smtClean="0"/>
              <a:t>WE NEED TO POPULATE IT </a:t>
            </a:r>
            <a:r>
              <a:rPr lang="nl-BE" dirty="0" smtClean="0">
                <a:solidFill>
                  <a:srgbClr val="2DA2BF"/>
                </a:solidFill>
              </a:rPr>
              <a:t>TODAY</a:t>
            </a:r>
            <a:endParaRPr lang="nl-BE" dirty="0">
              <a:solidFill>
                <a:srgbClr val="2DA2BF"/>
              </a:solidFill>
            </a:endParaRPr>
          </a:p>
          <a:p>
            <a:endParaRPr lang="nl-BE" dirty="0" smtClean="0">
              <a:solidFill>
                <a:schemeClr val="bg1"/>
              </a:solidFill>
            </a:endParaRPr>
          </a:p>
          <a:p>
            <a:r>
              <a:rPr lang="nl-BE" sz="2000" dirty="0" smtClean="0">
                <a:solidFill>
                  <a:schemeClr val="bg1"/>
                </a:solidFill>
              </a:rPr>
              <a:t>PART 1 / </a:t>
            </a:r>
          </a:p>
          <a:p>
            <a:pPr lvl="1"/>
            <a:r>
              <a:rPr lang="nl-BE" sz="2000" dirty="0" smtClean="0">
                <a:solidFill>
                  <a:schemeClr val="bg1"/>
                </a:solidFill>
              </a:rPr>
              <a:t>WE PROPOSE AN OPTION (DEFINITION OF </a:t>
            </a:r>
            <a:r>
              <a:rPr lang="nl-BE" sz="2000" i="1" dirty="0" smtClean="0">
                <a:solidFill>
                  <a:schemeClr val="bg1"/>
                </a:solidFill>
              </a:rPr>
              <a:t>MINIMAL</a:t>
            </a:r>
            <a:r>
              <a:rPr lang="nl-BE" sz="2000" dirty="0" smtClean="0">
                <a:solidFill>
                  <a:schemeClr val="bg1"/>
                </a:solidFill>
              </a:rPr>
              <a:t>)</a:t>
            </a:r>
          </a:p>
          <a:p>
            <a:r>
              <a:rPr lang="nl-BE" sz="2000" dirty="0" smtClean="0">
                <a:solidFill>
                  <a:schemeClr val="bg1"/>
                </a:solidFill>
              </a:rPr>
              <a:t>PART 2 /</a:t>
            </a:r>
          </a:p>
          <a:p>
            <a:pPr lvl="1"/>
            <a:r>
              <a:rPr lang="nl-BE" sz="2000" dirty="0" smtClean="0">
                <a:solidFill>
                  <a:schemeClr val="bg1"/>
                </a:solidFill>
              </a:rPr>
              <a:t>WORKSHOP CHALLENGING THE OPTION</a:t>
            </a:r>
          </a:p>
          <a:p>
            <a:r>
              <a:rPr lang="nl-BE" sz="2000" dirty="0" smtClean="0">
                <a:solidFill>
                  <a:schemeClr val="bg1"/>
                </a:solidFill>
              </a:rPr>
              <a:t>PART 3 /</a:t>
            </a:r>
          </a:p>
          <a:p>
            <a:pPr lvl="1"/>
            <a:r>
              <a:rPr lang="nl-BE" sz="2000" dirty="0" smtClean="0">
                <a:solidFill>
                  <a:schemeClr val="bg1"/>
                </a:solidFill>
              </a:rPr>
              <a:t>WORKSHOP FOR POPULATING THE CHOOSEN OPTION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AGENDA - OUR PROPOSAL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231069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PART 1 - THE PROPOSAL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Michel Van </a:t>
            </a:r>
            <a:r>
              <a:rPr lang="fr-FR" dirty="0" err="1" smtClean="0"/>
              <a:t>Hoegaerden</a:t>
            </a:r>
            <a:endParaRPr lang="fr-FR" dirty="0" smtClean="0"/>
          </a:p>
          <a:p>
            <a:r>
              <a:rPr lang="fr-FR" dirty="0" smtClean="0"/>
              <a:t>Giovanni Lombardi</a:t>
            </a:r>
          </a:p>
          <a:p>
            <a:r>
              <a:rPr lang="fr-FR" dirty="0" smtClean="0"/>
              <a:t>… &amp; </a:t>
            </a:r>
            <a:r>
              <a:rPr lang="fr-FR" dirty="0" err="1" smtClean="0"/>
              <a:t>you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915880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le">
  <a:themeElements>
    <a:clrScheme name="Vial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Vial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Vial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1822</TotalTime>
  <Words>881</Words>
  <Application>Microsoft Macintosh PowerPoint</Application>
  <PresentationFormat>Présentation à l'écran (4:3)</PresentationFormat>
  <Paragraphs>170</Paragraphs>
  <Slides>16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17" baseType="lpstr">
      <vt:lpstr>Viale</vt:lpstr>
      <vt:lpstr>Présentation PowerPoint</vt:lpstr>
      <vt:lpstr>WORKSHOP GROUP 2 </vt:lpstr>
      <vt:lpstr>GOALS OF THE SESSION</vt:lpstr>
      <vt:lpstr>YESTERDAY – GROUP A</vt:lpstr>
      <vt:lpstr>YESTERDAY – GROUP A</vt:lpstr>
      <vt:lpstr>YESTERDAY – GROUP B</vt:lpstr>
      <vt:lpstr>OUTPUT FROM GROUP B (extended)</vt:lpstr>
      <vt:lpstr>AGENDA - OUR PROPOSAL</vt:lpstr>
      <vt:lpstr>PART 1 - THE PROPOSAL</vt:lpstr>
      <vt:lpstr>The timeline</vt:lpstr>
      <vt:lpstr>RELEASE MANAGEMENT OF THE MDS</vt:lpstr>
      <vt:lpstr>Splitting targets into 1a, 1b &amp; 2 - 1</vt:lpstr>
      <vt:lpstr>Splitting targets into 1a, 1b &amp; 2 - 2</vt:lpstr>
      <vt:lpstr>Splitting targets into 1a, 1b &amp; 2 - 2</vt:lpstr>
      <vt:lpstr>Distribution of targets</vt:lpstr>
      <vt:lpstr>The scenario</vt:lpstr>
    </vt:vector>
  </TitlesOfParts>
  <Company>Agenas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Anna Maria Pacini</dc:creator>
  <cp:lastModifiedBy>M V</cp:lastModifiedBy>
  <cp:revision>358</cp:revision>
  <dcterms:created xsi:type="dcterms:W3CDTF">2013-04-24T07:53:48Z</dcterms:created>
  <dcterms:modified xsi:type="dcterms:W3CDTF">2013-09-20T07:07:17Z</dcterms:modified>
</cp:coreProperties>
</file>