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62" r:id="rId4"/>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8" autoAdjust="0"/>
    <p:restoredTop sz="94660"/>
  </p:normalViewPr>
  <p:slideViewPr>
    <p:cSldViewPr>
      <p:cViewPr varScale="1">
        <p:scale>
          <a:sx n="68" d="100"/>
          <a:sy n="68" d="100"/>
        </p:scale>
        <p:origin x="13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6229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a:xfrm>
            <a:off x="457200" y="6356350"/>
            <a:ext cx="2133600" cy="365125"/>
          </a:xfrm>
          <a:prstGeom prst="rect">
            <a:avLst/>
          </a:prstGeom>
        </p:spPr>
        <p:txBody>
          <a:bodyPr/>
          <a:lstStyle>
            <a:lvl1pPr>
              <a:defRPr/>
            </a:lvl1pPr>
          </a:lstStyle>
          <a:p>
            <a:pPr defTabSz="457200">
              <a:defRPr/>
            </a:pPr>
            <a:fld id="{D481F759-423F-4F89-B513-D46CB61630AE}" type="datetimeFigureOut">
              <a:rPr lang="hu-HU">
                <a:solidFill>
                  <a:prstClr val="black"/>
                </a:solidFill>
              </a:rPr>
              <a:pPr defTabSz="457200">
                <a:defRPr/>
              </a:pPr>
              <a:t>2014.12.02.</a:t>
            </a:fld>
            <a:endParaRPr lang="hu-HU" dirty="0">
              <a:solidFill>
                <a:prstClr val="black"/>
              </a:solidFill>
            </a:endParaRPr>
          </a:p>
        </p:txBody>
      </p:sp>
      <p:sp>
        <p:nvSpPr>
          <p:cNvPr id="3" name="Élőláb helye 4"/>
          <p:cNvSpPr>
            <a:spLocks noGrp="1"/>
          </p:cNvSpPr>
          <p:nvPr>
            <p:ph type="ftr" sz="quarter" idx="11"/>
          </p:nvPr>
        </p:nvSpPr>
        <p:spPr>
          <a:xfrm>
            <a:off x="3124200" y="6356350"/>
            <a:ext cx="2895600" cy="365125"/>
          </a:xfrm>
          <a:prstGeom prst="rect">
            <a:avLst/>
          </a:prstGeom>
        </p:spPr>
        <p:txBody>
          <a:bodyPr/>
          <a:lstStyle>
            <a:lvl1pPr>
              <a:defRPr/>
            </a:lvl1pPr>
          </a:lstStyle>
          <a:p>
            <a:pPr defTabSz="457200">
              <a:defRPr/>
            </a:pPr>
            <a:endParaRPr lang="hu-HU" dirty="0">
              <a:solidFill>
                <a:prstClr val="black"/>
              </a:solidFill>
            </a:endParaRPr>
          </a:p>
        </p:txBody>
      </p:sp>
      <p:sp>
        <p:nvSpPr>
          <p:cNvPr id="4" name="Dia számának helye 5"/>
          <p:cNvSpPr>
            <a:spLocks noGrp="1"/>
          </p:cNvSpPr>
          <p:nvPr>
            <p:ph type="sldNum" sz="quarter" idx="12"/>
          </p:nvPr>
        </p:nvSpPr>
        <p:spPr>
          <a:xfrm>
            <a:off x="6553200" y="6356350"/>
            <a:ext cx="2133600" cy="365125"/>
          </a:xfrm>
          <a:prstGeom prst="rect">
            <a:avLst/>
          </a:prstGeom>
        </p:spPr>
        <p:txBody>
          <a:bodyPr/>
          <a:lstStyle>
            <a:lvl1pPr>
              <a:defRPr/>
            </a:lvl1pPr>
          </a:lstStyle>
          <a:p>
            <a:pPr defTabSz="457200">
              <a:defRPr/>
            </a:pPr>
            <a:fld id="{A2BC947A-1026-4568-A37A-B95B8C497FA6}" type="slidenum">
              <a:rPr lang="hu-HU">
                <a:solidFill>
                  <a:prstClr val="black"/>
                </a:solidFill>
              </a:rPr>
              <a:pPr defTabSz="457200">
                <a:defRPr/>
              </a:pPr>
              <a:t>‹#›</a:t>
            </a:fld>
            <a:endParaRPr lang="hu-HU"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PPT template3.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70549122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585857"/>
          </a:solidFill>
          <a:latin typeface="Trebuchet MS"/>
          <a:ea typeface="+mn-ea"/>
          <a:cs typeface="Trebuchet MS"/>
        </a:defRPr>
      </a:lvl1pPr>
      <a:lvl2pPr marL="742950" indent="-285750" algn="l" defTabSz="457200" rtl="0" eaLnBrk="1" latinLnBrk="0" hangingPunct="1">
        <a:spcBef>
          <a:spcPct val="20000"/>
        </a:spcBef>
        <a:buFont typeface="Arial"/>
        <a:buChar char="–"/>
        <a:defRPr sz="2000" kern="1200">
          <a:solidFill>
            <a:srgbClr val="585857"/>
          </a:solidFill>
          <a:latin typeface="Trebuchet MS"/>
          <a:ea typeface="+mn-ea"/>
          <a:cs typeface="Trebuchet MS"/>
        </a:defRPr>
      </a:lvl2pPr>
      <a:lvl3pPr marL="1143000" indent="-228600" algn="l" defTabSz="457200" rtl="0" eaLnBrk="1" latinLnBrk="0" hangingPunct="1">
        <a:spcBef>
          <a:spcPct val="20000"/>
        </a:spcBef>
        <a:buFont typeface="Arial"/>
        <a:buChar char="•"/>
        <a:defRPr sz="2000" kern="1200">
          <a:solidFill>
            <a:srgbClr val="585857"/>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a:solidFill>
            <a:srgbClr val="585857"/>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a:solidFill>
            <a:srgbClr val="585857"/>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églalap 4"/>
          <p:cNvSpPr/>
          <p:nvPr/>
        </p:nvSpPr>
        <p:spPr>
          <a:xfrm>
            <a:off x="384663" y="519063"/>
            <a:ext cx="5987537" cy="461665"/>
          </a:xfrm>
          <a:prstGeom prst="rect">
            <a:avLst/>
          </a:prstGeom>
        </p:spPr>
        <p:txBody>
          <a:bodyPr wrap="none">
            <a:spAutoFit/>
          </a:bodyPr>
          <a:lstStyle/>
          <a:p>
            <a:pPr defTabSz="457200"/>
            <a:r>
              <a:rPr lang="en-GB" sz="2400" b="1" dirty="0" smtClean="0">
                <a:solidFill>
                  <a:srgbClr val="00B0F0"/>
                </a:solidFill>
                <a:latin typeface="Trebuchet MS" pitchFamily="34" charset="0"/>
              </a:rPr>
              <a:t>WP6 – HWF mobility-related information</a:t>
            </a:r>
            <a:endParaRPr lang="en-GB" sz="2400" b="1" dirty="0">
              <a:solidFill>
                <a:srgbClr val="00B0F0"/>
              </a:solidFill>
              <a:latin typeface="Trebuchet MS" pitchFamily="34" charset="0"/>
            </a:endParaRPr>
          </a:p>
        </p:txBody>
      </p:sp>
      <p:sp>
        <p:nvSpPr>
          <p:cNvPr id="6" name="Téglalap 5"/>
          <p:cNvSpPr/>
          <p:nvPr/>
        </p:nvSpPr>
        <p:spPr>
          <a:xfrm>
            <a:off x="361331" y="1124745"/>
            <a:ext cx="8277702" cy="2677656"/>
          </a:xfrm>
          <a:prstGeom prst="rect">
            <a:avLst/>
          </a:prstGeom>
        </p:spPr>
        <p:txBody>
          <a:bodyPr wrap="square">
            <a:spAutoFit/>
          </a:bodyPr>
          <a:lstStyle/>
          <a:p>
            <a:r>
              <a:rPr lang="en-US" sz="2800" dirty="0">
                <a:solidFill>
                  <a:prstClr val="black"/>
                </a:solidFill>
              </a:rPr>
              <a:t/>
            </a:r>
            <a:br>
              <a:rPr lang="en-US" sz="2800" dirty="0">
                <a:solidFill>
                  <a:prstClr val="black"/>
                </a:solidFill>
              </a:rPr>
            </a:br>
            <a:r>
              <a:rPr lang="en-US" sz="2800" dirty="0">
                <a:solidFill>
                  <a:prstClr val="black"/>
                </a:solidFill>
              </a:rPr>
              <a:t/>
            </a:r>
            <a:br>
              <a:rPr lang="en-US" sz="2800" dirty="0">
                <a:solidFill>
                  <a:prstClr val="black"/>
                </a:solidFill>
              </a:rPr>
            </a:br>
            <a:endParaRPr lang="en-US" sz="2800" dirty="0">
              <a:solidFill>
                <a:prstClr val="black"/>
              </a:solidFill>
            </a:endParaRPr>
          </a:p>
          <a:p>
            <a:endParaRPr lang="en-US" sz="2800" dirty="0">
              <a:solidFill>
                <a:prstClr val="black"/>
              </a:solidFill>
            </a:endParaRPr>
          </a:p>
          <a:p>
            <a:r>
              <a:rPr lang="en-US" sz="2800" dirty="0">
                <a:solidFill>
                  <a:prstClr val="black"/>
                </a:solidFill>
              </a:rPr>
              <a:t/>
            </a:r>
            <a:br>
              <a:rPr lang="en-US" sz="2800" dirty="0">
                <a:solidFill>
                  <a:prstClr val="black"/>
                </a:solidFill>
              </a:rPr>
            </a:br>
            <a:endParaRPr lang="en-US" sz="2800" dirty="0">
              <a:solidFill>
                <a:prstClr val="black"/>
              </a:solidFill>
            </a:endParaRPr>
          </a:p>
        </p:txBody>
      </p:sp>
      <p:sp>
        <p:nvSpPr>
          <p:cNvPr id="4" name="Szövegdoboz 3"/>
          <p:cNvSpPr txBox="1"/>
          <p:nvPr/>
        </p:nvSpPr>
        <p:spPr>
          <a:xfrm>
            <a:off x="467544" y="1124745"/>
            <a:ext cx="8064896" cy="4708981"/>
          </a:xfrm>
          <a:prstGeom prst="rect">
            <a:avLst/>
          </a:prstGeom>
          <a:noFill/>
        </p:spPr>
        <p:txBody>
          <a:bodyPr wrap="square" rtlCol="0">
            <a:spAutoFit/>
          </a:bodyPr>
          <a:lstStyle/>
          <a:p>
            <a:pPr>
              <a:spcAft>
                <a:spcPts val="600"/>
              </a:spcAft>
            </a:pPr>
            <a:r>
              <a:rPr lang="en-GB" sz="2000" b="1" dirty="0" smtClean="0"/>
              <a:t>Objectives for </a:t>
            </a:r>
            <a:r>
              <a:rPr lang="en-GB" sz="2000" b="1" dirty="0"/>
              <a:t>HWF mobility </a:t>
            </a:r>
            <a:r>
              <a:rPr lang="en-GB" sz="2000" b="1" dirty="0" smtClean="0"/>
              <a:t>follow-up/Use of HWF mobility information</a:t>
            </a:r>
            <a:endParaRPr lang="en-GB" sz="2000" dirty="0" smtClean="0"/>
          </a:p>
          <a:p>
            <a:pPr marL="365125" indent="-365125">
              <a:spcAft>
                <a:spcPts val="600"/>
              </a:spcAft>
              <a:buFont typeface="Arial" pitchFamily="34" charset="0"/>
              <a:buChar char="•"/>
            </a:pPr>
            <a:r>
              <a:rPr lang="en-GB" sz="2000" dirty="0" smtClean="0"/>
              <a:t>Inflows </a:t>
            </a:r>
            <a:r>
              <a:rPr lang="en-GB" sz="2000" dirty="0"/>
              <a:t>and outflows </a:t>
            </a:r>
            <a:r>
              <a:rPr lang="en-GB" sz="2000" dirty="0" smtClean="0"/>
              <a:t>are </a:t>
            </a:r>
            <a:r>
              <a:rPr lang="en-GB" sz="2000" b="1" dirty="0" smtClean="0"/>
              <a:t>key factors becoming trends and potentially key drivers </a:t>
            </a:r>
            <a:r>
              <a:rPr lang="en-GB" sz="2000" dirty="0" smtClean="0"/>
              <a:t>as features of health systems and the workforce.</a:t>
            </a:r>
          </a:p>
          <a:p>
            <a:pPr marL="365125" indent="-365125">
              <a:spcAft>
                <a:spcPts val="600"/>
              </a:spcAft>
              <a:buFont typeface="Arial" pitchFamily="34" charset="0"/>
              <a:buChar char="•"/>
            </a:pPr>
            <a:r>
              <a:rPr lang="en-GB" sz="2000" dirty="0" smtClean="0"/>
              <a:t>They can play </a:t>
            </a:r>
            <a:r>
              <a:rPr lang="en-GB" sz="2000" dirty="0"/>
              <a:t>a significant role in the </a:t>
            </a:r>
            <a:r>
              <a:rPr lang="en-GB" sz="2000" b="1" dirty="0"/>
              <a:t>supply of health services and </a:t>
            </a:r>
            <a:r>
              <a:rPr lang="en-GB" sz="2000" b="1" dirty="0" smtClean="0"/>
              <a:t>workforce </a:t>
            </a:r>
            <a:r>
              <a:rPr lang="en-GB" sz="2000" dirty="0" smtClean="0"/>
              <a:t>(training pathways, attrition, leavers, joiners </a:t>
            </a:r>
            <a:r>
              <a:rPr lang="en-GB" sz="2000" dirty="0"/>
              <a:t>and registration </a:t>
            </a:r>
            <a:r>
              <a:rPr lang="en-GB" sz="2000" dirty="0" smtClean="0"/>
              <a:t>points must be taken </a:t>
            </a:r>
            <a:r>
              <a:rPr lang="en-GB" sz="2000" dirty="0"/>
              <a:t>into </a:t>
            </a:r>
            <a:r>
              <a:rPr lang="en-GB" sz="2000" dirty="0" smtClean="0"/>
              <a:t>account).</a:t>
            </a:r>
          </a:p>
          <a:p>
            <a:pPr marL="365125" indent="-365125">
              <a:spcAft>
                <a:spcPts val="600"/>
              </a:spcAft>
              <a:buFont typeface="Arial" pitchFamily="34" charset="0"/>
              <a:buChar char="•"/>
            </a:pPr>
            <a:r>
              <a:rPr lang="en-GB" sz="2000" dirty="0" smtClean="0"/>
              <a:t>The stock and flow </a:t>
            </a:r>
            <a:r>
              <a:rPr lang="en-GB" sz="2000" dirty="0"/>
              <a:t>approach </a:t>
            </a:r>
            <a:r>
              <a:rPr lang="en-GB" sz="2000" dirty="0" smtClean="0"/>
              <a:t>incorporating mobility takes </a:t>
            </a:r>
            <a:r>
              <a:rPr lang="en-GB" sz="2000" dirty="0"/>
              <a:t>into consideration the </a:t>
            </a:r>
            <a:r>
              <a:rPr lang="en-GB" sz="2000" dirty="0" smtClean="0"/>
              <a:t>production / training of health workforces for health systems.</a:t>
            </a:r>
            <a:endParaRPr lang="en-GB" sz="2000" b="1" dirty="0" smtClean="0"/>
          </a:p>
          <a:p>
            <a:pPr marL="365125" indent="-365125">
              <a:spcAft>
                <a:spcPts val="600"/>
              </a:spcAft>
              <a:buFont typeface="Arial" pitchFamily="34" charset="0"/>
              <a:buChar char="•"/>
            </a:pPr>
            <a:r>
              <a:rPr lang="en-GB" sz="2000" b="1" dirty="0" smtClean="0"/>
              <a:t>A range of qualitative methods</a:t>
            </a:r>
            <a:r>
              <a:rPr lang="en-GB" sz="2000" dirty="0" smtClean="0"/>
              <a:t> can be used to collect information and understand further mobility.  WP6 ‘user guidelines’ describes: expert/stakeholder identification, literature reviews, interviews, surveys, scenarios and Delphi exercises – </a:t>
            </a:r>
            <a:r>
              <a:rPr lang="en-GB" sz="2000" b="1" dirty="0" smtClean="0"/>
              <a:t>all of which can used to understand </a:t>
            </a:r>
            <a:r>
              <a:rPr lang="en-GB" sz="2000" b="1" dirty="0" smtClean="0"/>
              <a:t>mobility</a:t>
            </a:r>
            <a:r>
              <a:rPr lang="en-GB" sz="2000" dirty="0" smtClean="0"/>
              <a:t>.</a:t>
            </a:r>
            <a:endParaRPr lang="en-GB" sz="2000" dirty="0"/>
          </a:p>
        </p:txBody>
      </p:sp>
    </p:spTree>
    <p:extLst>
      <p:ext uri="{BB962C8B-B14F-4D97-AF65-F5344CB8AC3E}">
        <p14:creationId xmlns:p14="http://schemas.microsoft.com/office/powerpoint/2010/main" val="348602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églalap 4"/>
          <p:cNvSpPr/>
          <p:nvPr/>
        </p:nvSpPr>
        <p:spPr>
          <a:xfrm>
            <a:off x="384663" y="519063"/>
            <a:ext cx="5987537" cy="461665"/>
          </a:xfrm>
          <a:prstGeom prst="rect">
            <a:avLst/>
          </a:prstGeom>
        </p:spPr>
        <p:txBody>
          <a:bodyPr wrap="none">
            <a:spAutoFit/>
          </a:bodyPr>
          <a:lstStyle/>
          <a:p>
            <a:pPr defTabSz="457200"/>
            <a:r>
              <a:rPr lang="en-GB" sz="2400" b="1" dirty="0" smtClean="0">
                <a:solidFill>
                  <a:srgbClr val="00B0F0"/>
                </a:solidFill>
                <a:latin typeface="Trebuchet MS" pitchFamily="34" charset="0"/>
              </a:rPr>
              <a:t>WP6 – HWF mobility-related information</a:t>
            </a:r>
            <a:endParaRPr lang="en-GB" sz="2400" b="1" dirty="0">
              <a:solidFill>
                <a:srgbClr val="00B0F0"/>
              </a:solidFill>
              <a:latin typeface="Trebuchet MS" pitchFamily="34" charset="0"/>
            </a:endParaRPr>
          </a:p>
        </p:txBody>
      </p:sp>
      <p:sp>
        <p:nvSpPr>
          <p:cNvPr id="6" name="Téglalap 5"/>
          <p:cNvSpPr/>
          <p:nvPr/>
        </p:nvSpPr>
        <p:spPr>
          <a:xfrm>
            <a:off x="361331" y="1124745"/>
            <a:ext cx="8277702" cy="2677656"/>
          </a:xfrm>
          <a:prstGeom prst="rect">
            <a:avLst/>
          </a:prstGeom>
        </p:spPr>
        <p:txBody>
          <a:bodyPr wrap="square">
            <a:spAutoFit/>
          </a:bodyPr>
          <a:lstStyle/>
          <a:p>
            <a:r>
              <a:rPr lang="en-US" sz="2800" dirty="0">
                <a:solidFill>
                  <a:prstClr val="black"/>
                </a:solidFill>
              </a:rPr>
              <a:t/>
            </a:r>
            <a:br>
              <a:rPr lang="en-US" sz="2800" dirty="0">
                <a:solidFill>
                  <a:prstClr val="black"/>
                </a:solidFill>
              </a:rPr>
            </a:br>
            <a:r>
              <a:rPr lang="en-US" sz="2800" dirty="0">
                <a:solidFill>
                  <a:prstClr val="black"/>
                </a:solidFill>
              </a:rPr>
              <a:t/>
            </a:r>
            <a:br>
              <a:rPr lang="en-US" sz="2800" dirty="0">
                <a:solidFill>
                  <a:prstClr val="black"/>
                </a:solidFill>
              </a:rPr>
            </a:br>
            <a:endParaRPr lang="en-US" sz="2800" dirty="0">
              <a:solidFill>
                <a:prstClr val="black"/>
              </a:solidFill>
            </a:endParaRPr>
          </a:p>
          <a:p>
            <a:endParaRPr lang="en-US" sz="2800" dirty="0">
              <a:solidFill>
                <a:prstClr val="black"/>
              </a:solidFill>
            </a:endParaRPr>
          </a:p>
          <a:p>
            <a:r>
              <a:rPr lang="en-US" sz="2800" dirty="0">
                <a:solidFill>
                  <a:prstClr val="black"/>
                </a:solidFill>
              </a:rPr>
              <a:t/>
            </a:r>
            <a:br>
              <a:rPr lang="en-US" sz="2800" dirty="0">
                <a:solidFill>
                  <a:prstClr val="black"/>
                </a:solidFill>
              </a:rPr>
            </a:br>
            <a:endParaRPr lang="en-US" sz="2800" dirty="0">
              <a:solidFill>
                <a:prstClr val="black"/>
              </a:solidFill>
            </a:endParaRPr>
          </a:p>
        </p:txBody>
      </p:sp>
      <p:sp>
        <p:nvSpPr>
          <p:cNvPr id="4" name="Szövegdoboz 3"/>
          <p:cNvSpPr txBox="1"/>
          <p:nvPr/>
        </p:nvSpPr>
        <p:spPr>
          <a:xfrm>
            <a:off x="467544" y="1124745"/>
            <a:ext cx="8064896" cy="5170646"/>
          </a:xfrm>
          <a:prstGeom prst="rect">
            <a:avLst/>
          </a:prstGeom>
          <a:noFill/>
        </p:spPr>
        <p:txBody>
          <a:bodyPr wrap="square" rtlCol="0">
            <a:spAutoFit/>
          </a:bodyPr>
          <a:lstStyle/>
          <a:p>
            <a:pPr>
              <a:spcAft>
                <a:spcPts val="600"/>
              </a:spcAft>
            </a:pPr>
            <a:r>
              <a:rPr lang="en-GB" sz="2000" b="1" dirty="0"/>
              <a:t>Country level mobility information</a:t>
            </a:r>
          </a:p>
          <a:p>
            <a:pPr marL="365125" indent="-365125">
              <a:spcAft>
                <a:spcPts val="600"/>
              </a:spcAft>
              <a:buFont typeface="Arial" pitchFamily="34" charset="0"/>
              <a:buChar char="•"/>
            </a:pPr>
            <a:r>
              <a:rPr lang="en-GB" sz="2000" dirty="0" smtClean="0"/>
              <a:t>Mobility information/ data as part of understanding and then calculating surplus </a:t>
            </a:r>
            <a:r>
              <a:rPr lang="en-GB" sz="2000" dirty="0"/>
              <a:t>and </a:t>
            </a:r>
            <a:r>
              <a:rPr lang="en-GB" sz="2000" dirty="0" smtClean="0"/>
              <a:t>shortages (Belgium concerning future changes to flows</a:t>
            </a:r>
            <a:r>
              <a:rPr lang="en-GB" sz="2000" dirty="0" smtClean="0"/>
              <a:t>).</a:t>
            </a:r>
            <a:endParaRPr lang="en-GB" sz="2000" dirty="0" smtClean="0"/>
          </a:p>
          <a:p>
            <a:pPr marL="365125" indent="-365125">
              <a:spcAft>
                <a:spcPts val="600"/>
              </a:spcAft>
              <a:buFont typeface="Arial" pitchFamily="34" charset="0"/>
              <a:buChar char="•"/>
            </a:pPr>
            <a:r>
              <a:rPr lang="en-GB" sz="2000" dirty="0" smtClean="0"/>
              <a:t>The perceived or understood sentiment of mobility/migration intentions in the workforce (surveys </a:t>
            </a:r>
            <a:r>
              <a:rPr lang="en-GB" sz="2000" dirty="0"/>
              <a:t>such as </a:t>
            </a:r>
            <a:r>
              <a:rPr lang="en-GB" sz="2000" i="1" dirty="0"/>
              <a:t>Health professional mobility in </a:t>
            </a:r>
            <a:r>
              <a:rPr lang="en-GB" sz="2000" i="1" dirty="0" smtClean="0"/>
              <a:t>a changing Europe</a:t>
            </a:r>
            <a:r>
              <a:rPr lang="en-GB" sz="2000" dirty="0" smtClean="0"/>
              <a:t>, Hungary</a:t>
            </a:r>
            <a:r>
              <a:rPr lang="en-GB" sz="2000" dirty="0" smtClean="0"/>
              <a:t>, UK, Bulgaria etc</a:t>
            </a:r>
            <a:r>
              <a:rPr lang="en-GB" sz="2000" dirty="0" smtClean="0"/>
              <a:t>.).</a:t>
            </a:r>
            <a:endParaRPr lang="en-GB" sz="2000" dirty="0"/>
          </a:p>
          <a:p>
            <a:pPr marL="365125" indent="-365125">
              <a:spcAft>
                <a:spcPts val="600"/>
              </a:spcAft>
              <a:buFont typeface="Arial" pitchFamily="34" charset="0"/>
              <a:buChar char="•"/>
            </a:pPr>
            <a:r>
              <a:rPr lang="en-GB" sz="2000" dirty="0" smtClean="0"/>
              <a:t>Generating scenarios or a range of projections to understand plausible futures and possibilities so as to </a:t>
            </a:r>
            <a:r>
              <a:rPr lang="en-GB" sz="2000" dirty="0"/>
              <a:t>monitor the development of the available supply in a set time </a:t>
            </a:r>
            <a:r>
              <a:rPr lang="en-GB" sz="2000" dirty="0" smtClean="0"/>
              <a:t>horizon (UK and the Netherlands</a:t>
            </a:r>
            <a:r>
              <a:rPr lang="en-GB" sz="2000" dirty="0" smtClean="0"/>
              <a:t>).</a:t>
            </a:r>
            <a:endParaRPr lang="en-GB" sz="2000" dirty="0"/>
          </a:p>
          <a:p>
            <a:pPr marL="365125" indent="-365125">
              <a:spcAft>
                <a:spcPts val="600"/>
              </a:spcAft>
              <a:buFont typeface="Arial" pitchFamily="34" charset="0"/>
              <a:buChar char="•"/>
            </a:pPr>
            <a:r>
              <a:rPr lang="en-GB" sz="2000" dirty="0" smtClean="0"/>
              <a:t>Use </a:t>
            </a:r>
            <a:r>
              <a:rPr lang="en-GB" sz="2000" dirty="0"/>
              <a:t>of qualitative </a:t>
            </a:r>
            <a:r>
              <a:rPr lang="en-GB" sz="2000" dirty="0" smtClean="0"/>
              <a:t>methods </a:t>
            </a:r>
            <a:r>
              <a:rPr lang="en-GB" sz="2000" dirty="0"/>
              <a:t>in </a:t>
            </a:r>
            <a:r>
              <a:rPr lang="en-GB" sz="2000" dirty="0" smtClean="0"/>
              <a:t>scenario / policy analysis / understanding uncertainty </a:t>
            </a:r>
            <a:r>
              <a:rPr lang="en-GB" sz="2000" dirty="0"/>
              <a:t>– considering mobility trends without precise quantitative </a:t>
            </a:r>
            <a:r>
              <a:rPr lang="en-GB" sz="2000" dirty="0" smtClean="0"/>
              <a:t>data or use of elicitation </a:t>
            </a:r>
            <a:r>
              <a:rPr lang="en-GB" sz="2000" dirty="0" smtClean="0"/>
              <a:t>methods.</a:t>
            </a:r>
            <a:endParaRPr lang="en-GB" sz="2000" dirty="0"/>
          </a:p>
          <a:p>
            <a:pPr marL="365125" indent="-365125">
              <a:spcAft>
                <a:spcPts val="600"/>
              </a:spcAft>
              <a:buFont typeface="Arial" pitchFamily="34" charset="0"/>
              <a:buChar char="•"/>
            </a:pPr>
            <a:r>
              <a:rPr lang="en-GB" sz="2000" dirty="0" smtClean="0"/>
              <a:t>Example</a:t>
            </a:r>
            <a:r>
              <a:rPr lang="en-GB" sz="2000" dirty="0"/>
              <a:t>: Spain - migration, territorial distribution, recirculation, abandonment of specialty places are taken into </a:t>
            </a:r>
            <a:r>
              <a:rPr lang="en-GB" sz="2000" dirty="0" smtClean="0"/>
              <a:t>account.</a:t>
            </a:r>
            <a:endParaRPr lang="en-GB" sz="2000" dirty="0"/>
          </a:p>
          <a:p>
            <a:pPr marL="365125" indent="-365125">
              <a:spcAft>
                <a:spcPts val="600"/>
              </a:spcAft>
              <a:buFont typeface="Arial" pitchFamily="34" charset="0"/>
              <a:buChar char="•"/>
            </a:pPr>
            <a:endParaRPr lang="en-GB" sz="2000" dirty="0" smtClean="0"/>
          </a:p>
        </p:txBody>
      </p:sp>
    </p:spTree>
    <p:extLst>
      <p:ext uri="{BB962C8B-B14F-4D97-AF65-F5344CB8AC3E}">
        <p14:creationId xmlns:p14="http://schemas.microsoft.com/office/powerpoint/2010/main" val="2453730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églalap 4"/>
          <p:cNvSpPr/>
          <p:nvPr/>
        </p:nvSpPr>
        <p:spPr>
          <a:xfrm>
            <a:off x="384663" y="519063"/>
            <a:ext cx="5987537" cy="461665"/>
          </a:xfrm>
          <a:prstGeom prst="rect">
            <a:avLst/>
          </a:prstGeom>
        </p:spPr>
        <p:txBody>
          <a:bodyPr wrap="none">
            <a:spAutoFit/>
          </a:bodyPr>
          <a:lstStyle/>
          <a:p>
            <a:pPr defTabSz="457200"/>
            <a:r>
              <a:rPr lang="en-GB" sz="2400" b="1" dirty="0" smtClean="0">
                <a:solidFill>
                  <a:srgbClr val="00B0F0"/>
                </a:solidFill>
                <a:latin typeface="Trebuchet MS" pitchFamily="34" charset="0"/>
              </a:rPr>
              <a:t>WP6 – HWF mobility-related information</a:t>
            </a:r>
            <a:endParaRPr lang="en-GB" sz="2400" b="1" dirty="0">
              <a:solidFill>
                <a:srgbClr val="00B0F0"/>
              </a:solidFill>
              <a:latin typeface="Trebuchet MS" pitchFamily="34" charset="0"/>
            </a:endParaRPr>
          </a:p>
        </p:txBody>
      </p:sp>
      <p:sp>
        <p:nvSpPr>
          <p:cNvPr id="6" name="Téglalap 5"/>
          <p:cNvSpPr/>
          <p:nvPr/>
        </p:nvSpPr>
        <p:spPr>
          <a:xfrm>
            <a:off x="361331" y="1124745"/>
            <a:ext cx="8277702" cy="2677656"/>
          </a:xfrm>
          <a:prstGeom prst="rect">
            <a:avLst/>
          </a:prstGeom>
        </p:spPr>
        <p:txBody>
          <a:bodyPr wrap="square">
            <a:spAutoFit/>
          </a:bodyPr>
          <a:lstStyle/>
          <a:p>
            <a:r>
              <a:rPr lang="en-US" sz="2800" dirty="0">
                <a:solidFill>
                  <a:prstClr val="black"/>
                </a:solidFill>
              </a:rPr>
              <a:t/>
            </a:r>
            <a:br>
              <a:rPr lang="en-US" sz="2800" dirty="0">
                <a:solidFill>
                  <a:prstClr val="black"/>
                </a:solidFill>
              </a:rPr>
            </a:br>
            <a:r>
              <a:rPr lang="en-US" sz="2800" dirty="0">
                <a:solidFill>
                  <a:prstClr val="black"/>
                </a:solidFill>
              </a:rPr>
              <a:t/>
            </a:r>
            <a:br>
              <a:rPr lang="en-US" sz="2800" dirty="0">
                <a:solidFill>
                  <a:prstClr val="black"/>
                </a:solidFill>
              </a:rPr>
            </a:br>
            <a:endParaRPr lang="en-US" sz="2800" dirty="0">
              <a:solidFill>
                <a:prstClr val="black"/>
              </a:solidFill>
            </a:endParaRPr>
          </a:p>
          <a:p>
            <a:endParaRPr lang="en-US" sz="2800" dirty="0">
              <a:solidFill>
                <a:prstClr val="black"/>
              </a:solidFill>
            </a:endParaRPr>
          </a:p>
          <a:p>
            <a:r>
              <a:rPr lang="en-US" sz="2800" dirty="0">
                <a:solidFill>
                  <a:prstClr val="black"/>
                </a:solidFill>
              </a:rPr>
              <a:t/>
            </a:r>
            <a:br>
              <a:rPr lang="en-US" sz="2800" dirty="0">
                <a:solidFill>
                  <a:prstClr val="black"/>
                </a:solidFill>
              </a:rPr>
            </a:br>
            <a:endParaRPr lang="en-US" sz="2800" dirty="0">
              <a:solidFill>
                <a:prstClr val="black"/>
              </a:solidFill>
            </a:endParaRPr>
          </a:p>
        </p:txBody>
      </p:sp>
      <p:sp>
        <p:nvSpPr>
          <p:cNvPr id="4" name="Szövegdoboz 3"/>
          <p:cNvSpPr txBox="1"/>
          <p:nvPr/>
        </p:nvSpPr>
        <p:spPr>
          <a:xfrm>
            <a:off x="467544" y="1124745"/>
            <a:ext cx="8064896" cy="4708981"/>
          </a:xfrm>
          <a:prstGeom prst="rect">
            <a:avLst/>
          </a:prstGeom>
          <a:noFill/>
        </p:spPr>
        <p:txBody>
          <a:bodyPr wrap="square" rtlCol="0">
            <a:spAutoFit/>
          </a:bodyPr>
          <a:lstStyle/>
          <a:p>
            <a:pPr>
              <a:spcBef>
                <a:spcPts val="600"/>
              </a:spcBef>
              <a:spcAft>
                <a:spcPts val="600"/>
              </a:spcAft>
            </a:pPr>
            <a:r>
              <a:rPr lang="en-GB" sz="2000" b="1" dirty="0" smtClean="0"/>
              <a:t>Context of mobility and skills</a:t>
            </a:r>
            <a:endParaRPr lang="en-GB" sz="2000" b="1" dirty="0"/>
          </a:p>
          <a:p>
            <a:pPr marL="365125" indent="-365125">
              <a:spcBef>
                <a:spcPts val="600"/>
              </a:spcBef>
              <a:spcAft>
                <a:spcPts val="600"/>
              </a:spcAft>
              <a:buFont typeface="Arial" pitchFamily="34" charset="0"/>
              <a:buChar char="•"/>
            </a:pPr>
            <a:r>
              <a:rPr lang="en-GB" sz="2000" dirty="0" smtClean="0"/>
              <a:t>It is important to understand the context of a health system before making comparisons with others.</a:t>
            </a:r>
          </a:p>
          <a:p>
            <a:pPr marL="365125" indent="-365125">
              <a:spcBef>
                <a:spcPts val="600"/>
              </a:spcBef>
              <a:spcAft>
                <a:spcPts val="600"/>
              </a:spcAft>
              <a:buFont typeface="Arial" pitchFamily="34" charset="0"/>
              <a:buChar char="•"/>
            </a:pPr>
            <a:r>
              <a:rPr lang="en-GB" sz="2000" dirty="0" smtClean="0"/>
              <a:t>Free </a:t>
            </a:r>
            <a:r>
              <a:rPr lang="en-GB" sz="2000" dirty="0"/>
              <a:t>movement of </a:t>
            </a:r>
            <a:r>
              <a:rPr lang="en-GB" sz="2000" dirty="0" smtClean="0"/>
              <a:t>workforce and </a:t>
            </a:r>
            <a:r>
              <a:rPr lang="en-GB" sz="2000" dirty="0"/>
              <a:t>patients raises questions on the </a:t>
            </a:r>
            <a:r>
              <a:rPr lang="en-GB" sz="2000" dirty="0" smtClean="0"/>
              <a:t>international, national and intra-EU </a:t>
            </a:r>
            <a:r>
              <a:rPr lang="en-GB" sz="2000" dirty="0"/>
              <a:t>level of skills in </a:t>
            </a:r>
            <a:r>
              <a:rPr lang="en-GB" sz="2000" dirty="0" smtClean="0"/>
              <a:t>the health workforce.</a:t>
            </a:r>
          </a:p>
          <a:p>
            <a:pPr marL="365125" indent="-365125">
              <a:spcBef>
                <a:spcPts val="600"/>
              </a:spcBef>
              <a:spcAft>
                <a:spcPts val="600"/>
              </a:spcAft>
              <a:buFont typeface="Arial" pitchFamily="34" charset="0"/>
              <a:buChar char="•"/>
            </a:pPr>
            <a:r>
              <a:rPr lang="en-GB" sz="2000" dirty="0" smtClean="0"/>
              <a:t>Workforce planning should </a:t>
            </a:r>
            <a:r>
              <a:rPr lang="en-GB" sz="2000" dirty="0"/>
              <a:t>include qualitative and quantitative understanding of </a:t>
            </a:r>
            <a:r>
              <a:rPr lang="en-GB" sz="2000" dirty="0" smtClean="0"/>
              <a:t>skills which can be modelled to inform decision making as well as be clear about uncertainty.</a:t>
            </a:r>
            <a:endParaRPr lang="en-GB" sz="2000" dirty="0" smtClean="0"/>
          </a:p>
          <a:p>
            <a:pPr marL="365125" indent="-365125">
              <a:spcBef>
                <a:spcPts val="600"/>
              </a:spcBef>
              <a:spcAft>
                <a:spcPts val="600"/>
              </a:spcAft>
              <a:buFont typeface="Arial" pitchFamily="34" charset="0"/>
              <a:buChar char="•"/>
            </a:pPr>
            <a:r>
              <a:rPr lang="en-GB" sz="2000" dirty="0" smtClean="0"/>
              <a:t>The need for a stronger evidence base of skills related studies is apparent if we are know what works and how to harness innovations in practice, technology, patient empowerment, new roles, new models of care etc</a:t>
            </a:r>
            <a:r>
              <a:rPr lang="en-GB" sz="2000" dirty="0" smtClean="0"/>
              <a:t>.</a:t>
            </a:r>
            <a:endParaRPr lang="en-GB" sz="2000" dirty="0" smtClean="0"/>
          </a:p>
        </p:txBody>
      </p:sp>
    </p:spTree>
    <p:extLst>
      <p:ext uri="{BB962C8B-B14F-4D97-AF65-F5344CB8AC3E}">
        <p14:creationId xmlns:p14="http://schemas.microsoft.com/office/powerpoint/2010/main" val="535035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566</TotalTime>
  <Words>393</Words>
  <Application>Microsoft Office PowerPoint</Application>
  <PresentationFormat>On-screen Show (4:3)</PresentationFormat>
  <Paragraphs>28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Trebuchet MS</vt:lpstr>
      <vt:lpstr>Custom Design</vt:lpstr>
      <vt:lpstr>PowerPoint Presentation</vt:lpstr>
      <vt:lpstr>PowerPoint Presentation</vt:lpstr>
      <vt:lpstr>PowerPoint Presentation</vt:lpstr>
    </vt:vector>
  </TitlesOfParts>
  <Company>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Kovács Eszter</dc:creator>
  <cp:lastModifiedBy>Matt Edwards</cp:lastModifiedBy>
  <cp:revision>14</cp:revision>
  <dcterms:created xsi:type="dcterms:W3CDTF">2014-11-30T15:11:53Z</dcterms:created>
  <dcterms:modified xsi:type="dcterms:W3CDTF">2014-12-02T15:25:09Z</dcterms:modified>
</cp:coreProperties>
</file>