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607" r:id="rId4"/>
    <p:sldMasterId id="2147493574" r:id="rId5"/>
    <p:sldMasterId id="2147493598" r:id="rId6"/>
    <p:sldMasterId id="2147493605" r:id="rId7"/>
  </p:sldMasterIdLst>
  <p:notesMasterIdLst>
    <p:notesMasterId r:id="rId20"/>
  </p:notesMasterIdLst>
  <p:sldIdLst>
    <p:sldId id="257" r:id="rId8"/>
    <p:sldId id="273" r:id="rId9"/>
    <p:sldId id="264" r:id="rId10"/>
    <p:sldId id="269" r:id="rId11"/>
    <p:sldId id="270" r:id="rId12"/>
    <p:sldId id="271" r:id="rId13"/>
    <p:sldId id="266" r:id="rId14"/>
    <p:sldId id="272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7"/>
    <a:srgbClr val="008A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95" autoAdjust="0"/>
    <p:restoredTop sz="94664" autoAdjust="0"/>
  </p:normalViewPr>
  <p:slideViewPr>
    <p:cSldViewPr snapToGrid="0" snapToObjects="1">
      <p:cViewPr>
        <p:scale>
          <a:sx n="75" d="100"/>
          <a:sy n="75" d="100"/>
        </p:scale>
        <p:origin x="-1328" y="-540"/>
      </p:cViewPr>
      <p:guideLst>
        <p:guide orient="horz" pos="4025"/>
        <p:guide orient="horz" pos="295"/>
        <p:guide pos="2003"/>
        <p:guide pos="5476"/>
        <p:guide pos="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573-1CD6-EA41-9790-6A8020852B3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E870-9175-0347-AD3E-AA0FB298708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6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855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7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62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8AC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24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49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6" r:id="rId1"/>
    <p:sldLayoutId id="214749361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4390052"/>
            <a:ext cx="48514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075" y="1454909"/>
            <a:ext cx="2159000" cy="261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25" y="1454909"/>
            <a:ext cx="2159000" cy="261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0" y="1587393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9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82600" y="362635"/>
            <a:ext cx="78147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40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Some good practices in quantitative approach</a:t>
            </a:r>
            <a:endParaRPr lang="en-GB" sz="40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6266" y="1951672"/>
            <a:ext cx="4572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</a:p>
          <a:p>
            <a:r>
              <a:rPr lang="en-US" i="1" dirty="0" smtClean="0"/>
              <a:t>Good practice on data collection of the supply side, with an in-depth analysis on how the process works, how data on "practicing" and "active" are collected, how FTE is calculated.	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58733" y="3705998"/>
            <a:ext cx="4572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</a:t>
            </a:r>
          </a:p>
          <a:p>
            <a:r>
              <a:rPr lang="en-US" i="1" dirty="0" smtClean="0"/>
              <a:t>Good practice on data collection, in particular on FTE estimation (examples, detailed description of the process, tools, etc). 		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6266" y="4458562"/>
            <a:ext cx="391160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  <a:p>
            <a:r>
              <a:rPr lang="en-US" i="1" dirty="0" smtClean="0"/>
              <a:t>Good practice on data collection process 		</a:t>
            </a:r>
          </a:p>
        </p:txBody>
      </p:sp>
    </p:spTree>
    <p:extLst>
      <p:ext uri="{BB962C8B-B14F-4D97-AF65-F5344CB8AC3E}">
        <p14:creationId xmlns:p14="http://schemas.microsoft.com/office/powerpoint/2010/main" xmlns="" val="317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82600" y="362635"/>
            <a:ext cx="78147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40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Some good practices in quantitative approach</a:t>
            </a:r>
            <a:endParaRPr lang="en-GB" sz="40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6266" y="1951672"/>
            <a:ext cx="4572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</a:t>
            </a:r>
          </a:p>
          <a:p>
            <a:r>
              <a:rPr lang="en-US" i="1" dirty="0" smtClean="0"/>
              <a:t>Good practice on how to assess the current imbalances: a concrete example (on general practitioners) of which indicators and standard used to estimate current imbalances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58733" y="3705998"/>
            <a:ext cx="4572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</a:p>
          <a:p>
            <a:r>
              <a:rPr lang="en-US" i="1" dirty="0" smtClean="0"/>
              <a:t>Good practice on the supply side forecasting "easy and flexible", main aspects of the model, available tools, etc.		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6266" y="4458562"/>
            <a:ext cx="391160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  <a:p>
            <a:r>
              <a:rPr lang="en-US" i="1" dirty="0" smtClean="0"/>
              <a:t>Good practice on forecasting the HWF demand		</a:t>
            </a:r>
          </a:p>
        </p:txBody>
      </p:sp>
    </p:spTree>
    <p:extLst>
      <p:ext uri="{BB962C8B-B14F-4D97-AF65-F5344CB8AC3E}">
        <p14:creationId xmlns:p14="http://schemas.microsoft.com/office/powerpoint/2010/main" xmlns="" val="317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86266" y="362635"/>
            <a:ext cx="880533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40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Main message about quantitative approaches in the handbook</a:t>
            </a:r>
            <a:endParaRPr lang="en-GB" sz="40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82132" y="2641600"/>
            <a:ext cx="7095067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Integration of qualitative and quantitative methods in workforce planning is desirable.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Scenario generation for estimating future supply and demand relies on a structured qualitative method, and quantifying scenarios allows these plausible futures to be projected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Examples from both methodologies can be found in this handbook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" y="1870676"/>
            <a:ext cx="8077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and quantitative forecasting methods in health workforce planning: A brief discussion of overarching concerns </a:t>
            </a:r>
            <a:r>
              <a:rPr lang="en-US" i="1" dirty="0" smtClean="0"/>
              <a:t>by Melanie </a:t>
            </a:r>
            <a:r>
              <a:rPr lang="en-US" i="1" dirty="0" err="1" smtClean="0"/>
              <a:t>Boeckmann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317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69333" y="2294467"/>
            <a:ext cx="8736542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AC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87D7"/>
                </a:solidFill>
              </a:rPr>
              <a:t>“</a:t>
            </a:r>
            <a:r>
              <a:rPr lang="en-US" dirty="0" smtClean="0">
                <a:solidFill>
                  <a:srgbClr val="0087D7"/>
                </a:solidFill>
              </a:rPr>
              <a:t>Minimum Data Set”</a:t>
            </a:r>
            <a:endParaRPr lang="en-US" dirty="0">
              <a:solidFill>
                <a:srgbClr val="008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466877" y="459619"/>
            <a:ext cx="7315200" cy="1257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8ACF"/>
                </a:solidFill>
                <a:latin typeface="Trebuchet MS"/>
                <a:cs typeface="Trebuchet MS"/>
              </a:rPr>
              <a:t>D051: </a:t>
            </a:r>
            <a:r>
              <a:rPr lang="en-US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Targets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969087" y="1289175"/>
            <a:ext cx="3601974" cy="944880"/>
          </a:xfrm>
          <a:prstGeom prst="downArrow">
            <a:avLst>
              <a:gd name="adj1" fmla="val 43988"/>
              <a:gd name="adj2" fmla="val 51112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000" b="1" dirty="0" smtClean="0"/>
              <a:t>TARGETS</a:t>
            </a:r>
            <a:endParaRPr lang="it-IT" sz="30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1021075" y="2342933"/>
          <a:ext cx="7748869" cy="17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8869"/>
              </a:tblGrid>
              <a:tr h="35194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81391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allow to assess the current situation and to identify future imbalances vs. overall evaluation of the supply and the demand for healthcare.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eccia circolare a destra 7"/>
          <p:cNvSpPr/>
          <p:nvPr/>
        </p:nvSpPr>
        <p:spPr>
          <a:xfrm>
            <a:off x="0" y="3172691"/>
            <a:ext cx="1021075" cy="18010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80651" y="4488864"/>
            <a:ext cx="268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3762155" y="4206680"/>
          <a:ext cx="500779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790"/>
              </a:tblGrid>
              <a:tr h="304176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INDICATOR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07483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Coverage of future demand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(comprehensive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SUPPLY / FUTURE DEMAND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stratified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profession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0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466877" y="459619"/>
            <a:ext cx="7315200" cy="1257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8ACF"/>
                </a:solidFill>
                <a:latin typeface="Trebuchet MS"/>
                <a:cs typeface="Trebuchet MS"/>
              </a:rPr>
              <a:t>D051: </a:t>
            </a:r>
            <a:r>
              <a:rPr lang="en-US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Targets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969087" y="1289175"/>
            <a:ext cx="3601974" cy="944880"/>
          </a:xfrm>
          <a:prstGeom prst="downArrow">
            <a:avLst>
              <a:gd name="adj1" fmla="val 43988"/>
              <a:gd name="adj2" fmla="val 51112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000" b="1" dirty="0" smtClean="0"/>
              <a:t>TARGETS</a:t>
            </a:r>
            <a:endParaRPr lang="it-IT" sz="30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1021075" y="2342933"/>
          <a:ext cx="7748869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8869"/>
              </a:tblGrid>
              <a:tr h="35194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2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8139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allow to evaluate the impact of basic action to correct those imbalances.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major affordability aspects of HWF.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evaluation on impact of imbalances on quality.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eccia circolare a destra 7"/>
          <p:cNvSpPr/>
          <p:nvPr/>
        </p:nvSpPr>
        <p:spPr>
          <a:xfrm>
            <a:off x="0" y="3172691"/>
            <a:ext cx="1021075" cy="18010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80651" y="4488864"/>
            <a:ext cx="268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3762155" y="4206680"/>
          <a:ext cx="500779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790"/>
              </a:tblGrid>
              <a:tr h="304176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INDICATOR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07483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Affordability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HEALTH CONSUMPTION /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HEALTH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CONSUMPTION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0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466877" y="154809"/>
            <a:ext cx="7315200" cy="1257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8ACF"/>
                </a:solidFill>
                <a:latin typeface="Trebuchet MS"/>
                <a:cs typeface="Trebuchet MS"/>
              </a:rPr>
              <a:t>D051: </a:t>
            </a:r>
            <a:r>
              <a:rPr lang="en-US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Targets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1021075" y="791173"/>
          <a:ext cx="774886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8869"/>
              </a:tblGrid>
              <a:tr h="35194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81391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allow to evaluate the impact of basic action to correct those imbalances.</a:t>
                      </a:r>
                    </a:p>
                    <a:p>
                      <a:pPr marL="360363" indent="-360363">
                        <a:buFont typeface="Arial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overall coverage.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363" indent="-360363">
                        <a:buFont typeface="Arial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detailed imbalances.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363" indent="-360363">
                        <a:buFont typeface="Arial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if domestic production meets the needs.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363" indent="-360363">
                        <a:buFont typeface="Arial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evaluation on impact of imbalances on quality.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eccia circolare a destra 7"/>
          <p:cNvSpPr/>
          <p:nvPr/>
        </p:nvSpPr>
        <p:spPr>
          <a:xfrm>
            <a:off x="0" y="2161276"/>
            <a:ext cx="1021075" cy="18010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80651" y="3477449"/>
            <a:ext cx="268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3762155" y="3195265"/>
          <a:ext cx="500779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790"/>
              </a:tblGrid>
              <a:tr h="304176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INDICATOR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07483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Coverage of future demand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detailed)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SUPPLY DOMESTIC +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POTENTIAL SUPPLY FROM ABROAD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DEMAND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None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Coverage of needs by foreign professionals today and in the future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N° of professionals with foreign first qualification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n° of professionals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0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466877" y="154809"/>
            <a:ext cx="7315200" cy="1257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8ACF"/>
                </a:solidFill>
                <a:latin typeface="Trebuchet MS"/>
                <a:cs typeface="Trebuchet MS"/>
              </a:rPr>
              <a:t>D051</a:t>
            </a:r>
            <a:r>
              <a:rPr lang="en-US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: Targets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1021075" y="791173"/>
          <a:ext cx="7748869" cy="17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8869"/>
              </a:tblGrid>
              <a:tr h="35194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4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81391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allow to evaluate the impact of basic action to correct those imbalances.</a:t>
                      </a:r>
                    </a:p>
                    <a:p>
                      <a:pPr marL="360363" indent="-360363">
                        <a:buFont typeface="Arial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geographical variances of coverage.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eccia circolare a destra 7"/>
          <p:cNvSpPr/>
          <p:nvPr/>
        </p:nvSpPr>
        <p:spPr>
          <a:xfrm>
            <a:off x="0" y="1742176"/>
            <a:ext cx="1021075" cy="18010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80651" y="3058349"/>
            <a:ext cx="268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806084"/>
              </p:ext>
            </p:extLst>
          </p:nvPr>
        </p:nvGraphicFramePr>
        <p:xfrm>
          <a:off x="3762155" y="2699965"/>
          <a:ext cx="500779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790"/>
              </a:tblGrid>
              <a:tr h="304176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INDICATOR</a:t>
                      </a:r>
                      <a:endParaRPr lang="it-IT" sz="2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07483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5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N° of professionals per inhabitant today and in the future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N° OF PROFESSIONALS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None/>
                      </a:pPr>
                      <a:endParaRPr lang="en-GB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6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N° of professionals per weighted inhabitant today and in the future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N° OF PROFESSIONALS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 weighted by the consumption per age group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(basic index: average of EU countries)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0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466877" y="459619"/>
            <a:ext cx="7315200" cy="1257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8ACF"/>
                </a:solidFill>
                <a:latin typeface="Trebuchet MS"/>
                <a:cs typeface="Trebuchet MS"/>
              </a:rPr>
              <a:t>D051: Supply &amp; Demand side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777585"/>
              </p:ext>
            </p:extLst>
          </p:nvPr>
        </p:nvGraphicFramePr>
        <p:xfrm>
          <a:off x="887582" y="2768600"/>
          <a:ext cx="74295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/>
                <a:gridCol w="3286125"/>
              </a:tblGrid>
              <a:tr h="373879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SUPPLY</a:t>
                      </a:r>
                      <a:endParaRPr lang="it-IT" sz="2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DEMAND</a:t>
                      </a:r>
                      <a:endParaRPr lang="it-IT" sz="2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0355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 err="1" smtClean="0"/>
                        <a:t>Labour</a:t>
                      </a:r>
                      <a:r>
                        <a:rPr lang="it-IT" sz="1800" b="1" dirty="0" smtClean="0"/>
                        <a:t> </a:t>
                      </a:r>
                      <a:r>
                        <a:rPr lang="it-IT" sz="1800" b="1" dirty="0" err="1" smtClean="0"/>
                        <a:t>force</a:t>
                      </a:r>
                      <a:endParaRPr lang="it-IT" sz="1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 smtClean="0"/>
                        <a:t>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 err="1" smtClean="0"/>
                        <a:t>Retirement</a:t>
                      </a:r>
                      <a:endParaRPr lang="it-IT" sz="1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 err="1" smtClean="0"/>
                        <a:t>Mobility</a:t>
                      </a:r>
                      <a:r>
                        <a:rPr lang="it-IT" sz="1800" b="1" dirty="0" smtClean="0"/>
                        <a:t> - </a:t>
                      </a:r>
                      <a:r>
                        <a:rPr lang="it-IT" sz="1800" b="1" dirty="0" err="1" smtClean="0"/>
                        <a:t>outflow</a:t>
                      </a:r>
                      <a:endParaRPr lang="it-IT" sz="1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 err="1" smtClean="0"/>
                        <a:t>Mobility</a:t>
                      </a:r>
                      <a:r>
                        <a:rPr lang="it-IT" sz="1800" b="1" dirty="0" smtClean="0"/>
                        <a:t> - </a:t>
                      </a:r>
                      <a:r>
                        <a:rPr lang="it-IT" sz="1800" b="1" dirty="0" err="1" smtClean="0"/>
                        <a:t>inflow</a:t>
                      </a:r>
                      <a:endParaRPr lang="it-IT" sz="1800" b="1" dirty="0" smtClean="0"/>
                    </a:p>
                    <a:p>
                      <a:endParaRPr lang="it-IT" sz="600" dirty="0" smtClean="0"/>
                    </a:p>
                    <a:p>
                      <a:r>
                        <a:rPr lang="it-IT" sz="1600" i="1" u="sng" dirty="0" err="1" smtClean="0"/>
                        <a:t>Characterisation</a:t>
                      </a:r>
                      <a:r>
                        <a:rPr lang="it-IT" sz="1600" i="1" dirty="0" smtClean="0"/>
                        <a:t>: </a:t>
                      </a:r>
                      <a:r>
                        <a:rPr lang="it-IT" sz="1600" i="1" dirty="0" err="1" smtClean="0"/>
                        <a:t>profession</a:t>
                      </a:r>
                      <a:r>
                        <a:rPr lang="it-IT" sz="1600" i="1" dirty="0" smtClean="0"/>
                        <a:t> / </a:t>
                      </a:r>
                      <a:r>
                        <a:rPr lang="it-IT" sz="1600" i="1" dirty="0" err="1" smtClean="0"/>
                        <a:t>age</a:t>
                      </a:r>
                      <a:r>
                        <a:rPr lang="it-IT" sz="1600" i="1" dirty="0" smtClean="0"/>
                        <a:t> / head</a:t>
                      </a:r>
                      <a:r>
                        <a:rPr lang="it-IT" sz="1600" i="1" baseline="0" dirty="0" smtClean="0"/>
                        <a:t> </a:t>
                      </a:r>
                      <a:r>
                        <a:rPr lang="it-IT" sz="1600" i="1" baseline="0" dirty="0" err="1" smtClean="0"/>
                        <a:t>count</a:t>
                      </a:r>
                      <a:r>
                        <a:rPr lang="it-IT" sz="1600" i="1" baseline="0" dirty="0" smtClean="0"/>
                        <a:t> / FTE /</a:t>
                      </a:r>
                      <a:r>
                        <a:rPr lang="it-IT" sz="1600" i="1" baseline="0" dirty="0" err="1" smtClean="0"/>
                        <a:t>geographical</a:t>
                      </a:r>
                      <a:r>
                        <a:rPr lang="it-IT" sz="1600" i="1" baseline="0" dirty="0" smtClean="0"/>
                        <a:t> area / </a:t>
                      </a:r>
                      <a:r>
                        <a:rPr lang="it-IT" sz="1600" i="1" baseline="0" dirty="0" err="1" smtClean="0"/>
                        <a:t>Specialisation</a:t>
                      </a:r>
                      <a:r>
                        <a:rPr lang="it-IT" sz="1600" i="1" baseline="0" dirty="0" smtClean="0"/>
                        <a:t> / Country of first </a:t>
                      </a:r>
                      <a:r>
                        <a:rPr lang="it-IT" sz="1600" i="1" baseline="0" dirty="0" err="1" smtClean="0"/>
                        <a:t>qualification</a:t>
                      </a:r>
                      <a:endParaRPr lang="it-IT" sz="160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1" u="sng" dirty="0" err="1" smtClean="0"/>
                        <a:t>Characterisation</a:t>
                      </a:r>
                      <a:r>
                        <a:rPr lang="it-IT" sz="1600" i="1" dirty="0" smtClean="0"/>
                        <a:t>: </a:t>
                      </a:r>
                      <a:r>
                        <a:rPr lang="it-IT" sz="1600" i="1" dirty="0" err="1" smtClean="0"/>
                        <a:t>age</a:t>
                      </a:r>
                      <a:r>
                        <a:rPr lang="it-IT" sz="1600" i="1" dirty="0" smtClean="0"/>
                        <a:t> / head</a:t>
                      </a:r>
                      <a:r>
                        <a:rPr lang="it-IT" sz="1600" i="1" baseline="0" dirty="0" smtClean="0"/>
                        <a:t> </a:t>
                      </a:r>
                      <a:r>
                        <a:rPr lang="it-IT" sz="1600" i="1" baseline="0" dirty="0" err="1" smtClean="0"/>
                        <a:t>count</a:t>
                      </a:r>
                      <a:r>
                        <a:rPr lang="it-IT" sz="1600" i="1" baseline="0" dirty="0" smtClean="0"/>
                        <a:t> / </a:t>
                      </a:r>
                      <a:r>
                        <a:rPr lang="it-IT" sz="1600" i="1" baseline="0" dirty="0" err="1" smtClean="0"/>
                        <a:t>geographical</a:t>
                      </a:r>
                      <a:r>
                        <a:rPr lang="it-IT" sz="1600" i="1" baseline="0" dirty="0" smtClean="0"/>
                        <a:t> area</a:t>
                      </a:r>
                      <a:endParaRPr lang="it-IT" sz="1600" i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reccia in giù 3"/>
          <p:cNvSpPr/>
          <p:nvPr/>
        </p:nvSpPr>
        <p:spPr>
          <a:xfrm>
            <a:off x="2941961" y="1580288"/>
            <a:ext cx="3514725" cy="942975"/>
          </a:xfrm>
          <a:prstGeom prst="downArrow">
            <a:avLst>
              <a:gd name="adj1" fmla="val 44228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 smtClean="0"/>
              <a:t>MDS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xmlns="" val="28357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2400" y="2294467"/>
            <a:ext cx="89916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AC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87D7"/>
                </a:solidFill>
              </a:rPr>
              <a:t>“</a:t>
            </a:r>
            <a:r>
              <a:rPr lang="en-US" dirty="0" smtClean="0">
                <a:solidFill>
                  <a:srgbClr val="0087D7"/>
                </a:solidFill>
              </a:rPr>
              <a:t>Handbook on Planning Methodologies”</a:t>
            </a:r>
            <a:endParaRPr lang="en-US" dirty="0">
              <a:solidFill>
                <a:srgbClr val="008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82600" y="362635"/>
            <a:ext cx="781473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40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The key planning elements in 7 planning systems</a:t>
            </a:r>
            <a:endParaRPr lang="en-GB" sz="40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11" name="Doppia parentesi graffa 10"/>
          <p:cNvSpPr/>
          <p:nvPr/>
        </p:nvSpPr>
        <p:spPr>
          <a:xfrm>
            <a:off x="4973175" y="1930400"/>
            <a:ext cx="3897865" cy="2920620"/>
          </a:xfrm>
          <a:prstGeom prst="bracePai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Belgium</a:t>
            </a:r>
            <a:endParaRPr lang="en-GB" sz="24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Denmark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England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Finland</a:t>
            </a:r>
            <a:endParaRPr lang="en-GB" sz="24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Trebuchet MS"/>
                <a:cs typeface="Trebuchet MS"/>
              </a:rPr>
              <a:t>The </a:t>
            </a:r>
            <a:r>
              <a:rPr lang="en-GB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Netherlands</a:t>
            </a:r>
            <a:endParaRPr lang="en-GB" sz="24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Norway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Spain</a:t>
            </a:r>
          </a:p>
        </p:txBody>
      </p:sp>
      <p:sp>
        <p:nvSpPr>
          <p:cNvPr id="16" name="Nastro perforato 15"/>
          <p:cNvSpPr/>
          <p:nvPr/>
        </p:nvSpPr>
        <p:spPr>
          <a:xfrm>
            <a:off x="304799" y="1778000"/>
            <a:ext cx="4309533" cy="358182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it-IT" sz="2400" b="1" dirty="0" smtClean="0"/>
              <a:t>GOALS	</a:t>
            </a:r>
          </a:p>
          <a:p>
            <a:pPr marL="177800" indent="-177800"/>
            <a:r>
              <a:rPr lang="it-IT" sz="2400" b="1" dirty="0" smtClean="0"/>
              <a:t>   -FORECASTING MODEL</a:t>
            </a:r>
          </a:p>
          <a:p>
            <a:pPr marL="355600" indent="-355600"/>
            <a:r>
              <a:rPr lang="it-IT" sz="2400" b="1" dirty="0" smtClean="0"/>
              <a:t>      -DATA SET</a:t>
            </a:r>
          </a:p>
          <a:p>
            <a:pPr marL="627063">
              <a:buFontTx/>
              <a:buChar char="-"/>
            </a:pPr>
            <a:r>
              <a:rPr lang="it-IT" sz="2400" b="1" dirty="0" smtClean="0"/>
              <a:t>LINK TO POLICY ACTIONS</a:t>
            </a:r>
          </a:p>
          <a:p>
            <a:pPr marL="900113">
              <a:buFontTx/>
              <a:buChar char="-"/>
            </a:pPr>
            <a:r>
              <a:rPr lang="it-IT" sz="2400" b="1" dirty="0" smtClean="0"/>
              <a:t>ORGANISATION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7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51fb44ad-5896-46a5-807a-57db0ae582e4">For review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85B9F06C5D26439EEC11DE87D05538" ma:contentTypeVersion="1" ma:contentTypeDescription="Create a new document." ma:contentTypeScope="" ma:versionID="7a1a4a3bf72fde6bd3464b9f2b204500">
  <xsd:schema xmlns:xsd="http://www.w3.org/2001/XMLSchema" xmlns:xs="http://www.w3.org/2001/XMLSchema" xmlns:p="http://schemas.microsoft.com/office/2006/metadata/properties" xmlns:ns2="51fb44ad-5896-46a5-807a-57db0ae582e4" targetNamespace="http://schemas.microsoft.com/office/2006/metadata/properties" ma:root="true" ma:fieldsID="aa3ba68ef7bbbb0b5641c08e71e8d4ad" ns2:_="">
    <xsd:import namespace="51fb44ad-5896-46a5-807a-57db0ae582e4"/>
    <xsd:element name="properties">
      <xsd:complexType>
        <xsd:sequence>
          <xsd:element name="documentManagement">
            <xsd:complexType>
              <xsd:all>
                <xsd:element ref="ns2: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b44ad-5896-46a5-807a-57db0ae582e4" elementFormDefault="qualified">
    <xsd:import namespace="http://schemas.microsoft.com/office/2006/documentManagement/types"/>
    <xsd:import namespace="http://schemas.microsoft.com/office/infopath/2007/PartnerControls"/>
    <xsd:element name="Status" ma:index="8" ma:displayName="Status" ma:default="Draft" ma:format="Dropdown" ma:internalName="Status">
      <xsd:simpleType>
        <xsd:restriction base="dms:Choice">
          <xsd:enumeration value="Draft"/>
          <xsd:enumeration value="For review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AE5C5D-B9E6-415F-BE96-023C181C666D}">
  <ds:schemaRefs>
    <ds:schemaRef ds:uri="http://schemas.microsoft.com/office/2006/metadata/properties"/>
    <ds:schemaRef ds:uri="http://schemas.microsoft.com/office/infopath/2007/PartnerControls"/>
    <ds:schemaRef ds:uri="51fb44ad-5896-46a5-807a-57db0ae582e4"/>
  </ds:schemaRefs>
</ds:datastoreItem>
</file>

<file path=customXml/itemProps2.xml><?xml version="1.0" encoding="utf-8"?>
<ds:datastoreItem xmlns:ds="http://schemas.openxmlformats.org/officeDocument/2006/customXml" ds:itemID="{BF958935-965C-4E48-9EA5-A32AC2C9B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b44ad-5896-46a5-807a-57db0ae582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DD0E2C-D2FB-4357-A8D2-648785A286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456</TotalTime>
  <Words>575</Words>
  <Application>Microsoft Office PowerPoint</Application>
  <PresentationFormat>Presentazione su schermo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2_Custom Design</vt:lpstr>
      <vt:lpstr>Default Theme</vt:lpstr>
      <vt:lpstr>1_Custom Design</vt:lpstr>
      <vt:lpstr>Custom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Maria Pacini</dc:creator>
  <cp:lastModifiedBy>Enzo</cp:lastModifiedBy>
  <cp:revision>51</cp:revision>
  <dcterms:created xsi:type="dcterms:W3CDTF">2013-10-21T20:08:21Z</dcterms:created>
  <dcterms:modified xsi:type="dcterms:W3CDTF">2014-12-03T13:35:41Z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0x010100E585B9F06C5D26439EEC11DE87D05538</vt:lpwstr>
  </property>
</Properties>
</file>