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9"/>
  </p:notesMasterIdLst>
  <p:sldIdLst>
    <p:sldId id="258" r:id="rId3"/>
    <p:sldId id="257" r:id="rId4"/>
    <p:sldId id="265" r:id="rId5"/>
    <p:sldId id="262" r:id="rId6"/>
    <p:sldId id="266" r:id="rId7"/>
    <p:sldId id="275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C606"/>
    <a:srgbClr val="CAFC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488" autoAdjust="0"/>
  </p:normalViewPr>
  <p:slideViewPr>
    <p:cSldViewPr>
      <p:cViewPr varScale="1">
        <p:scale>
          <a:sx n="50" d="100"/>
          <a:sy n="5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A32A0-4295-42AD-B6C6-D81873F13FF1}" type="datetimeFigureOut">
              <a:rPr lang="hu-HU" smtClean="0"/>
              <a:pPr/>
              <a:t>2014.12.04.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618E1-5272-4F3B-9730-C47094DE5E3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67020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18E1-5272-4F3B-9730-C47094DE5E39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18E1-5272-4F3B-9730-C47094DE5E39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18E1-5272-4F3B-9730-C47094DE5E39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18E1-5272-4F3B-9730-C47094DE5E39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18E1-5272-4F3B-9730-C47094DE5E39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6622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D481F759-423F-4F89-B513-D46CB61630AE}" type="datetimeFigureOut">
              <a:rPr lang="hu-HU">
                <a:solidFill>
                  <a:prstClr val="black"/>
                </a:solidFill>
              </a:rPr>
              <a:pPr defTabSz="457200">
                <a:defRPr/>
              </a:pPr>
              <a:t>2014.12.04.</a:t>
            </a:fld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A2BC947A-1026-4568-A37A-B95B8C497FA6}" type="slidenum">
              <a:rPr lang="hu-HU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hu-H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template3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549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1417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008AC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2867025" y="660400"/>
            <a:ext cx="6038850" cy="1470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8AC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 smtClean="0"/>
              <a:t>HWFP data gap analysis Plenary session</a:t>
            </a:r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hu-HU" sz="3600" dirty="0" smtClean="0">
              <a:solidFill>
                <a:srgbClr val="0087D7"/>
              </a:solidFill>
            </a:endParaRPr>
          </a:p>
          <a:p>
            <a:pPr algn="ctr"/>
            <a:endParaRPr lang="hu-HU" dirty="0" smtClean="0">
              <a:solidFill>
                <a:srgbClr val="0087D7"/>
              </a:solidFill>
            </a:endParaRPr>
          </a:p>
          <a:p>
            <a:pPr algn="ctr"/>
            <a:endParaRPr lang="en-US" sz="3600" dirty="0">
              <a:solidFill>
                <a:srgbClr val="0087D7"/>
              </a:solidFill>
            </a:endParaRP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2867024" y="3504508"/>
            <a:ext cx="5717417" cy="34528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it-IT" sz="1500" i="1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endParaRPr lang="it-IT" sz="1500" i="1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it-IT" sz="2800" dirty="0" smtClean="0">
                <a:solidFill>
                  <a:prstClr val="white">
                    <a:lumMod val="50000"/>
                  </a:prstClr>
                </a:solidFill>
              </a:rPr>
              <a:t>_____________________________</a:t>
            </a:r>
            <a:endParaRPr lang="nl-BE" sz="2800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en-US" sz="2800" dirty="0" smtClean="0">
                <a:solidFill>
                  <a:prstClr val="white">
                    <a:lumMod val="50000"/>
                  </a:prstClr>
                </a:solidFill>
              </a:rPr>
              <a:t>WP4 </a:t>
            </a:r>
            <a:r>
              <a:rPr lang="hu-HU" sz="2800" dirty="0" err="1" smtClean="0">
                <a:solidFill>
                  <a:prstClr val="white">
                    <a:lumMod val="50000"/>
                  </a:prstClr>
                </a:solidFill>
              </a:rPr>
              <a:t>Rome</a:t>
            </a:r>
            <a:r>
              <a:rPr lang="hu-HU" sz="2800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hu-HU" sz="2800" dirty="0" err="1" smtClean="0">
                <a:solidFill>
                  <a:prstClr val="white">
                    <a:lumMod val="50000"/>
                  </a:prstClr>
                </a:solidFill>
              </a:rPr>
              <a:t>Workshop</a:t>
            </a:r>
            <a:endParaRPr lang="en-US" sz="2800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hu-HU" sz="2800" dirty="0" smtClean="0">
                <a:solidFill>
                  <a:prstClr val="white">
                    <a:lumMod val="50000"/>
                  </a:prstClr>
                </a:solidFill>
              </a:rPr>
              <a:t>3</a:t>
            </a:r>
            <a:r>
              <a:rPr lang="hu-HU" sz="2800" baseline="30000" dirty="0" smtClean="0">
                <a:solidFill>
                  <a:prstClr val="white">
                    <a:lumMod val="50000"/>
                  </a:prstClr>
                </a:solidFill>
              </a:rPr>
              <a:t>rd</a:t>
            </a:r>
            <a:r>
              <a:rPr lang="hu-HU" sz="2800" dirty="0" smtClean="0">
                <a:solidFill>
                  <a:prstClr val="white">
                    <a:lumMod val="50000"/>
                  </a:prstClr>
                </a:solidFill>
              </a:rPr>
              <a:t> December</a:t>
            </a:r>
            <a:r>
              <a:rPr lang="en-US" sz="2800" dirty="0" smtClean="0">
                <a:solidFill>
                  <a:prstClr val="white">
                    <a:lumMod val="50000"/>
                  </a:prstClr>
                </a:solidFill>
              </a:rPr>
              <a:t> 2014</a:t>
            </a:r>
          </a:p>
        </p:txBody>
      </p:sp>
      <p:pic>
        <p:nvPicPr>
          <p:cNvPr id="4" name="Kép 3" descr="Welcome-Glitters-6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36826" y="2852936"/>
            <a:ext cx="40195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91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05713" y="260648"/>
            <a:ext cx="594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WP4 Activity 3 – HWFP data gap analysis</a:t>
            </a:r>
            <a:endParaRPr lang="en-GB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3971637" y="987986"/>
            <a:ext cx="4344779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rgbClr val="CAFC28"/>
                </a:solidFill>
                <a:latin typeface="Trebuchet MS" pitchFamily="34" charset="0"/>
              </a:rPr>
              <a:t>Kick-off held in Brussels – 12</a:t>
            </a:r>
            <a:r>
              <a:rPr lang="en-GB" baseline="30000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rgbClr val="CAFC28"/>
                </a:solidFill>
                <a:latin typeface="Trebuchet MS" pitchFamily="34" charset="0"/>
              </a:rPr>
              <a:t>th </a:t>
            </a:r>
            <a:r>
              <a:rPr lang="en-GB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rgbClr val="CAFC28"/>
                </a:solidFill>
                <a:latin typeface="Trebuchet MS" pitchFamily="34" charset="0"/>
              </a:rPr>
              <a:t>April 2013</a:t>
            </a:r>
          </a:p>
          <a:p>
            <a:pPr algn="r">
              <a:spcBef>
                <a:spcPct val="50000"/>
              </a:spcBef>
            </a:pPr>
            <a:r>
              <a:rPr lang="en-GB" dirty="0" smtClean="0">
                <a:ln>
                  <a:solidFill>
                    <a:srgbClr val="4F81BD">
                      <a:lumMod val="75000"/>
                    </a:srgbClr>
                  </a:solidFill>
                </a:ln>
                <a:solidFill>
                  <a:srgbClr val="CAFC28"/>
                </a:solidFill>
                <a:latin typeface="Trebuchet MS" pitchFamily="34" charset="0"/>
              </a:rPr>
              <a:t>Starting the work in Rome - TODAY</a:t>
            </a:r>
            <a:endParaRPr lang="en-GB" dirty="0">
              <a:ln>
                <a:solidFill>
                  <a:srgbClr val="4F81BD">
                    <a:lumMod val="75000"/>
                  </a:srgbClr>
                </a:solidFill>
              </a:ln>
              <a:solidFill>
                <a:srgbClr val="CAFC28"/>
              </a:solidFill>
              <a:latin typeface="Trebuchet MS" pitchFamily="34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432048" y="2132856"/>
            <a:ext cx="8964488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sz="2400" b="1" dirty="0" smtClean="0"/>
              <a:t>Activity focus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hu-HU" sz="2400" dirty="0" smtClean="0"/>
              <a:t>  </a:t>
            </a:r>
            <a:r>
              <a:rPr lang="en-US" sz="2400" dirty="0" smtClean="0"/>
              <a:t>Better HWF</a:t>
            </a:r>
            <a:r>
              <a:rPr lang="hu-HU" sz="2400" dirty="0" smtClean="0"/>
              <a:t>P</a:t>
            </a:r>
            <a:r>
              <a:rPr lang="en-US" sz="2400" dirty="0" smtClean="0"/>
              <a:t> by better collections</a:t>
            </a:r>
            <a:r>
              <a:rPr lang="hu-HU" sz="2400" dirty="0" smtClean="0"/>
              <a:t> and </a:t>
            </a:r>
            <a:r>
              <a:rPr lang="en-GB" sz="2400" dirty="0" smtClean="0"/>
              <a:t>delivery</a:t>
            </a:r>
            <a:r>
              <a:rPr lang="en-US" sz="2400" dirty="0" smtClean="0"/>
              <a:t> of required data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hu-HU" sz="2400" dirty="0" smtClean="0"/>
              <a:t>  </a:t>
            </a:r>
            <a:r>
              <a:rPr lang="en-US" sz="2400" dirty="0" smtClean="0"/>
              <a:t>Provide updated information on mobility trends of the </a:t>
            </a:r>
            <a:endParaRPr lang="hu-HU" sz="2400" dirty="0" smtClean="0"/>
          </a:p>
          <a:p>
            <a:pPr>
              <a:lnSpc>
                <a:spcPct val="90000"/>
              </a:lnSpc>
            </a:pPr>
            <a:r>
              <a:rPr lang="hu-HU" sz="2400" dirty="0" smtClean="0"/>
              <a:t>      </a:t>
            </a:r>
            <a:r>
              <a:rPr lang="en-US" sz="2400" dirty="0" smtClean="0"/>
              <a:t>HWF based on the current data</a:t>
            </a:r>
            <a:endParaRPr lang="hu-HU" sz="2400" dirty="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hu-HU" sz="2400" dirty="0" smtClean="0"/>
              <a:t>  </a:t>
            </a:r>
            <a:r>
              <a:rPr lang="en-US" sz="2400" dirty="0" smtClean="0"/>
              <a:t>How to collect better/useful data in order to support HWF </a:t>
            </a:r>
            <a:endParaRPr lang="hu-HU" sz="2400" dirty="0"/>
          </a:p>
          <a:p>
            <a:pPr>
              <a:lnSpc>
                <a:spcPct val="90000"/>
              </a:lnSpc>
            </a:pPr>
            <a:r>
              <a:rPr lang="hu-HU" sz="2400" dirty="0" smtClean="0"/>
              <a:t>      </a:t>
            </a:r>
            <a:r>
              <a:rPr lang="en-US" sz="2400" dirty="0" smtClean="0"/>
              <a:t>planning?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B0F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Based on WP4 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	</a:t>
            </a:r>
            <a:r>
              <a:rPr lang="hu-H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Activity 1 - Terminology mapping and 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	</a:t>
            </a:r>
            <a:r>
              <a:rPr lang="hu-H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Activity 2 - Mobility </a:t>
            </a:r>
            <a:r>
              <a:rPr lang="hu-H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Data </a:t>
            </a:r>
            <a:r>
              <a:rPr lang="en-GB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mapping</a:t>
            </a:r>
            <a:r>
              <a:rPr lang="hu-H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and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Collaboration and outputs of WP5</a:t>
            </a:r>
            <a:r>
              <a:rPr lang="hu-H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 (and WP6)</a:t>
            </a:r>
            <a:endParaRPr lang="en-US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Kép 9" descr="gap.jpg"/>
          <p:cNvPicPr>
            <a:picLocks noChangeAspect="1"/>
          </p:cNvPicPr>
          <p:nvPr/>
        </p:nvPicPr>
        <p:blipFill>
          <a:blip r:embed="rId3" cstate="print"/>
          <a:srcRect b="9036"/>
          <a:stretch>
            <a:fillRect/>
          </a:stretch>
        </p:blipFill>
        <p:spPr>
          <a:xfrm>
            <a:off x="611560" y="764704"/>
            <a:ext cx="2123728" cy="1286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9512" y="1124744"/>
            <a:ext cx="849694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On the basis of existing data collection structures identified by the Commission's Feasibility Study, and direct input from MSs, </a:t>
            </a:r>
          </a:p>
          <a:p>
            <a:endParaRPr lang="en-GB" sz="2200" dirty="0" smtClean="0"/>
          </a:p>
          <a:p>
            <a:pPr>
              <a:buFont typeface="Arial" pitchFamily="34" charset="0"/>
              <a:buChar char="•"/>
            </a:pPr>
            <a:r>
              <a:rPr lang="en-GB" sz="2200" b="1" dirty="0" smtClean="0"/>
              <a:t> comparison of the national level data structures and data contents of MSs </a:t>
            </a:r>
            <a:r>
              <a:rPr lang="en-GB" sz="2200" dirty="0" smtClean="0"/>
              <a:t>participating in the activity with</a:t>
            </a:r>
            <a:r>
              <a:rPr lang="en-GB" sz="2200" b="1" dirty="0" smtClean="0"/>
              <a:t> the minimum key indicators defined by WP5 </a:t>
            </a:r>
            <a:r>
              <a:rPr lang="en-GB" sz="2200" dirty="0" smtClean="0"/>
              <a:t>will be carried out</a:t>
            </a:r>
            <a:r>
              <a:rPr lang="hu-HU" sz="2200" dirty="0" smtClean="0"/>
              <a:t>  </a:t>
            </a:r>
            <a:endParaRPr lang="en-GB" sz="2200" dirty="0" smtClean="0"/>
          </a:p>
          <a:p>
            <a:pPr>
              <a:buFont typeface="Arial" pitchFamily="34" charset="0"/>
              <a:buChar char="•"/>
            </a:pPr>
            <a:endParaRPr lang="en-GB" sz="2200" u="sng" dirty="0" smtClean="0"/>
          </a:p>
          <a:p>
            <a:pPr>
              <a:buFont typeface="Arial" pitchFamily="34" charset="0"/>
              <a:buChar char="•"/>
            </a:pPr>
            <a:r>
              <a:rPr lang="en-GB" sz="2200" dirty="0" smtClean="0"/>
              <a:t> In the next phase, Member States participating in this activity make efforts to </a:t>
            </a:r>
            <a:r>
              <a:rPr lang="en-GB" sz="2200" b="1" dirty="0" smtClean="0"/>
              <a:t>identify the causes for not collecting data and/or not using existing data for planning purposes</a:t>
            </a:r>
            <a:r>
              <a:rPr lang="hu-HU" sz="2200" b="1" dirty="0" smtClean="0"/>
              <a:t> </a:t>
            </a:r>
            <a:endParaRPr lang="en-GB" sz="2200" b="1" dirty="0" smtClean="0"/>
          </a:p>
          <a:p>
            <a:pPr>
              <a:buFont typeface="Arial" pitchFamily="34" charset="0"/>
              <a:buChar char="•"/>
            </a:pPr>
            <a:endParaRPr lang="en-GB" sz="2200" b="1" dirty="0" smtClean="0"/>
          </a:p>
          <a:p>
            <a:pPr>
              <a:buFont typeface="Arial" pitchFamily="34" charset="0"/>
              <a:buChar char="•"/>
            </a:pPr>
            <a:r>
              <a:rPr lang="en-GB" sz="2200" b="1" dirty="0" smtClean="0"/>
              <a:t> Practical problems of data collection </a:t>
            </a:r>
            <a:r>
              <a:rPr lang="en-GB" sz="2200" dirty="0" smtClean="0"/>
              <a:t>of this kind will be mapped, with the involvement of national data collecting authorities</a:t>
            </a:r>
          </a:p>
          <a:p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467544" y="476672"/>
            <a:ext cx="4931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Grant Agreement- WP4</a:t>
            </a:r>
            <a:r>
              <a:rPr lang="en-GB" b="1" dirty="0" smtClean="0">
                <a:solidFill>
                  <a:srgbClr val="00B0F0"/>
                </a:solidFill>
                <a:latin typeface="Trebuchet MS" pitchFamily="34" charset="0"/>
              </a:rPr>
              <a:t> </a:t>
            </a:r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Activity 3</a:t>
            </a:r>
            <a:endParaRPr lang="en-GB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979712" y="332656"/>
            <a:ext cx="2427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The main goals </a:t>
            </a:r>
            <a:endParaRPr lang="en-GB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09570" y="1196752"/>
            <a:ext cx="897348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Objectives of the WS  </a:t>
            </a:r>
          </a:p>
          <a:p>
            <a:r>
              <a:rPr lang="en-GB" sz="2200" dirty="0" smtClean="0"/>
              <a:t>●     To link WP4-WP5-WP6 work on HWF mobility and HWF planning aspects</a:t>
            </a:r>
          </a:p>
          <a:p>
            <a:pPr fontAlgn="base"/>
            <a:r>
              <a:rPr lang="en-GB" sz="2200" dirty="0" smtClean="0"/>
              <a:t>●     To link WP4 Activity 1-2 to WP4 Activity 3</a:t>
            </a:r>
          </a:p>
          <a:p>
            <a:pPr fontAlgn="base"/>
            <a:r>
              <a:rPr lang="en-GB" sz="2200" dirty="0" smtClean="0"/>
              <a:t>●     To start work of WP4 Activity 3 on the HWF planning data gap analysis</a:t>
            </a:r>
          </a:p>
          <a:p>
            <a:endParaRPr lang="en-GB" sz="22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251520" y="2996952"/>
            <a:ext cx="907300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Objectives of the session  </a:t>
            </a:r>
          </a:p>
          <a:p>
            <a:r>
              <a:rPr lang="en-GB" sz="2200" dirty="0" smtClean="0"/>
              <a:t>●     To set the scene for </a:t>
            </a:r>
            <a:r>
              <a:rPr lang="en-GB" sz="2200" b="1" dirty="0" smtClean="0"/>
              <a:t>initiating discussions </a:t>
            </a:r>
            <a:r>
              <a:rPr lang="en-GB" sz="2200" dirty="0" smtClean="0"/>
              <a:t>(and research) </a:t>
            </a:r>
          </a:p>
          <a:p>
            <a:r>
              <a:rPr lang="en-GB" sz="2200" dirty="0" smtClean="0"/>
              <a:t>●     To </a:t>
            </a:r>
            <a:r>
              <a:rPr lang="en-GB" sz="2200" b="1" dirty="0" smtClean="0"/>
              <a:t>“Map the gap”</a:t>
            </a:r>
          </a:p>
          <a:p>
            <a:r>
              <a:rPr lang="en-GB" sz="2200" dirty="0" smtClean="0"/>
              <a:t>●     To focus on the topic of </a:t>
            </a:r>
            <a:r>
              <a:rPr lang="en-GB" sz="2200" b="1" dirty="0" smtClean="0"/>
              <a:t>identifying difficulties, gaps and practical problems</a:t>
            </a:r>
            <a:r>
              <a:rPr lang="en-GB" sz="2200" dirty="0" smtClean="0"/>
              <a:t> in different MSs in the whole</a:t>
            </a:r>
            <a:r>
              <a:rPr lang="en-GB" sz="2200" b="1" dirty="0" smtClean="0"/>
              <a:t> HWFP and forecasting process and HWFP data</a:t>
            </a:r>
            <a:r>
              <a:rPr lang="en-GB" sz="2200" dirty="0" smtClean="0"/>
              <a:t> – </a:t>
            </a:r>
            <a:r>
              <a:rPr lang="en-GB" sz="2200" b="1" dirty="0" smtClean="0"/>
              <a:t>barriers in applicability</a:t>
            </a:r>
            <a:r>
              <a:rPr lang="en-GB" sz="2200" dirty="0" smtClean="0"/>
              <a:t> of models, methods and </a:t>
            </a:r>
            <a:r>
              <a:rPr lang="en-GB" sz="2200" b="1" dirty="0" smtClean="0"/>
              <a:t>feasibility</a:t>
            </a:r>
            <a:r>
              <a:rPr lang="en-GB" sz="2200" dirty="0" smtClean="0"/>
              <a:t> of having Minimum Data Set </a:t>
            </a:r>
            <a:r>
              <a:rPr lang="hu-HU" sz="2200" dirty="0" smtClean="0"/>
              <a:t>(</a:t>
            </a:r>
            <a:r>
              <a:rPr lang="en-GB" sz="2200" dirty="0" smtClean="0"/>
              <a:t>valid/reliable/quality data</a:t>
            </a:r>
            <a:r>
              <a:rPr lang="hu-HU" sz="2200" dirty="0" smtClean="0"/>
              <a:t>)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 descr="ga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1340768"/>
            <a:ext cx="5667375" cy="319087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251520" y="116632"/>
            <a:ext cx="398910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00B0F0"/>
                </a:solidFill>
              </a:rPr>
              <a:t>Difficulties </a:t>
            </a:r>
          </a:p>
          <a:p>
            <a:pPr algn="r"/>
            <a:r>
              <a:rPr lang="en-GB" sz="2400" b="1" dirty="0" smtClean="0">
                <a:solidFill>
                  <a:srgbClr val="00B0F0"/>
                </a:solidFill>
              </a:rPr>
              <a:t>Gaps </a:t>
            </a:r>
          </a:p>
          <a:p>
            <a:r>
              <a:rPr lang="en-GB" sz="2400" b="1" dirty="0" smtClean="0">
                <a:solidFill>
                  <a:srgbClr val="00B0F0"/>
                </a:solidFill>
              </a:rPr>
              <a:t>          Practical problems</a:t>
            </a:r>
            <a:r>
              <a:rPr lang="en-GB" sz="2400" dirty="0" smtClean="0">
                <a:solidFill>
                  <a:srgbClr val="00B0F0"/>
                </a:solidFill>
              </a:rPr>
              <a:t>           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21361" y="4797152"/>
            <a:ext cx="681513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current practical problems, critical points of HWFP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barriers in</a:t>
            </a: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feasibility and availability of HWFP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systematic use of elements of HWFP (data and process)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67666" y="5055567"/>
            <a:ext cx="2139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38C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REVEAL </a:t>
            </a:r>
            <a:endParaRPr lang="hu-HU" sz="2400" b="1" dirty="0">
              <a:solidFill>
                <a:srgbClr val="38C6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27584" y="188640"/>
            <a:ext cx="156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/>
            <a:r>
              <a:rPr lang="en-GB" sz="2400" b="1" dirty="0">
                <a:solidFill>
                  <a:srgbClr val="00B0F0"/>
                </a:solidFill>
                <a:latin typeface="Trebuchet MS" pitchFamily="34" charset="0"/>
              </a:rPr>
              <a:t>The </a:t>
            </a:r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steps</a:t>
            </a:r>
            <a:endParaRPr lang="en-GB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51520" y="1137167"/>
            <a:ext cx="8496944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To get a clear picture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,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overview about the work conducted so far</a:t>
            </a:r>
          </a:p>
          <a:p>
            <a:pPr lvl="0">
              <a:lnSpc>
                <a:spcPct val="90000"/>
              </a:lnSpc>
            </a:pPr>
            <a:endParaRPr lang="en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  <a:p>
            <a:pPr lvl="0">
              <a:lnSpc>
                <a:spcPct val="90000"/>
              </a:lnSpc>
            </a:pP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  <a:p>
            <a:pPr lvl="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Presentation on WP4  findings</a:t>
            </a:r>
          </a:p>
          <a:p>
            <a:pPr lvl="0">
              <a:lnSpc>
                <a:spcPct val="9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		Activity 1 - Terminology mapping and 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– D041</a:t>
            </a: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  <a:p>
            <a:pPr lvl="0">
              <a:lnSpc>
                <a:spcPct val="9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		Activity 2 - Mobility Data mapping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 – D042</a:t>
            </a: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  <a:p>
            <a:pPr lvl="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Presentation on WP5  findings – D051-D052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Presentation on WP6  findings – D061(-D062)</a:t>
            </a:r>
          </a:p>
          <a:p>
            <a:pPr lvl="0">
              <a:lnSpc>
                <a:spcPct val="90000"/>
              </a:lnSpc>
            </a:pPr>
            <a:endParaRPr lang="en-US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</p:txBody>
      </p:sp>
      <p:pic>
        <p:nvPicPr>
          <p:cNvPr id="4" name="Kép 3" descr="Step_by_step_Blaustich_beschnibbel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879304"/>
            <a:ext cx="4283968" cy="21419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</TotalTime>
  <Words>261</Words>
  <Application>Microsoft Office PowerPoint</Application>
  <PresentationFormat>Diavetítés a képernyőre (4:3 oldalarány)</PresentationFormat>
  <Paragraphs>67</Paragraphs>
  <Slides>6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Custom Design</vt:lpstr>
      <vt:lpstr>Default Theme</vt:lpstr>
      <vt:lpstr>1. dia</vt:lpstr>
      <vt:lpstr>2. dia</vt:lpstr>
      <vt:lpstr>3. dia</vt:lpstr>
      <vt:lpstr>4. dia</vt:lpstr>
      <vt:lpstr>5. dia</vt:lpstr>
      <vt:lpstr>6. dia</vt:lpstr>
    </vt:vector>
  </TitlesOfParts>
  <Company>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Kovács Eszter</dc:creator>
  <cp:lastModifiedBy>zoli</cp:lastModifiedBy>
  <cp:revision>28</cp:revision>
  <dcterms:created xsi:type="dcterms:W3CDTF">2014-11-30T16:44:17Z</dcterms:created>
  <dcterms:modified xsi:type="dcterms:W3CDTF">2014-12-04T18:18:23Z</dcterms:modified>
</cp:coreProperties>
</file>