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26"/>
  </p:notesMasterIdLst>
  <p:sldIdLst>
    <p:sldId id="258" r:id="rId3"/>
    <p:sldId id="279" r:id="rId4"/>
    <p:sldId id="313" r:id="rId5"/>
    <p:sldId id="306" r:id="rId6"/>
    <p:sldId id="309" r:id="rId7"/>
    <p:sldId id="315" r:id="rId8"/>
    <p:sldId id="316" r:id="rId9"/>
    <p:sldId id="317" r:id="rId10"/>
    <p:sldId id="314" r:id="rId11"/>
    <p:sldId id="292" r:id="rId12"/>
    <p:sldId id="293" r:id="rId13"/>
    <p:sldId id="294" r:id="rId14"/>
    <p:sldId id="295" r:id="rId15"/>
    <p:sldId id="297" r:id="rId16"/>
    <p:sldId id="308" r:id="rId17"/>
    <p:sldId id="296" r:id="rId18"/>
    <p:sldId id="312" r:id="rId19"/>
    <p:sldId id="299" r:id="rId20"/>
    <p:sldId id="300" r:id="rId21"/>
    <p:sldId id="302" r:id="rId22"/>
    <p:sldId id="303" r:id="rId23"/>
    <p:sldId id="304" r:id="rId24"/>
    <p:sldId id="318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C606"/>
    <a:srgbClr val="CAFC2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69" d="100"/>
          <a:sy n="69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Yes</c:v>
                </c:pt>
              </c:strCache>
            </c:strRef>
          </c:tx>
          <c:dLbls>
            <c:dLbl>
              <c:idx val="0"/>
              <c:layout>
                <c:manualLayout>
                  <c:x val="8.3333333333333766E-3"/>
                  <c:y val="0.11111111111111129"/>
                </c:manualLayout>
              </c:layout>
              <c:showVal val="1"/>
            </c:dLbl>
            <c:dLbl>
              <c:idx val="1"/>
              <c:layout>
                <c:manualLayout>
                  <c:x val="8.3333333333333766E-3"/>
                  <c:y val="0.10185185185185186"/>
                </c:manualLayout>
              </c:layout>
              <c:showVal val="1"/>
            </c:dLbl>
            <c:dLbl>
              <c:idx val="2"/>
              <c:layout>
                <c:manualLayout>
                  <c:x val="8.3333333333333766E-3"/>
                  <c:y val="0.11111111111111129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rgbClr val="92D050"/>
                    </a:solidFill>
                  </a:defRPr>
                </a:pPr>
                <a:endParaRPr lang="it-IT"/>
              </a:p>
            </c:txPr>
            <c:showVal val="1"/>
          </c:dLbls>
          <c:cat>
            <c:strRef>
              <c:f>Munka1!$A$2:$A$4</c:f>
              <c:strCache>
                <c:ptCount val="3"/>
                <c:pt idx="0">
                  <c:v>FT</c:v>
                </c:pt>
                <c:pt idx="1">
                  <c:v>FB</c:v>
                </c:pt>
                <c:pt idx="2">
                  <c:v>FN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9</c:v>
                </c:pt>
                <c:pt idx="1">
                  <c:v>6</c:v>
                </c:pt>
                <c:pt idx="2">
                  <c:v>9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>
                <c:manualLayout>
                  <c:x val="8.3333333333333766E-3"/>
                  <c:y val="0.10185185185185175"/>
                </c:manualLayout>
              </c:layout>
              <c:showVal val="1"/>
            </c:dLbl>
            <c:dLbl>
              <c:idx val="1"/>
              <c:layout>
                <c:manualLayout>
                  <c:x val="8.3333333333333766E-3"/>
                  <c:y val="0.12037037037037036"/>
                </c:manualLayout>
              </c:layout>
              <c:showVal val="1"/>
            </c:dLbl>
            <c:dLbl>
              <c:idx val="2"/>
              <c:layout>
                <c:manualLayout>
                  <c:x val="8.3333333333333766E-3"/>
                  <c:y val="0.11111111111111124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it-IT"/>
              </a:p>
            </c:txPr>
            <c:showVal val="1"/>
          </c:dLbls>
          <c:cat>
            <c:strRef>
              <c:f>Munka1!$A$2:$A$4</c:f>
              <c:strCache>
                <c:ptCount val="3"/>
                <c:pt idx="0">
                  <c:v>FT</c:v>
                </c:pt>
                <c:pt idx="1">
                  <c:v>FB</c:v>
                </c:pt>
                <c:pt idx="2">
                  <c:v>FN</c:v>
                </c:pt>
              </c:strCache>
            </c:strRef>
          </c:cat>
          <c:val>
            <c:numRef>
              <c:f>Munka1!$C$2:$C$4</c:f>
              <c:numCache>
                <c:formatCode>General</c:formatCode>
                <c:ptCount val="3"/>
                <c:pt idx="0">
                  <c:v>2</c:v>
                </c:pt>
                <c:pt idx="1">
                  <c:v>5</c:v>
                </c:pt>
                <c:pt idx="2">
                  <c:v>2</c:v>
                </c:pt>
              </c:numCache>
            </c:numRef>
          </c:val>
        </c:ser>
        <c:shape val="cylinder"/>
        <c:axId val="147197952"/>
        <c:axId val="147199488"/>
        <c:axId val="0"/>
      </c:bar3DChart>
      <c:catAx>
        <c:axId val="147197952"/>
        <c:scaling>
          <c:orientation val="minMax"/>
        </c:scaling>
        <c:axPos val="b"/>
        <c:tickLblPos val="nextTo"/>
        <c:crossAx val="147199488"/>
        <c:crosses val="autoZero"/>
        <c:auto val="1"/>
        <c:lblAlgn val="ctr"/>
        <c:lblOffset val="100"/>
      </c:catAx>
      <c:valAx>
        <c:axId val="147199488"/>
        <c:scaling>
          <c:orientation val="minMax"/>
        </c:scaling>
        <c:axPos val="l"/>
        <c:majorGridlines/>
        <c:numFmt formatCode="General" sourceLinked="1"/>
        <c:tickLblPos val="nextTo"/>
        <c:crossAx val="1471979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Munka1!$B$21</c:f>
              <c:strCache>
                <c:ptCount val="1"/>
                <c:pt idx="0">
                  <c:v>Yes</c:v>
                </c:pt>
              </c:strCache>
            </c:strRef>
          </c:tx>
          <c:dLbls>
            <c:dLbl>
              <c:idx val="0"/>
              <c:layout>
                <c:manualLayout>
                  <c:x val="1.6666666666666701E-2"/>
                  <c:y val="0.1157407407407411"/>
                </c:manualLayout>
              </c:layout>
              <c:showVal val="1"/>
            </c:dLbl>
            <c:dLbl>
              <c:idx val="1"/>
              <c:layout>
                <c:manualLayout>
                  <c:x val="8.3333333333333367E-3"/>
                  <c:y val="0.1111111111111111"/>
                </c:manualLayout>
              </c:layout>
              <c:showVal val="1"/>
            </c:dLbl>
            <c:dLbl>
              <c:idx val="2"/>
              <c:layout>
                <c:manualLayout>
                  <c:x val="8.3333333333333367E-3"/>
                  <c:y val="0.1111111111111111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rgbClr val="92D050"/>
                    </a:solidFill>
                  </a:defRPr>
                </a:pPr>
                <a:endParaRPr lang="it-IT"/>
              </a:p>
            </c:txPr>
            <c:showVal val="1"/>
          </c:dLbls>
          <c:cat>
            <c:strRef>
              <c:f>Munka1!$A$22:$A$24</c:f>
              <c:strCache>
                <c:ptCount val="3"/>
                <c:pt idx="0">
                  <c:v>Monitoring</c:v>
                </c:pt>
                <c:pt idx="1">
                  <c:v>Planning</c:v>
                </c:pt>
                <c:pt idx="2">
                  <c:v>Forecasting</c:v>
                </c:pt>
              </c:strCache>
            </c:strRef>
          </c:cat>
          <c:val>
            <c:numRef>
              <c:f>Munka1!$B$22:$B$24</c:f>
              <c:numCache>
                <c:formatCode>General</c:formatCode>
                <c:ptCount val="3"/>
                <c:pt idx="0">
                  <c:v>9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strRef>
              <c:f>Munka1!$C$21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>
                <c:manualLayout>
                  <c:x val="1.1111111111111125E-2"/>
                  <c:y val="0.10648148148148191"/>
                </c:manualLayout>
              </c:layout>
              <c:showVal val="1"/>
            </c:dLbl>
            <c:dLbl>
              <c:idx val="1"/>
              <c:layout>
                <c:manualLayout>
                  <c:x val="8.3333333333333367E-3"/>
                  <c:y val="0.125"/>
                </c:manualLayout>
              </c:layout>
              <c:showVal val="1"/>
            </c:dLbl>
            <c:dLbl>
              <c:idx val="2"/>
              <c:layout>
                <c:manualLayout>
                  <c:x val="8.3333333333333367E-3"/>
                  <c:y val="0.1111111111111111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it-IT"/>
              </a:p>
            </c:txPr>
            <c:showVal val="1"/>
          </c:dLbls>
          <c:cat>
            <c:strRef>
              <c:f>Munka1!$A$22:$A$24</c:f>
              <c:strCache>
                <c:ptCount val="3"/>
                <c:pt idx="0">
                  <c:v>Monitoring</c:v>
                </c:pt>
                <c:pt idx="1">
                  <c:v>Planning</c:v>
                </c:pt>
                <c:pt idx="2">
                  <c:v>Forecasting</c:v>
                </c:pt>
              </c:strCache>
            </c:strRef>
          </c:cat>
          <c:val>
            <c:numRef>
              <c:f>Munka1!$C$22:$C$24</c:f>
              <c:numCache>
                <c:formatCode>General</c:formatCode>
                <c:ptCount val="3"/>
                <c:pt idx="0">
                  <c:v>3</c:v>
                </c:pt>
                <c:pt idx="1">
                  <c:v>7</c:v>
                </c:pt>
                <c:pt idx="2">
                  <c:v>6</c:v>
                </c:pt>
              </c:numCache>
            </c:numRef>
          </c:val>
        </c:ser>
        <c:shape val="cylinder"/>
        <c:axId val="100486528"/>
        <c:axId val="100488320"/>
        <c:axId val="0"/>
      </c:bar3DChart>
      <c:catAx>
        <c:axId val="100486528"/>
        <c:scaling>
          <c:orientation val="minMax"/>
        </c:scaling>
        <c:axPos val="b"/>
        <c:tickLblPos val="nextTo"/>
        <c:crossAx val="100488320"/>
        <c:crosses val="autoZero"/>
        <c:auto val="1"/>
        <c:lblAlgn val="ctr"/>
        <c:lblOffset val="100"/>
      </c:catAx>
      <c:valAx>
        <c:axId val="100488320"/>
        <c:scaling>
          <c:orientation val="minMax"/>
        </c:scaling>
        <c:axPos val="l"/>
        <c:majorGridlines/>
        <c:numFmt formatCode="General" sourceLinked="1"/>
        <c:tickLblPos val="nextTo"/>
        <c:crossAx val="1004865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7A0E23-A392-446B-8A31-201E0CA721B8}" type="doc">
      <dgm:prSet loTypeId="urn:microsoft.com/office/officeart/2005/8/layout/gear1" loCatId="relationship" qsTypeId="urn:microsoft.com/office/officeart/2005/8/quickstyle/simple1" qsCatId="simple" csTypeId="urn:microsoft.com/office/officeart/2005/8/colors/accent0_3" csCatId="mainScheme" phldr="1"/>
      <dgm:spPr/>
    </dgm:pt>
    <dgm:pt modelId="{4A7BD206-D9F9-48F2-AB04-AB2E81F9A8B0}">
      <dgm:prSet phldrT="[Szöveg]"/>
      <dgm:spPr/>
      <dgm:t>
        <a:bodyPr/>
        <a:lstStyle/>
        <a:p>
          <a:r>
            <a:rPr lang="hu-HU" b="1" dirty="0" err="1" smtClean="0"/>
            <a:t>Terminology</a:t>
          </a:r>
          <a:r>
            <a:rPr lang="hu-HU" b="1" dirty="0" smtClean="0"/>
            <a:t> </a:t>
          </a:r>
          <a:r>
            <a:rPr lang="hu-HU" b="1" dirty="0" err="1" smtClean="0"/>
            <a:t>Mapping</a:t>
          </a:r>
          <a:r>
            <a:rPr lang="hu-HU" b="1" dirty="0" smtClean="0"/>
            <a:t> (</a:t>
          </a:r>
          <a:r>
            <a:rPr lang="hu-HU" b="1" dirty="0" err="1" smtClean="0"/>
            <a:t>Activity</a:t>
          </a:r>
          <a:r>
            <a:rPr lang="hu-HU" b="1" dirty="0" smtClean="0"/>
            <a:t> 1)</a:t>
          </a:r>
          <a:endParaRPr lang="hu-HU" b="1" dirty="0"/>
        </a:p>
      </dgm:t>
    </dgm:pt>
    <dgm:pt modelId="{CECF1486-7586-439E-819C-6CB99B847E4D}" type="parTrans" cxnId="{B3F2C716-5182-4BC3-9B4B-ADB831D9B276}">
      <dgm:prSet/>
      <dgm:spPr/>
      <dgm:t>
        <a:bodyPr/>
        <a:lstStyle/>
        <a:p>
          <a:endParaRPr lang="hu-HU"/>
        </a:p>
      </dgm:t>
    </dgm:pt>
    <dgm:pt modelId="{6DCBA70F-0E2C-41DD-A136-774B98D07B77}" type="sibTrans" cxnId="{B3F2C716-5182-4BC3-9B4B-ADB831D9B276}">
      <dgm:prSet/>
      <dgm:spPr/>
      <dgm:t>
        <a:bodyPr/>
        <a:lstStyle/>
        <a:p>
          <a:endParaRPr lang="hu-HU"/>
        </a:p>
      </dgm:t>
    </dgm:pt>
    <dgm:pt modelId="{7911CBEC-74A3-43EF-B2AE-2AFD2DAEE59A}">
      <dgm:prSet phldrT="[Szöveg]"/>
      <dgm:spPr/>
      <dgm:t>
        <a:bodyPr/>
        <a:lstStyle/>
        <a:p>
          <a:r>
            <a:rPr lang="en-US" b="1" dirty="0" smtClean="0"/>
            <a:t>HWF </a:t>
          </a:r>
          <a:r>
            <a:rPr lang="hu-HU" b="1" dirty="0" err="1" smtClean="0"/>
            <a:t>Planning</a:t>
          </a:r>
          <a:r>
            <a:rPr lang="hu-HU" b="1" dirty="0" smtClean="0"/>
            <a:t> </a:t>
          </a:r>
          <a:r>
            <a:rPr lang="en-US" b="1" dirty="0" smtClean="0"/>
            <a:t>data gap analysis</a:t>
          </a:r>
          <a:r>
            <a:rPr lang="hu-HU" b="1" dirty="0" smtClean="0"/>
            <a:t> (</a:t>
          </a:r>
          <a:r>
            <a:rPr lang="hu-HU" b="1" dirty="0" err="1" smtClean="0"/>
            <a:t>Activity</a:t>
          </a:r>
          <a:r>
            <a:rPr lang="hu-HU" b="1" dirty="0" smtClean="0"/>
            <a:t> 3)</a:t>
          </a:r>
          <a:endParaRPr lang="hu-HU" b="1" dirty="0"/>
        </a:p>
      </dgm:t>
    </dgm:pt>
    <dgm:pt modelId="{CCEDB774-DBEE-4BE0-9107-C22058551A9F}" type="parTrans" cxnId="{4A0DE62D-A266-4037-B04C-013E2EDF9161}">
      <dgm:prSet/>
      <dgm:spPr/>
      <dgm:t>
        <a:bodyPr/>
        <a:lstStyle/>
        <a:p>
          <a:endParaRPr lang="hu-HU"/>
        </a:p>
      </dgm:t>
    </dgm:pt>
    <dgm:pt modelId="{FFDA371C-3DE4-4ACE-85BD-F1A3D88349B0}" type="sibTrans" cxnId="{4A0DE62D-A266-4037-B04C-013E2EDF9161}">
      <dgm:prSet/>
      <dgm:spPr/>
      <dgm:t>
        <a:bodyPr/>
        <a:lstStyle/>
        <a:p>
          <a:endParaRPr lang="hu-HU"/>
        </a:p>
      </dgm:t>
    </dgm:pt>
    <dgm:pt modelId="{00C8EE0F-ECCA-489C-BF9E-57EAC75285B7}">
      <dgm:prSet phldrT="[Szöveg]" phldr="1"/>
      <dgm:spPr/>
      <dgm:t>
        <a:bodyPr/>
        <a:lstStyle/>
        <a:p>
          <a:endParaRPr lang="hu-HU" dirty="0"/>
        </a:p>
      </dgm:t>
    </dgm:pt>
    <dgm:pt modelId="{B81DC00C-FE89-4D9B-BA3C-5D904CC16E04}" type="parTrans" cxnId="{35F87172-D137-4042-8270-0F8E2FFFFC91}">
      <dgm:prSet/>
      <dgm:spPr/>
      <dgm:t>
        <a:bodyPr/>
        <a:lstStyle/>
        <a:p>
          <a:endParaRPr lang="hu-HU"/>
        </a:p>
      </dgm:t>
    </dgm:pt>
    <dgm:pt modelId="{EED417E5-54FE-4AF7-B226-4188E71A4FC2}" type="sibTrans" cxnId="{35F87172-D137-4042-8270-0F8E2FFFFC91}">
      <dgm:prSet/>
      <dgm:spPr/>
      <dgm:t>
        <a:bodyPr/>
        <a:lstStyle/>
        <a:p>
          <a:endParaRPr lang="hu-HU"/>
        </a:p>
      </dgm:t>
    </dgm:pt>
    <dgm:pt modelId="{06D61F33-DA95-4635-A40C-0AEF4E6ECC60}">
      <dgm:prSet phldrT="[Szöveg]"/>
      <dgm:spPr/>
      <dgm:t>
        <a:bodyPr/>
        <a:lstStyle/>
        <a:p>
          <a:r>
            <a:rPr lang="en-US" b="1" dirty="0" smtClean="0"/>
            <a:t>Mobility data mapping + WHO Code</a:t>
          </a:r>
          <a:endParaRPr lang="hu-HU" b="1" dirty="0"/>
        </a:p>
      </dgm:t>
    </dgm:pt>
    <dgm:pt modelId="{4FF650FD-5EA6-4681-A463-B50F30E74ECC}" type="parTrans" cxnId="{5BA6AF40-97EE-4FC4-A659-E710DA42E11C}">
      <dgm:prSet/>
      <dgm:spPr/>
      <dgm:t>
        <a:bodyPr/>
        <a:lstStyle/>
        <a:p>
          <a:endParaRPr lang="hu-HU"/>
        </a:p>
      </dgm:t>
    </dgm:pt>
    <dgm:pt modelId="{C098D015-DE2A-4113-899F-E0B6A1D817B2}" type="sibTrans" cxnId="{5BA6AF40-97EE-4FC4-A659-E710DA42E11C}">
      <dgm:prSet/>
      <dgm:spPr/>
      <dgm:t>
        <a:bodyPr/>
        <a:lstStyle/>
        <a:p>
          <a:endParaRPr lang="hu-HU"/>
        </a:p>
      </dgm:t>
    </dgm:pt>
    <dgm:pt modelId="{094BA920-C74A-43E2-BE97-8ECC5302F076}">
      <dgm:prSet phldrT="[Szöveg]"/>
      <dgm:spPr/>
      <dgm:t>
        <a:bodyPr/>
        <a:lstStyle/>
        <a:p>
          <a:endParaRPr lang="hu-HU" dirty="0"/>
        </a:p>
      </dgm:t>
    </dgm:pt>
    <dgm:pt modelId="{14EACC62-78A4-4EA2-AB35-5228E52698A6}" type="parTrans" cxnId="{6EDAE856-CD98-45BD-8C59-75251D96B5BA}">
      <dgm:prSet/>
      <dgm:spPr/>
      <dgm:t>
        <a:bodyPr/>
        <a:lstStyle/>
        <a:p>
          <a:endParaRPr lang="hu-HU"/>
        </a:p>
      </dgm:t>
    </dgm:pt>
    <dgm:pt modelId="{437B20C6-9D5D-480E-AE98-D730F6431D45}" type="sibTrans" cxnId="{6EDAE856-CD98-45BD-8C59-75251D96B5BA}">
      <dgm:prSet/>
      <dgm:spPr/>
      <dgm:t>
        <a:bodyPr/>
        <a:lstStyle/>
        <a:p>
          <a:endParaRPr lang="hu-HU"/>
        </a:p>
      </dgm:t>
    </dgm:pt>
    <dgm:pt modelId="{E65DD0C6-5F82-41E4-AB4A-A83C4855DEE3}" type="pres">
      <dgm:prSet presAssocID="{217A0E23-A392-446B-8A31-201E0CA721B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27043A6-DD6F-4F50-A831-D90636A41325}" type="pres">
      <dgm:prSet presAssocID="{4A7BD206-D9F9-48F2-AB04-AB2E81F9A8B0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9333974-899C-43AE-BB75-0C76C0447D73}" type="pres">
      <dgm:prSet presAssocID="{4A7BD206-D9F9-48F2-AB04-AB2E81F9A8B0}" presName="gear1srcNode" presStyleLbl="node1" presStyleIdx="0" presStyleCnt="3"/>
      <dgm:spPr/>
      <dgm:t>
        <a:bodyPr/>
        <a:lstStyle/>
        <a:p>
          <a:endParaRPr lang="hu-HU"/>
        </a:p>
      </dgm:t>
    </dgm:pt>
    <dgm:pt modelId="{F942AB8B-BA51-4751-8F9C-FCBFC7F3434A}" type="pres">
      <dgm:prSet presAssocID="{4A7BD206-D9F9-48F2-AB04-AB2E81F9A8B0}" presName="gear1dstNode" presStyleLbl="node1" presStyleIdx="0" presStyleCnt="3"/>
      <dgm:spPr/>
      <dgm:t>
        <a:bodyPr/>
        <a:lstStyle/>
        <a:p>
          <a:endParaRPr lang="hu-HU"/>
        </a:p>
      </dgm:t>
    </dgm:pt>
    <dgm:pt modelId="{6BE495A7-5C97-4056-B0F7-7D3E562DEE1F}" type="pres">
      <dgm:prSet presAssocID="{06D61F33-DA95-4635-A40C-0AEF4E6ECC60}" presName="gear2" presStyleLbl="node1" presStyleIdx="1" presStyleCnt="3" custScaleX="121830" custScaleY="12956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F05C957-4E55-48F4-AB17-61BF26E126BB}" type="pres">
      <dgm:prSet presAssocID="{06D61F33-DA95-4635-A40C-0AEF4E6ECC60}" presName="gear2srcNode" presStyleLbl="node1" presStyleIdx="1" presStyleCnt="3"/>
      <dgm:spPr/>
      <dgm:t>
        <a:bodyPr/>
        <a:lstStyle/>
        <a:p>
          <a:endParaRPr lang="hu-HU"/>
        </a:p>
      </dgm:t>
    </dgm:pt>
    <dgm:pt modelId="{5DD37015-E7AA-4AD1-BC78-777B35F52E69}" type="pres">
      <dgm:prSet presAssocID="{06D61F33-DA95-4635-A40C-0AEF4E6ECC60}" presName="gear2dstNode" presStyleLbl="node1" presStyleIdx="1" presStyleCnt="3"/>
      <dgm:spPr/>
      <dgm:t>
        <a:bodyPr/>
        <a:lstStyle/>
        <a:p>
          <a:endParaRPr lang="hu-HU"/>
        </a:p>
      </dgm:t>
    </dgm:pt>
    <dgm:pt modelId="{8CF39841-9077-43C3-8992-1ADB540A927D}" type="pres">
      <dgm:prSet presAssocID="{7911CBEC-74A3-43EF-B2AE-2AFD2DAEE59A}" presName="gear3" presStyleLbl="node1" presStyleIdx="2" presStyleCnt="3" custScaleX="118374" custScaleY="118398"/>
      <dgm:spPr/>
      <dgm:t>
        <a:bodyPr/>
        <a:lstStyle/>
        <a:p>
          <a:endParaRPr lang="hu-HU"/>
        </a:p>
      </dgm:t>
    </dgm:pt>
    <dgm:pt modelId="{96411E99-7AAC-49C3-9202-1BDA90B13BA7}" type="pres">
      <dgm:prSet presAssocID="{7911CBEC-74A3-43EF-B2AE-2AFD2DAEE59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FCA760E-2817-4D2F-8E0E-85AC496931DF}" type="pres">
      <dgm:prSet presAssocID="{7911CBEC-74A3-43EF-B2AE-2AFD2DAEE59A}" presName="gear3srcNode" presStyleLbl="node1" presStyleIdx="2" presStyleCnt="3"/>
      <dgm:spPr/>
      <dgm:t>
        <a:bodyPr/>
        <a:lstStyle/>
        <a:p>
          <a:endParaRPr lang="hu-HU"/>
        </a:p>
      </dgm:t>
    </dgm:pt>
    <dgm:pt modelId="{F973BB97-6FE0-4A6A-9E11-87379D5B9F20}" type="pres">
      <dgm:prSet presAssocID="{7911CBEC-74A3-43EF-B2AE-2AFD2DAEE59A}" presName="gear3dstNode" presStyleLbl="node1" presStyleIdx="2" presStyleCnt="3"/>
      <dgm:spPr/>
      <dgm:t>
        <a:bodyPr/>
        <a:lstStyle/>
        <a:p>
          <a:endParaRPr lang="hu-HU"/>
        </a:p>
      </dgm:t>
    </dgm:pt>
    <dgm:pt modelId="{323D2358-3F4C-4311-98A2-D86C8B256BF4}" type="pres">
      <dgm:prSet presAssocID="{6DCBA70F-0E2C-41DD-A136-774B98D07B77}" presName="connector1" presStyleLbl="sibTrans2D1" presStyleIdx="0" presStyleCnt="3"/>
      <dgm:spPr/>
      <dgm:t>
        <a:bodyPr/>
        <a:lstStyle/>
        <a:p>
          <a:endParaRPr lang="hu-HU"/>
        </a:p>
      </dgm:t>
    </dgm:pt>
    <dgm:pt modelId="{2DA22451-851B-4F09-92D2-F9F43AB1268A}" type="pres">
      <dgm:prSet presAssocID="{C098D015-DE2A-4113-899F-E0B6A1D817B2}" presName="connector2" presStyleLbl="sibTrans2D1" presStyleIdx="1" presStyleCnt="3"/>
      <dgm:spPr/>
      <dgm:t>
        <a:bodyPr/>
        <a:lstStyle/>
        <a:p>
          <a:endParaRPr lang="hu-HU"/>
        </a:p>
      </dgm:t>
    </dgm:pt>
    <dgm:pt modelId="{3AD47C52-476C-4854-BC68-9EC1C877B9BB}" type="pres">
      <dgm:prSet presAssocID="{FFDA371C-3DE4-4ACE-85BD-F1A3D88349B0}" presName="connector3" presStyleLbl="sibTrans2D1" presStyleIdx="2" presStyleCnt="3"/>
      <dgm:spPr/>
      <dgm:t>
        <a:bodyPr/>
        <a:lstStyle/>
        <a:p>
          <a:endParaRPr lang="hu-HU"/>
        </a:p>
      </dgm:t>
    </dgm:pt>
  </dgm:ptLst>
  <dgm:cxnLst>
    <dgm:cxn modelId="{4E03CD0A-3B5A-4EFD-A2BD-A34DA1D8BF36}" type="presOf" srcId="{4A7BD206-D9F9-48F2-AB04-AB2E81F9A8B0}" destId="{A9333974-899C-43AE-BB75-0C76C0447D73}" srcOrd="1" destOrd="0" presId="urn:microsoft.com/office/officeart/2005/8/layout/gear1"/>
    <dgm:cxn modelId="{88B8F6AB-F098-4C9D-B5D2-CD7AEEBC6F0C}" type="presOf" srcId="{4A7BD206-D9F9-48F2-AB04-AB2E81F9A8B0}" destId="{F942AB8B-BA51-4751-8F9C-FCBFC7F3434A}" srcOrd="2" destOrd="0" presId="urn:microsoft.com/office/officeart/2005/8/layout/gear1"/>
    <dgm:cxn modelId="{F31AE1A0-EA25-44DF-BD00-DA0679FF086A}" type="presOf" srcId="{7911CBEC-74A3-43EF-B2AE-2AFD2DAEE59A}" destId="{8CF39841-9077-43C3-8992-1ADB540A927D}" srcOrd="0" destOrd="0" presId="urn:microsoft.com/office/officeart/2005/8/layout/gear1"/>
    <dgm:cxn modelId="{B3F2C716-5182-4BC3-9B4B-ADB831D9B276}" srcId="{217A0E23-A392-446B-8A31-201E0CA721B8}" destId="{4A7BD206-D9F9-48F2-AB04-AB2E81F9A8B0}" srcOrd="0" destOrd="0" parTransId="{CECF1486-7586-439E-819C-6CB99B847E4D}" sibTransId="{6DCBA70F-0E2C-41DD-A136-774B98D07B77}"/>
    <dgm:cxn modelId="{BA850F94-8887-4FCA-B0DC-24862849942B}" type="presOf" srcId="{7911CBEC-74A3-43EF-B2AE-2AFD2DAEE59A}" destId="{F973BB97-6FE0-4A6A-9E11-87379D5B9F20}" srcOrd="3" destOrd="0" presId="urn:microsoft.com/office/officeart/2005/8/layout/gear1"/>
    <dgm:cxn modelId="{6EDAE856-CD98-45BD-8C59-75251D96B5BA}" srcId="{217A0E23-A392-446B-8A31-201E0CA721B8}" destId="{094BA920-C74A-43E2-BE97-8ECC5302F076}" srcOrd="3" destOrd="0" parTransId="{14EACC62-78A4-4EA2-AB35-5228E52698A6}" sibTransId="{437B20C6-9D5D-480E-AE98-D730F6431D45}"/>
    <dgm:cxn modelId="{6728DC7B-BD70-4F7A-B848-F90BDD8E92C0}" type="presOf" srcId="{4A7BD206-D9F9-48F2-AB04-AB2E81F9A8B0}" destId="{127043A6-DD6F-4F50-A831-D90636A41325}" srcOrd="0" destOrd="0" presId="urn:microsoft.com/office/officeart/2005/8/layout/gear1"/>
    <dgm:cxn modelId="{0F95493D-64D8-42EE-983C-B1226D9EF610}" type="presOf" srcId="{06D61F33-DA95-4635-A40C-0AEF4E6ECC60}" destId="{5DD37015-E7AA-4AD1-BC78-777B35F52E69}" srcOrd="2" destOrd="0" presId="urn:microsoft.com/office/officeart/2005/8/layout/gear1"/>
    <dgm:cxn modelId="{8A89BAAC-0D37-479D-A217-EB0215E8E71A}" type="presOf" srcId="{C098D015-DE2A-4113-899F-E0B6A1D817B2}" destId="{2DA22451-851B-4F09-92D2-F9F43AB1268A}" srcOrd="0" destOrd="0" presId="urn:microsoft.com/office/officeart/2005/8/layout/gear1"/>
    <dgm:cxn modelId="{0DCDE91C-D9DB-47E3-9EF3-84C3CF95C2CA}" type="presOf" srcId="{06D61F33-DA95-4635-A40C-0AEF4E6ECC60}" destId="{6BE495A7-5C97-4056-B0F7-7D3E562DEE1F}" srcOrd="0" destOrd="0" presId="urn:microsoft.com/office/officeart/2005/8/layout/gear1"/>
    <dgm:cxn modelId="{5BA6AF40-97EE-4FC4-A659-E710DA42E11C}" srcId="{217A0E23-A392-446B-8A31-201E0CA721B8}" destId="{06D61F33-DA95-4635-A40C-0AEF4E6ECC60}" srcOrd="1" destOrd="0" parTransId="{4FF650FD-5EA6-4681-A463-B50F30E74ECC}" sibTransId="{C098D015-DE2A-4113-899F-E0B6A1D817B2}"/>
    <dgm:cxn modelId="{0180D1FC-3CE2-423C-891D-33C4D35A144E}" type="presOf" srcId="{217A0E23-A392-446B-8A31-201E0CA721B8}" destId="{E65DD0C6-5F82-41E4-AB4A-A83C4855DEE3}" srcOrd="0" destOrd="0" presId="urn:microsoft.com/office/officeart/2005/8/layout/gear1"/>
    <dgm:cxn modelId="{4A0DE62D-A266-4037-B04C-013E2EDF9161}" srcId="{217A0E23-A392-446B-8A31-201E0CA721B8}" destId="{7911CBEC-74A3-43EF-B2AE-2AFD2DAEE59A}" srcOrd="2" destOrd="0" parTransId="{CCEDB774-DBEE-4BE0-9107-C22058551A9F}" sibTransId="{FFDA371C-3DE4-4ACE-85BD-F1A3D88349B0}"/>
    <dgm:cxn modelId="{99B01BD9-7455-4503-B200-8A05B94B9298}" type="presOf" srcId="{6DCBA70F-0E2C-41DD-A136-774B98D07B77}" destId="{323D2358-3F4C-4311-98A2-D86C8B256BF4}" srcOrd="0" destOrd="0" presId="urn:microsoft.com/office/officeart/2005/8/layout/gear1"/>
    <dgm:cxn modelId="{35F87172-D137-4042-8270-0F8E2FFFFC91}" srcId="{217A0E23-A392-446B-8A31-201E0CA721B8}" destId="{00C8EE0F-ECCA-489C-BF9E-57EAC75285B7}" srcOrd="4" destOrd="0" parTransId="{B81DC00C-FE89-4D9B-BA3C-5D904CC16E04}" sibTransId="{EED417E5-54FE-4AF7-B226-4188E71A4FC2}"/>
    <dgm:cxn modelId="{013CD1FE-322A-4AF7-A647-49E29BA6BAA5}" type="presOf" srcId="{FFDA371C-3DE4-4ACE-85BD-F1A3D88349B0}" destId="{3AD47C52-476C-4854-BC68-9EC1C877B9BB}" srcOrd="0" destOrd="0" presId="urn:microsoft.com/office/officeart/2005/8/layout/gear1"/>
    <dgm:cxn modelId="{480FC583-1094-4D78-BCFA-31D2F8ECC649}" type="presOf" srcId="{06D61F33-DA95-4635-A40C-0AEF4E6ECC60}" destId="{3F05C957-4E55-48F4-AB17-61BF26E126BB}" srcOrd="1" destOrd="0" presId="urn:microsoft.com/office/officeart/2005/8/layout/gear1"/>
    <dgm:cxn modelId="{851A3665-9AED-45CB-8495-24E506C5DC42}" type="presOf" srcId="{7911CBEC-74A3-43EF-B2AE-2AFD2DAEE59A}" destId="{96411E99-7AAC-49C3-9202-1BDA90B13BA7}" srcOrd="1" destOrd="0" presId="urn:microsoft.com/office/officeart/2005/8/layout/gear1"/>
    <dgm:cxn modelId="{97521B65-B5BC-495B-93CE-8A70B8751C34}" type="presOf" srcId="{7911CBEC-74A3-43EF-B2AE-2AFD2DAEE59A}" destId="{3FCA760E-2817-4D2F-8E0E-85AC496931DF}" srcOrd="2" destOrd="0" presId="urn:microsoft.com/office/officeart/2005/8/layout/gear1"/>
    <dgm:cxn modelId="{75560781-81D8-45B6-848B-1E6E9A18D7A2}" type="presParOf" srcId="{E65DD0C6-5F82-41E4-AB4A-A83C4855DEE3}" destId="{127043A6-DD6F-4F50-A831-D90636A41325}" srcOrd="0" destOrd="0" presId="urn:microsoft.com/office/officeart/2005/8/layout/gear1"/>
    <dgm:cxn modelId="{51897F3F-EC71-4DC6-B396-A265B6C91AED}" type="presParOf" srcId="{E65DD0C6-5F82-41E4-AB4A-A83C4855DEE3}" destId="{A9333974-899C-43AE-BB75-0C76C0447D73}" srcOrd="1" destOrd="0" presId="urn:microsoft.com/office/officeart/2005/8/layout/gear1"/>
    <dgm:cxn modelId="{6F318352-146B-4ECF-9856-E2FCF2FF5321}" type="presParOf" srcId="{E65DD0C6-5F82-41E4-AB4A-A83C4855DEE3}" destId="{F942AB8B-BA51-4751-8F9C-FCBFC7F3434A}" srcOrd="2" destOrd="0" presId="urn:microsoft.com/office/officeart/2005/8/layout/gear1"/>
    <dgm:cxn modelId="{6871FAF3-688F-426D-8C49-603139F1F4B6}" type="presParOf" srcId="{E65DD0C6-5F82-41E4-AB4A-A83C4855DEE3}" destId="{6BE495A7-5C97-4056-B0F7-7D3E562DEE1F}" srcOrd="3" destOrd="0" presId="urn:microsoft.com/office/officeart/2005/8/layout/gear1"/>
    <dgm:cxn modelId="{76D52445-2A1A-4376-8EFC-0169B5F4C147}" type="presParOf" srcId="{E65DD0C6-5F82-41E4-AB4A-A83C4855DEE3}" destId="{3F05C957-4E55-48F4-AB17-61BF26E126BB}" srcOrd="4" destOrd="0" presId="urn:microsoft.com/office/officeart/2005/8/layout/gear1"/>
    <dgm:cxn modelId="{0E91A28F-096A-4134-8266-6CCAA7AD0D26}" type="presParOf" srcId="{E65DD0C6-5F82-41E4-AB4A-A83C4855DEE3}" destId="{5DD37015-E7AA-4AD1-BC78-777B35F52E69}" srcOrd="5" destOrd="0" presId="urn:microsoft.com/office/officeart/2005/8/layout/gear1"/>
    <dgm:cxn modelId="{10DDA942-23D0-4617-A93C-D04F7539894A}" type="presParOf" srcId="{E65DD0C6-5F82-41E4-AB4A-A83C4855DEE3}" destId="{8CF39841-9077-43C3-8992-1ADB540A927D}" srcOrd="6" destOrd="0" presId="urn:microsoft.com/office/officeart/2005/8/layout/gear1"/>
    <dgm:cxn modelId="{5CA52B02-2E30-4267-96C7-BBB50F2A2AEF}" type="presParOf" srcId="{E65DD0C6-5F82-41E4-AB4A-A83C4855DEE3}" destId="{96411E99-7AAC-49C3-9202-1BDA90B13BA7}" srcOrd="7" destOrd="0" presId="urn:microsoft.com/office/officeart/2005/8/layout/gear1"/>
    <dgm:cxn modelId="{9315C58F-DA9E-4393-81AF-08A53A392E0C}" type="presParOf" srcId="{E65DD0C6-5F82-41E4-AB4A-A83C4855DEE3}" destId="{3FCA760E-2817-4D2F-8E0E-85AC496931DF}" srcOrd="8" destOrd="0" presId="urn:microsoft.com/office/officeart/2005/8/layout/gear1"/>
    <dgm:cxn modelId="{A4316B36-4D16-41EB-8961-9E0EDAD6D6EB}" type="presParOf" srcId="{E65DD0C6-5F82-41E4-AB4A-A83C4855DEE3}" destId="{F973BB97-6FE0-4A6A-9E11-87379D5B9F20}" srcOrd="9" destOrd="0" presId="urn:microsoft.com/office/officeart/2005/8/layout/gear1"/>
    <dgm:cxn modelId="{092C6C05-8F7D-430C-AF4C-500FCFBD90EB}" type="presParOf" srcId="{E65DD0C6-5F82-41E4-AB4A-A83C4855DEE3}" destId="{323D2358-3F4C-4311-98A2-D86C8B256BF4}" srcOrd="10" destOrd="0" presId="urn:microsoft.com/office/officeart/2005/8/layout/gear1"/>
    <dgm:cxn modelId="{A5EBD330-69D3-4304-B057-CA79D634F1A6}" type="presParOf" srcId="{E65DD0C6-5F82-41E4-AB4A-A83C4855DEE3}" destId="{2DA22451-851B-4F09-92D2-F9F43AB1268A}" srcOrd="11" destOrd="0" presId="urn:microsoft.com/office/officeart/2005/8/layout/gear1"/>
    <dgm:cxn modelId="{472260F8-4C25-46A0-9D4F-74B2B7543804}" type="presParOf" srcId="{E65DD0C6-5F82-41E4-AB4A-A83C4855DEE3}" destId="{3AD47C52-476C-4854-BC68-9EC1C877B9B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7043A6-DD6F-4F50-A831-D90636A41325}">
      <dsp:nvSpPr>
        <dsp:cNvPr id="0" name=""/>
        <dsp:cNvSpPr/>
      </dsp:nvSpPr>
      <dsp:spPr>
        <a:xfrm>
          <a:off x="2695197" y="2136605"/>
          <a:ext cx="2489279" cy="2489279"/>
        </a:xfrm>
        <a:prstGeom prst="gear9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err="1" smtClean="0"/>
            <a:t>Terminology</a:t>
          </a:r>
          <a:r>
            <a:rPr lang="hu-HU" sz="1600" b="1" kern="1200" dirty="0" smtClean="0"/>
            <a:t> </a:t>
          </a:r>
          <a:r>
            <a:rPr lang="hu-HU" sz="1600" b="1" kern="1200" dirty="0" err="1" smtClean="0"/>
            <a:t>Mapping</a:t>
          </a:r>
          <a:r>
            <a:rPr lang="hu-HU" sz="1600" b="1" kern="1200" dirty="0" smtClean="0"/>
            <a:t> (</a:t>
          </a:r>
          <a:r>
            <a:rPr lang="hu-HU" sz="1600" b="1" kern="1200" dirty="0" err="1" smtClean="0"/>
            <a:t>Activity</a:t>
          </a:r>
          <a:r>
            <a:rPr lang="hu-HU" sz="1600" b="1" kern="1200" dirty="0" smtClean="0"/>
            <a:t> 1)</a:t>
          </a:r>
          <a:endParaRPr lang="hu-HU" sz="1600" b="1" kern="1200" dirty="0"/>
        </a:p>
      </dsp:txBody>
      <dsp:txXfrm>
        <a:off x="2695197" y="2136605"/>
        <a:ext cx="2489279" cy="2489279"/>
      </dsp:txXfrm>
    </dsp:sp>
    <dsp:sp modelId="{6BE495A7-5C97-4056-B0F7-7D3E562DEE1F}">
      <dsp:nvSpPr>
        <dsp:cNvPr id="0" name=""/>
        <dsp:cNvSpPr/>
      </dsp:nvSpPr>
      <dsp:spPr>
        <a:xfrm>
          <a:off x="1049286" y="1280655"/>
          <a:ext cx="2205592" cy="2345535"/>
        </a:xfrm>
        <a:prstGeom prst="gear6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Mobility data mapping + WHO Code</a:t>
          </a:r>
          <a:endParaRPr lang="hu-HU" sz="1600" b="1" kern="1200" dirty="0"/>
        </a:p>
      </dsp:txBody>
      <dsp:txXfrm>
        <a:off x="1049286" y="1280655"/>
        <a:ext cx="2205592" cy="2345535"/>
      </dsp:txXfrm>
    </dsp:sp>
    <dsp:sp modelId="{8CF39841-9077-43C3-8992-1ADB540A927D}">
      <dsp:nvSpPr>
        <dsp:cNvPr id="0" name=""/>
        <dsp:cNvSpPr/>
      </dsp:nvSpPr>
      <dsp:spPr>
        <a:xfrm rot="20700000">
          <a:off x="2098008" y="135999"/>
          <a:ext cx="2099571" cy="2100309"/>
        </a:xfrm>
        <a:prstGeom prst="gear6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HWF </a:t>
          </a:r>
          <a:r>
            <a:rPr lang="hu-HU" sz="1500" b="1" kern="1200" dirty="0" err="1" smtClean="0"/>
            <a:t>Planning</a:t>
          </a:r>
          <a:r>
            <a:rPr lang="hu-HU" sz="1500" b="1" kern="1200" dirty="0" smtClean="0"/>
            <a:t> </a:t>
          </a:r>
          <a:r>
            <a:rPr lang="en-US" sz="1500" b="1" kern="1200" dirty="0" smtClean="0"/>
            <a:t>data gap analysis</a:t>
          </a:r>
          <a:r>
            <a:rPr lang="hu-HU" sz="1500" b="1" kern="1200" dirty="0" smtClean="0"/>
            <a:t> (</a:t>
          </a:r>
          <a:r>
            <a:rPr lang="hu-HU" sz="1500" b="1" kern="1200" dirty="0" err="1" smtClean="0"/>
            <a:t>Activity</a:t>
          </a:r>
          <a:r>
            <a:rPr lang="hu-HU" sz="1500" b="1" kern="1200" dirty="0" smtClean="0"/>
            <a:t> 3)</a:t>
          </a:r>
          <a:endParaRPr lang="hu-HU" sz="1500" b="1" kern="1200" dirty="0"/>
        </a:p>
      </dsp:txBody>
      <dsp:txXfrm>
        <a:off x="2558462" y="596702"/>
        <a:ext cx="1178663" cy="1178902"/>
      </dsp:txXfrm>
    </dsp:sp>
    <dsp:sp modelId="{323D2358-3F4C-4311-98A2-D86C8B256BF4}">
      <dsp:nvSpPr>
        <dsp:cNvPr id="0" name=""/>
        <dsp:cNvSpPr/>
      </dsp:nvSpPr>
      <dsp:spPr>
        <a:xfrm>
          <a:off x="2507442" y="1758897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A22451-851B-4F09-92D2-F9F43AB1268A}">
      <dsp:nvSpPr>
        <dsp:cNvPr id="0" name=""/>
        <dsp:cNvSpPr/>
      </dsp:nvSpPr>
      <dsp:spPr>
        <a:xfrm>
          <a:off x="926273" y="1146237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D47C52-476C-4854-BC68-9EC1C877B9BB}">
      <dsp:nvSpPr>
        <dsp:cNvPr id="0" name=""/>
        <dsp:cNvSpPr/>
      </dsp:nvSpPr>
      <dsp:spPr>
        <a:xfrm>
          <a:off x="1850590" y="-90704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A32A0-4295-42AD-B6C6-D81873F13FF1}" type="datetimeFigureOut">
              <a:rPr lang="hu-HU" smtClean="0"/>
              <a:pPr/>
              <a:t>2014.12.03.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618E1-5272-4F3B-9730-C47094DE5E39}" type="slidenum">
              <a:rPr lang="hu-HU" smtClean="0"/>
              <a:pPr/>
              <a:t>‹N›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Survey consisted of three sub-sections:</a:t>
            </a:r>
            <a:endParaRPr lang="hu-H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A Relevance of HWF mobility at national level</a:t>
            </a:r>
            <a:endParaRPr lang="hu-H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B Definition(s), availability and contents of HWF mobility data at national level</a:t>
            </a:r>
            <a:endParaRPr lang="hu-H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C Validation and comparability of HWF mobility data, use of international data sources, recommendations </a:t>
            </a:r>
            <a:endParaRPr lang="hu-H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618E1-5272-4F3B-9730-C47094DE5E39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16622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D156D26-635E-4798-AA3E-8D963562F130}" type="datetime1">
              <a:rPr lang="hu-HU" smtClean="0"/>
              <a:pPr/>
              <a:t>2014.12.03.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B3542C-C59B-493F-9309-77452E748F90}" type="slidenum">
              <a:rPr lang="hu-HU" smtClean="0"/>
              <a:pPr/>
              <a:t>‹N›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039B6F-97D3-46DF-9D7A-A9295226717F}" type="datetime1">
              <a:rPr lang="hu-HU" smtClean="0"/>
              <a:pPr/>
              <a:t>2014.12.03.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B3542C-C59B-493F-9309-77452E748F90}" type="slidenum">
              <a:rPr lang="hu-HU" smtClean="0"/>
              <a:pPr/>
              <a:t>‹N›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3FA57F-50E9-4F9D-96B1-418CCC815931}" type="datetime1">
              <a:rPr lang="hu-HU" smtClean="0"/>
              <a:pPr/>
              <a:t>2014.12.03.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B3542C-C59B-493F-9309-77452E748F90}" type="slidenum">
              <a:rPr lang="hu-HU" smtClean="0"/>
              <a:pPr/>
              <a:t>‹N›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CCDDCE-7192-4C61-A2C3-20E42430EA96}" type="datetime1">
              <a:rPr lang="hu-HU" smtClean="0"/>
              <a:pPr/>
              <a:t>2014.12.03.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B3542C-C59B-493F-9309-77452E748F90}" type="slidenum">
              <a:rPr lang="hu-HU" smtClean="0"/>
              <a:pPr/>
              <a:t>‹N›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fld id="{97B9D378-0E8D-412A-94F2-6B3D93FF02E6}" type="datetime1">
              <a:rPr lang="hu-HU" smtClean="0">
                <a:solidFill>
                  <a:prstClr val="black"/>
                </a:solidFill>
              </a:rPr>
              <a:pPr defTabSz="457200">
                <a:defRPr/>
              </a:pPr>
              <a:t>2014.12.03.</a:t>
            </a:fld>
            <a:endParaRPr lang="hu-HU" dirty="0">
              <a:solidFill>
                <a:prstClr val="black"/>
              </a:solidFill>
            </a:endParaRPr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endParaRPr lang="hu-HU" dirty="0">
              <a:solidFill>
                <a:prstClr val="black"/>
              </a:solidFill>
            </a:endParaRP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fld id="{A2BC947A-1026-4568-A37A-B95B8C497FA6}" type="slidenum">
              <a:rPr lang="hu-HU">
                <a:solidFill>
                  <a:prstClr val="black"/>
                </a:solidFill>
              </a:rPr>
              <a:pPr defTabSz="457200">
                <a:defRPr/>
              </a:pPr>
              <a:t>‹N›</a:t>
            </a:fld>
            <a:endParaRPr lang="hu-H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728351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 template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0549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6" r:id="rId3"/>
    <p:sldLayoutId id="2147483667" r:id="rId4"/>
    <p:sldLayoutId id="2147483668" r:id="rId5"/>
    <p:sldLayoutId id="2147483669" r:id="rId6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 template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Placeholder 1"/>
          <p:cNvSpPr txBox="1">
            <a:spLocks/>
          </p:cNvSpPr>
          <p:nvPr/>
        </p:nvSpPr>
        <p:spPr>
          <a:xfrm>
            <a:off x="457200" y="1417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008AC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8585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2867025" y="660400"/>
            <a:ext cx="6038850" cy="14700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8AC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 smtClean="0"/>
              <a:t>Work Package 4</a:t>
            </a:r>
            <a:r>
              <a:rPr lang="hu-HU" sz="2400" dirty="0" smtClean="0"/>
              <a:t> </a:t>
            </a:r>
            <a:r>
              <a:rPr lang="en-GB" sz="2400" dirty="0" smtClean="0"/>
              <a:t>Rome workshop</a:t>
            </a:r>
            <a:endParaRPr lang="hu-HU" sz="2400" dirty="0" smtClean="0"/>
          </a:p>
          <a:p>
            <a:pPr algn="ctr"/>
            <a:endParaRPr lang="hu-HU" sz="2400" dirty="0" smtClean="0"/>
          </a:p>
          <a:p>
            <a:pPr algn="ctr"/>
            <a:r>
              <a:rPr lang="hu-HU" sz="2400" dirty="0" smtClean="0"/>
              <a:t>SUMMARYOF WP4 ACTIVITY 2 WORK, LINK TO WP5 AND WP6 WORK, </a:t>
            </a:r>
          </a:p>
          <a:p>
            <a:pPr algn="ctr"/>
            <a:r>
              <a:rPr lang="hu-HU" sz="2400" dirty="0" smtClean="0"/>
              <a:t>OVERVIEW OF D042</a:t>
            </a:r>
            <a:endParaRPr lang="en-GB" sz="2400" dirty="0" smtClean="0"/>
          </a:p>
          <a:p>
            <a:pPr algn="ctr"/>
            <a:endParaRPr lang="en-GB" sz="3600" dirty="0" smtClean="0"/>
          </a:p>
          <a:p>
            <a:pPr algn="ctr"/>
            <a:endParaRPr lang="en-US" sz="3600" dirty="0" smtClean="0"/>
          </a:p>
          <a:p>
            <a:pPr algn="ctr"/>
            <a:endParaRPr lang="en-US" sz="3600" dirty="0" smtClean="0"/>
          </a:p>
          <a:p>
            <a:pPr algn="ctr"/>
            <a:endParaRPr lang="hu-HU" sz="3600" dirty="0" smtClean="0">
              <a:solidFill>
                <a:srgbClr val="0087D7"/>
              </a:solidFill>
            </a:endParaRPr>
          </a:p>
          <a:p>
            <a:pPr algn="ctr"/>
            <a:endParaRPr lang="hu-HU" dirty="0" smtClean="0">
              <a:solidFill>
                <a:srgbClr val="0087D7"/>
              </a:solidFill>
            </a:endParaRPr>
          </a:p>
          <a:p>
            <a:pPr algn="ctr"/>
            <a:endParaRPr lang="en-US" sz="3600" dirty="0">
              <a:solidFill>
                <a:srgbClr val="0087D7"/>
              </a:solidFill>
            </a:endParaRPr>
          </a:p>
        </p:txBody>
      </p:sp>
      <p:sp>
        <p:nvSpPr>
          <p:cNvPr id="6" name="Ondertitel 2"/>
          <p:cNvSpPr txBox="1">
            <a:spLocks/>
          </p:cNvSpPr>
          <p:nvPr/>
        </p:nvSpPr>
        <p:spPr>
          <a:xfrm>
            <a:off x="2771800" y="4365104"/>
            <a:ext cx="5717417" cy="345288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it-IT" sz="1500" i="1" dirty="0" smtClean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Font typeface="Arial"/>
              <a:buNone/>
            </a:pPr>
            <a:endParaRPr lang="it-IT" sz="1500" i="1" dirty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Font typeface="Arial"/>
              <a:buNone/>
            </a:pPr>
            <a:r>
              <a:rPr lang="it-IT" sz="2800" dirty="0" smtClean="0">
                <a:solidFill>
                  <a:prstClr val="white">
                    <a:lumMod val="50000"/>
                  </a:prstClr>
                </a:solidFill>
              </a:rPr>
              <a:t>_____________________________</a:t>
            </a:r>
            <a:endParaRPr lang="nl-BE" sz="2800" dirty="0" smtClean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Font typeface="Arial"/>
              <a:buNone/>
            </a:pPr>
            <a:endParaRPr lang="en-US" sz="2800" dirty="0" smtClean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Font typeface="Arial"/>
              <a:buNone/>
            </a:pPr>
            <a:r>
              <a:rPr lang="hu-HU" sz="2800" dirty="0" smtClean="0">
                <a:solidFill>
                  <a:prstClr val="white">
                    <a:lumMod val="50000"/>
                  </a:prstClr>
                </a:solidFill>
              </a:rPr>
              <a:t>3</a:t>
            </a:r>
            <a:r>
              <a:rPr lang="hu-HU" sz="2800" baseline="30000" dirty="0" smtClean="0">
                <a:solidFill>
                  <a:prstClr val="white">
                    <a:lumMod val="50000"/>
                  </a:prstClr>
                </a:solidFill>
              </a:rPr>
              <a:t>rd</a:t>
            </a:r>
            <a:r>
              <a:rPr lang="hu-HU" sz="2800" dirty="0" smtClean="0">
                <a:solidFill>
                  <a:prstClr val="white">
                    <a:lumMod val="50000"/>
                  </a:prstClr>
                </a:solidFill>
              </a:rPr>
              <a:t> December</a:t>
            </a:r>
            <a:r>
              <a:rPr lang="en-US" sz="2800" dirty="0" smtClean="0">
                <a:solidFill>
                  <a:prstClr val="white">
                    <a:lumMod val="50000"/>
                  </a:prstClr>
                </a:solidFill>
              </a:rPr>
              <a:t> 2014</a:t>
            </a:r>
          </a:p>
        </p:txBody>
      </p:sp>
      <p:sp>
        <p:nvSpPr>
          <p:cNvPr id="7" name="Téglalap 6"/>
          <p:cNvSpPr/>
          <p:nvPr/>
        </p:nvSpPr>
        <p:spPr>
          <a:xfrm>
            <a:off x="2771800" y="2708920"/>
            <a:ext cx="56886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>
                <a:solidFill>
                  <a:prstClr val="white">
                    <a:lumMod val="50000"/>
                  </a:prstClr>
                </a:solidFill>
              </a:rPr>
              <a:t>EDIT EKE</a:t>
            </a:r>
          </a:p>
          <a:p>
            <a:r>
              <a:rPr lang="sk-SK" i="1" dirty="0" smtClean="0">
                <a:solidFill>
                  <a:prstClr val="white">
                    <a:lumMod val="50000"/>
                  </a:prstClr>
                </a:solidFill>
              </a:rPr>
              <a:t>ESZTER KOVÁCS</a:t>
            </a:r>
          </a:p>
          <a:p>
            <a:r>
              <a:rPr lang="hu-HU" i="1" dirty="0" smtClean="0">
                <a:solidFill>
                  <a:prstClr val="white">
                    <a:lumMod val="50000"/>
                  </a:prstClr>
                </a:solidFill>
              </a:rPr>
              <a:t>EDMOND GIRASEK</a:t>
            </a:r>
          </a:p>
          <a:p>
            <a:r>
              <a:rPr lang="it-IT" i="1" dirty="0" smtClean="0">
                <a:solidFill>
                  <a:prstClr val="white">
                    <a:lumMod val="50000"/>
                  </a:prstClr>
                </a:solidFill>
              </a:rPr>
              <a:t>ZOLTAN ASZALOS</a:t>
            </a:r>
          </a:p>
          <a:p>
            <a:r>
              <a:rPr lang="sk-SK" i="1" dirty="0" smtClean="0">
                <a:solidFill>
                  <a:prstClr val="white">
                    <a:lumMod val="50000"/>
                  </a:prstClr>
                </a:solidFill>
              </a:rPr>
              <a:t>ZOLTAN CSERHATI</a:t>
            </a:r>
            <a:endParaRPr lang="hu-HU" i="1" dirty="0" smtClean="0">
              <a:solidFill>
                <a:prstClr val="white">
                  <a:lumMod val="50000"/>
                </a:prstClr>
              </a:solidFill>
            </a:endParaRPr>
          </a:p>
          <a:p>
            <a:r>
              <a:rPr lang="sk-SK" i="1" dirty="0" smtClean="0">
                <a:solidFill>
                  <a:prstClr val="white">
                    <a:lumMod val="50000"/>
                  </a:prstClr>
                </a:solidFill>
              </a:rPr>
              <a:t>RÉKA KOVÁCS</a:t>
            </a:r>
          </a:p>
          <a:p>
            <a:r>
              <a:rPr lang="sk-SK" i="1" dirty="0" smtClean="0">
                <a:solidFill>
                  <a:prstClr val="white">
                    <a:lumMod val="50000"/>
                  </a:prstClr>
                </a:solidFill>
              </a:rPr>
              <a:t>ANDRÁS WÉBER</a:t>
            </a:r>
          </a:p>
          <a:p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Health Services Management Training Centre  </a:t>
            </a:r>
            <a:r>
              <a:rPr lang="en-US" dirty="0" err="1" smtClean="0">
                <a:solidFill>
                  <a:prstClr val="white">
                    <a:lumMod val="50000"/>
                  </a:prstClr>
                </a:solidFill>
              </a:rPr>
              <a:t>Semmelweis</a:t>
            </a:r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 University</a:t>
            </a:r>
            <a:endParaRPr lang="sk-SK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915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47664" y="548680"/>
            <a:ext cx="7200800" cy="965969"/>
          </a:xfrm>
        </p:spPr>
        <p:txBody>
          <a:bodyPr/>
          <a:lstStyle/>
          <a:p>
            <a:pPr algn="r"/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Findings of WP4</a:t>
            </a:r>
            <a:r>
              <a:rPr lang="hu-H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Questionnaire Survey</a:t>
            </a:r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u-HU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251520" y="1340768"/>
            <a:ext cx="87129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dirty="0"/>
              <a:t>In total </a:t>
            </a:r>
            <a:r>
              <a:rPr lang="en-GB" sz="2000" b="1" dirty="0"/>
              <a:t>14 country responses </a:t>
            </a:r>
            <a:r>
              <a:rPr lang="en-GB" sz="2000" dirty="0"/>
              <a:t>were received: </a:t>
            </a:r>
            <a:endParaRPr lang="hu-HU" sz="2000" dirty="0" smtClean="0"/>
          </a:p>
          <a:p>
            <a:pPr algn="just"/>
            <a:r>
              <a:rPr lang="en-GB" sz="2000" dirty="0" smtClean="0"/>
              <a:t>Belgium</a:t>
            </a:r>
            <a:r>
              <a:rPr lang="en-GB" sz="2000" dirty="0"/>
              <a:t>, Cyprus, Finland, Germany, Greece, Hungary, Iceland, Ireland, Italy, Poland, </a:t>
            </a:r>
            <a:r>
              <a:rPr lang="en-GB" sz="2000" dirty="0" smtClean="0"/>
              <a:t>Portugal</a:t>
            </a:r>
            <a:r>
              <a:rPr lang="en-GB" sz="2000" dirty="0"/>
              <a:t>, Spain, the Netherlands and the UK; plus brief summary of </a:t>
            </a:r>
            <a:r>
              <a:rPr lang="en-GB" sz="2000" dirty="0" smtClean="0"/>
              <a:t>Bulgaria</a:t>
            </a:r>
            <a:r>
              <a:rPr lang="hu-HU" sz="2000" dirty="0" smtClean="0"/>
              <a:t>, </a:t>
            </a:r>
            <a:r>
              <a:rPr lang="en-US" sz="2000" dirty="0" smtClean="0"/>
              <a:t>Lack </a:t>
            </a:r>
            <a:r>
              <a:rPr lang="en-GB" sz="2000" dirty="0" smtClean="0"/>
              <a:t>or </a:t>
            </a:r>
            <a:r>
              <a:rPr lang="en-GB" sz="2000" dirty="0"/>
              <a:t>limited information </a:t>
            </a:r>
            <a:r>
              <a:rPr lang="en-GB" sz="2000" dirty="0" smtClean="0"/>
              <a:t>in </a:t>
            </a:r>
            <a:r>
              <a:rPr lang="en-GB" sz="2000" dirty="0"/>
              <a:t>four countries: Ireland, UK, Greece, and </a:t>
            </a:r>
            <a:r>
              <a:rPr lang="en-GB" sz="2000" dirty="0" smtClean="0"/>
              <a:t>Bulgaria</a:t>
            </a:r>
            <a:endParaRPr lang="hu-HU" sz="2000" dirty="0" smtClean="0"/>
          </a:p>
          <a:p>
            <a:pPr algn="just"/>
            <a:endParaRPr lang="hu-HU" sz="2000" dirty="0"/>
          </a:p>
          <a:p>
            <a:pPr algn="just"/>
            <a:r>
              <a:rPr lang="en-GB" sz="2000" dirty="0"/>
              <a:t>The </a:t>
            </a:r>
            <a:r>
              <a:rPr lang="en-GB" sz="2000" b="1" dirty="0"/>
              <a:t>objective</a:t>
            </a:r>
            <a:r>
              <a:rPr lang="en-GB" sz="2000" dirty="0"/>
              <a:t> </a:t>
            </a:r>
            <a:r>
              <a:rPr lang="en-GB" sz="2000" dirty="0" smtClean="0"/>
              <a:t>was </a:t>
            </a:r>
            <a:r>
              <a:rPr lang="en-GB" sz="2000" dirty="0"/>
              <a:t>to explore, reveal, and clarify the details of health professional mobility, mobility data </a:t>
            </a:r>
            <a:r>
              <a:rPr lang="en-GB" sz="2000" dirty="0" smtClean="0"/>
              <a:t>mapping</a:t>
            </a:r>
            <a:r>
              <a:rPr lang="hu-HU" sz="2000" dirty="0" smtClean="0"/>
              <a:t>. </a:t>
            </a:r>
            <a:r>
              <a:rPr lang="en-GB" sz="2000" dirty="0" smtClean="0"/>
              <a:t>WP4 also </a:t>
            </a:r>
            <a:r>
              <a:rPr lang="en-GB" sz="2000" b="1" dirty="0" smtClean="0"/>
              <a:t>aimed</a:t>
            </a:r>
            <a:r>
              <a:rPr lang="en-GB" sz="2000" dirty="0" smtClean="0"/>
              <a:t> to map views on the comparability of mobility data and gather information of the use of the currently available European Union databases, processes and recommendations</a:t>
            </a:r>
            <a:r>
              <a:rPr lang="hu-HU" sz="2000" dirty="0" smtClean="0"/>
              <a:t>.</a:t>
            </a:r>
          </a:p>
          <a:p>
            <a:pPr algn="just"/>
            <a:endParaRPr lang="hu-HU" sz="2000" dirty="0"/>
          </a:p>
          <a:p>
            <a:pPr algn="just"/>
            <a:r>
              <a:rPr lang="en-GB" sz="2000" b="1" dirty="0">
                <a:solidFill>
                  <a:srgbClr val="FF0000"/>
                </a:solidFill>
              </a:rPr>
              <a:t>WP4 collected information on the relevance of HWF mobility; the </a:t>
            </a:r>
            <a:r>
              <a:rPr lang="en-GB" sz="2000" b="1" dirty="0" smtClean="0">
                <a:solidFill>
                  <a:srgbClr val="FF0000"/>
                </a:solidFill>
              </a:rPr>
              <a:t>availability</a:t>
            </a:r>
            <a:r>
              <a:rPr lang="en-GB" sz="2000" b="1" dirty="0">
                <a:solidFill>
                  <a:srgbClr val="FF0000"/>
                </a:solidFill>
              </a:rPr>
              <a:t>, interpretation and use of mobility data, and the objectives of mobility data collection </a:t>
            </a:r>
            <a:r>
              <a:rPr lang="en-GB" sz="2000" b="1" dirty="0" smtClean="0">
                <a:solidFill>
                  <a:srgbClr val="FF0000"/>
                </a:solidFill>
              </a:rPr>
              <a:t>in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different countries. 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3542C-C59B-493F-9309-77452E748F90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Mobility </a:t>
            </a:r>
            <a:r>
              <a:rPr lang="en-GB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respect of number, composition and sustainability of HWF</a:t>
            </a:r>
            <a:endParaRPr lang="hu-H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0" y="1196752"/>
            <a:ext cx="3851920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dirty="0" smtClean="0"/>
              <a:t>	</a:t>
            </a:r>
            <a:r>
              <a:rPr lang="en-GB" sz="2000" dirty="0" smtClean="0"/>
              <a:t>In total the ranking of top</a:t>
            </a:r>
            <a:r>
              <a:rPr lang="hu-HU" sz="2000" dirty="0" smtClean="0"/>
              <a:t> </a:t>
            </a:r>
            <a:r>
              <a:rPr lang="en-GB" sz="2000" dirty="0" smtClean="0"/>
              <a:t>three professions in the </a:t>
            </a:r>
            <a:r>
              <a:rPr lang="en-GB" sz="2000" dirty="0" smtClean="0">
                <a:solidFill>
                  <a:srgbClr val="FF0000"/>
                </a:solidFill>
              </a:rPr>
              <a:t>relevance of mobility flows</a:t>
            </a:r>
            <a:r>
              <a:rPr lang="hu-HU" sz="2000" dirty="0" smtClean="0"/>
              <a:t> – 10 </a:t>
            </a:r>
            <a:r>
              <a:rPr lang="hu-HU" sz="2000" dirty="0" err="1" smtClean="0"/>
              <a:t>point</a:t>
            </a:r>
            <a:r>
              <a:rPr lang="hu-HU" sz="2000" dirty="0" smtClean="0"/>
              <a:t> </a:t>
            </a:r>
            <a:r>
              <a:rPr lang="en-US" sz="2000" dirty="0" smtClean="0"/>
              <a:t>Likert-type scale:</a:t>
            </a:r>
            <a:endParaRPr lang="hu-HU" sz="2000" dirty="0" smtClean="0"/>
          </a:p>
          <a:p>
            <a:pPr>
              <a:buNone/>
            </a:pPr>
            <a:endParaRPr lang="en-US" sz="2000" dirty="0" smtClean="0"/>
          </a:p>
          <a:p>
            <a:pPr lvl="0"/>
            <a:r>
              <a:rPr lang="en-GB" sz="2000" dirty="0" smtClean="0"/>
              <a:t>the mean values for </a:t>
            </a:r>
            <a:r>
              <a:rPr lang="en-GB" sz="2000" b="1" dirty="0" smtClean="0">
                <a:solidFill>
                  <a:srgbClr val="FF0000"/>
                </a:solidFill>
              </a:rPr>
              <a:t>inflow</a:t>
            </a:r>
            <a:r>
              <a:rPr lang="en-GB" sz="2000" dirty="0" smtClean="0"/>
              <a:t> were 2.5</a:t>
            </a:r>
            <a:r>
              <a:rPr lang="hu-HU" sz="2000" dirty="0" smtClean="0"/>
              <a:t>,</a:t>
            </a:r>
            <a:r>
              <a:rPr lang="en-GB" sz="2000" dirty="0" smtClean="0"/>
              <a:t> for dentists 2.3, for MDs and 2.0 for nurses</a:t>
            </a:r>
            <a:endParaRPr lang="hu-HU" sz="2000" dirty="0" smtClean="0"/>
          </a:p>
          <a:p>
            <a:pPr lvl="0"/>
            <a:endParaRPr lang="hu-HU" sz="2000" dirty="0" smtClean="0"/>
          </a:p>
          <a:p>
            <a:pPr lvl="0"/>
            <a:r>
              <a:rPr lang="en-GB" sz="2000" dirty="0" smtClean="0"/>
              <a:t>the mean values for </a:t>
            </a:r>
            <a:r>
              <a:rPr lang="en-GB" sz="2000" b="1" dirty="0" smtClean="0">
                <a:solidFill>
                  <a:srgbClr val="FF0000"/>
                </a:solidFill>
              </a:rPr>
              <a:t>outflow</a:t>
            </a:r>
            <a:r>
              <a:rPr lang="en-GB" sz="2000" dirty="0" smtClean="0"/>
              <a:t> resulted in 2.3 for MDs, 2.0 for nurses and 1.8 for dentists</a:t>
            </a:r>
            <a:endParaRPr lang="hu-HU" sz="2000" dirty="0" smtClean="0"/>
          </a:p>
          <a:p>
            <a:endParaRPr lang="hu-HU" sz="2000" dirty="0"/>
          </a:p>
        </p:txBody>
      </p:sp>
      <p:pic>
        <p:nvPicPr>
          <p:cNvPr id="5" name="Tartalom helye 4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548680"/>
            <a:ext cx="4392488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Kép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933056"/>
            <a:ext cx="3528392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3542C-C59B-493F-9309-77452E748F90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hu-HU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Indicators</a:t>
            </a:r>
            <a:r>
              <a:rPr lang="hu-H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of mobility data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0" y="908720"/>
            <a:ext cx="44958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Indicators in HWF mobility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200" dirty="0" smtClean="0"/>
              <a:t>Most commonly used:</a:t>
            </a:r>
          </a:p>
          <a:p>
            <a:pPr>
              <a:buNone/>
            </a:pPr>
            <a:r>
              <a:rPr lang="en-US" sz="2200" dirty="0" smtClean="0"/>
              <a:t>Foreign-trained (FT)</a:t>
            </a:r>
          </a:p>
          <a:p>
            <a:pPr>
              <a:buNone/>
            </a:pPr>
            <a:r>
              <a:rPr lang="en-US" sz="2200" dirty="0" smtClean="0"/>
              <a:t>Foreign-national (FN) </a:t>
            </a:r>
            <a:endParaRPr lang="en-US" sz="22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139952" y="2996953"/>
            <a:ext cx="4680520" cy="32403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/>
              <a:t>Purposes for </a:t>
            </a:r>
            <a:r>
              <a:rPr lang="en-GB" sz="2400" dirty="0" smtClean="0"/>
              <a:t>using</a:t>
            </a:r>
            <a:r>
              <a:rPr lang="hu-HU" sz="2400" dirty="0" smtClean="0"/>
              <a:t> (!)</a:t>
            </a:r>
            <a:r>
              <a:rPr lang="en-GB" sz="2400" dirty="0" smtClean="0"/>
              <a:t> HWF</a:t>
            </a:r>
            <a:r>
              <a:rPr lang="hu-HU" sz="2400" dirty="0" smtClean="0"/>
              <a:t> </a:t>
            </a:r>
            <a:r>
              <a:rPr lang="en-GB" sz="2400" dirty="0" smtClean="0"/>
              <a:t>mobility </a:t>
            </a:r>
            <a:r>
              <a:rPr lang="en-GB" sz="2400" dirty="0"/>
              <a:t>data</a:t>
            </a:r>
            <a:endParaRPr lang="hu-HU" sz="2400" dirty="0"/>
          </a:p>
          <a:p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6" name="Diagram 5"/>
          <p:cNvGraphicFramePr/>
          <p:nvPr/>
        </p:nvGraphicFramePr>
        <p:xfrm>
          <a:off x="0" y="14127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Diagram 8"/>
          <p:cNvGraphicFramePr/>
          <p:nvPr/>
        </p:nvGraphicFramePr>
        <p:xfrm>
          <a:off x="4211960" y="3789040"/>
          <a:ext cx="4788024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4211960" y="908720"/>
            <a:ext cx="4680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rgbClr val="FF0000"/>
                </a:solidFill>
              </a:rPr>
              <a:t>M</a:t>
            </a:r>
            <a:r>
              <a:rPr lang="en-GB" b="1" dirty="0" smtClean="0">
                <a:solidFill>
                  <a:srgbClr val="FF0000"/>
                </a:solidFill>
              </a:rPr>
              <a:t>ain </a:t>
            </a:r>
            <a:r>
              <a:rPr lang="en-GB" b="1" dirty="0">
                <a:solidFill>
                  <a:srgbClr val="FF0000"/>
                </a:solidFill>
              </a:rPr>
              <a:t>problems are: </a:t>
            </a:r>
            <a:endParaRPr lang="hu-HU" b="1" dirty="0" smtClean="0">
              <a:solidFill>
                <a:srgbClr val="FF0000"/>
              </a:solidFill>
            </a:endParaRPr>
          </a:p>
          <a:p>
            <a:pPr algn="r"/>
            <a:r>
              <a:rPr lang="en-GB" b="1" dirty="0" smtClean="0">
                <a:solidFill>
                  <a:srgbClr val="FF0000"/>
                </a:solidFill>
              </a:rPr>
              <a:t>no </a:t>
            </a:r>
            <a:r>
              <a:rPr lang="en-GB" b="1" dirty="0">
                <a:solidFill>
                  <a:srgbClr val="FF0000"/>
                </a:solidFill>
              </a:rPr>
              <a:t>official and standardized method for data </a:t>
            </a:r>
            <a:r>
              <a:rPr lang="en-GB" b="1" dirty="0" smtClean="0">
                <a:solidFill>
                  <a:srgbClr val="FF0000"/>
                </a:solidFill>
              </a:rPr>
              <a:t>collection,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no </a:t>
            </a:r>
            <a:r>
              <a:rPr lang="en-GB" b="1" dirty="0">
                <a:solidFill>
                  <a:srgbClr val="FF0000"/>
                </a:solidFill>
              </a:rPr>
              <a:t>systematic data collection on </a:t>
            </a:r>
            <a:r>
              <a:rPr lang="en-GB" b="1" dirty="0" smtClean="0">
                <a:solidFill>
                  <a:srgbClr val="FF0000"/>
                </a:solidFill>
              </a:rPr>
              <a:t>HWF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mobility</a:t>
            </a:r>
            <a:r>
              <a:rPr lang="en-GB" b="1" dirty="0">
                <a:solidFill>
                  <a:srgbClr val="FF0000"/>
                </a:solidFill>
              </a:rPr>
              <a:t>, </a:t>
            </a:r>
            <a:endParaRPr lang="hu-HU" b="1" dirty="0" smtClean="0">
              <a:solidFill>
                <a:srgbClr val="FF0000"/>
              </a:solidFill>
            </a:endParaRPr>
          </a:p>
          <a:p>
            <a:pPr algn="r"/>
            <a:r>
              <a:rPr lang="en-GB" b="1" dirty="0" smtClean="0">
                <a:solidFill>
                  <a:srgbClr val="FF0000"/>
                </a:solidFill>
              </a:rPr>
              <a:t>no </a:t>
            </a:r>
            <a:r>
              <a:rPr lang="en-GB" b="1" dirty="0">
                <a:solidFill>
                  <a:srgbClr val="FF0000"/>
                </a:solidFill>
              </a:rPr>
              <a:t>harmonization at EU level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12" name="Dia számának hely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3542C-C59B-493F-9309-77452E748F90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Interpretation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Indicator for </a:t>
            </a:r>
            <a:r>
              <a:rPr lang="en-US" sz="2400" b="1" dirty="0" smtClean="0"/>
              <a:t>outflow</a:t>
            </a:r>
            <a:r>
              <a:rPr lang="en-US" sz="2400" dirty="0" smtClean="0"/>
              <a:t>: number of request for certificate of conformity - letter of good standing, which means „Intention to leave” data only, considering „first applicants” only</a:t>
            </a:r>
            <a:endParaRPr lang="hu-HU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Indicator for </a:t>
            </a:r>
            <a:r>
              <a:rPr lang="en-US" sz="2400" b="1" dirty="0" smtClean="0"/>
              <a:t>inflow</a:t>
            </a:r>
            <a:r>
              <a:rPr lang="en-US" sz="2400" dirty="0" smtClean="0"/>
              <a:t>: recognition of professional qualifications obtained abroad (first/last qualification)</a:t>
            </a:r>
            <a:endParaRPr lang="en-US" sz="2400" dirty="0"/>
          </a:p>
        </p:txBody>
      </p:sp>
      <p:pic>
        <p:nvPicPr>
          <p:cNvPr id="4" name="Kép 3" descr="ino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4483452"/>
            <a:ext cx="4355975" cy="2185908"/>
          </a:xfrm>
          <a:prstGeom prst="rect">
            <a:avLst/>
          </a:prstGeom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3542C-C59B-493F-9309-77452E748F90}" type="slidenum">
              <a:rPr lang="hu-HU" smtClean="0"/>
              <a:pPr/>
              <a:t>13</a:t>
            </a:fld>
            <a:endParaRPr lang="hu-H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936104"/>
          </a:xfrm>
        </p:spPr>
        <p:txBody>
          <a:bodyPr>
            <a:normAutofit/>
          </a:bodyPr>
          <a:lstStyle/>
          <a:p>
            <a:pPr algn="r"/>
            <a:r>
              <a:rPr lang="hu-HU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HWF mobility in HWFP </a:t>
            </a:r>
            <a:r>
              <a:rPr lang="hu-HU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hu-H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hu-HU" sz="24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Qualitative</a:t>
            </a:r>
            <a:r>
              <a:rPr lang="hu-H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hu-HU" sz="24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answers</a:t>
            </a:r>
            <a:r>
              <a:rPr lang="hu-H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hu-HU" sz="24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hu-H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WP4 QS</a:t>
            </a:r>
            <a:endParaRPr lang="hu-HU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79512" y="692696"/>
            <a:ext cx="7560840" cy="936105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sz="1800" dirty="0" smtClean="0"/>
              <a:t>2.C.4. How could EU level actions relating to mobility support your HWF monitoring, planning and forecasting, or any other HWF relating (please, define) processes the best in the future?</a:t>
            </a:r>
            <a:endParaRPr lang="hu-HU" sz="18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79512" y="1844824"/>
            <a:ext cx="8784976" cy="4536503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lang="en-US" sz="2000" dirty="0" smtClean="0"/>
              <a:t>The OECD-</a:t>
            </a:r>
            <a:r>
              <a:rPr lang="en-US" sz="2000" dirty="0" err="1" smtClean="0"/>
              <a:t>Eurostat</a:t>
            </a:r>
            <a:r>
              <a:rPr lang="en-US" sz="2000" dirty="0" smtClean="0"/>
              <a:t>-WHO Joint Questionnaire could be a </a:t>
            </a:r>
            <a:r>
              <a:rPr lang="en-US" sz="2000" b="1" dirty="0" smtClean="0"/>
              <a:t>good tool</a:t>
            </a:r>
            <a:r>
              <a:rPr lang="en-US" sz="2000" dirty="0" smtClean="0"/>
              <a:t> </a:t>
            </a:r>
            <a:endParaRPr lang="hu-HU" sz="2000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Obligatory feedback</a:t>
            </a:r>
            <a:r>
              <a:rPr lang="en-US" sz="2000" dirty="0" smtClean="0">
                <a:solidFill>
                  <a:srgbClr val="FF0000"/>
                </a:solidFill>
              </a:rPr>
              <a:t> on HWF inflow from target countries to source countries between responsible authorities</a:t>
            </a:r>
            <a:endParaRPr lang="hu-HU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Through </a:t>
            </a:r>
            <a:r>
              <a:rPr lang="en-US" sz="2000" b="1" dirty="0" smtClean="0"/>
              <a:t>technical support from experts, workshops</a:t>
            </a:r>
            <a:r>
              <a:rPr lang="en-US" sz="2000" dirty="0" smtClean="0"/>
              <a:t> e</a:t>
            </a:r>
            <a:r>
              <a:rPr lang="hu-HU" sz="2000" dirty="0" smtClean="0"/>
              <a:t>tc.</a:t>
            </a:r>
          </a:p>
          <a:p>
            <a:r>
              <a:rPr lang="hu-HU" sz="2000" dirty="0" smtClean="0">
                <a:solidFill>
                  <a:srgbClr val="FF0000"/>
                </a:solidFill>
              </a:rPr>
              <a:t>No</a:t>
            </a:r>
            <a:r>
              <a:rPr lang="en-US" sz="2000" dirty="0" smtClean="0">
                <a:solidFill>
                  <a:srgbClr val="FF0000"/>
                </a:solidFill>
              </a:rPr>
              <a:t> single national planning </a:t>
            </a:r>
            <a:r>
              <a:rPr lang="hu-HU" sz="2000" dirty="0" err="1" smtClean="0">
                <a:solidFill>
                  <a:srgbClr val="FF0000"/>
                </a:solidFill>
              </a:rPr>
              <a:t>authority</a:t>
            </a:r>
            <a:r>
              <a:rPr lang="hu-HU" sz="2000" dirty="0" smtClean="0">
                <a:solidFill>
                  <a:srgbClr val="FF0000"/>
                </a:solidFill>
              </a:rPr>
              <a:t> -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how EU level actions could support</a:t>
            </a:r>
            <a:r>
              <a:rPr lang="hu-HU" sz="2000" b="1" dirty="0" smtClean="0">
                <a:solidFill>
                  <a:srgbClr val="FF0000"/>
                </a:solidFill>
              </a:rPr>
              <a:t>…</a:t>
            </a:r>
            <a:r>
              <a:rPr lang="en-US" sz="2000" b="1" dirty="0" smtClean="0">
                <a:solidFill>
                  <a:srgbClr val="FF0000"/>
                </a:solidFill>
              </a:rPr>
              <a:t> not easy to assess</a:t>
            </a:r>
            <a:r>
              <a:rPr lang="en-US" sz="2000" dirty="0" smtClean="0">
                <a:solidFill>
                  <a:srgbClr val="FF0000"/>
                </a:solidFill>
              </a:rPr>
              <a:t>. </a:t>
            </a:r>
            <a:endParaRPr lang="hu-HU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EU would have to either be in contact with a variety of actors or find a way to </a:t>
            </a:r>
            <a:r>
              <a:rPr lang="en-US" sz="2000" b="1" dirty="0" smtClean="0"/>
              <a:t>communicate</a:t>
            </a:r>
            <a:r>
              <a:rPr lang="en-US" sz="2000" dirty="0" smtClean="0"/>
              <a:t> through a focal point. </a:t>
            </a:r>
            <a:endParaRPr lang="hu-HU" sz="2000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Information sharing</a:t>
            </a:r>
            <a:r>
              <a:rPr lang="en-US" sz="2000" dirty="0" smtClean="0">
                <a:solidFill>
                  <a:srgbClr val="FF0000"/>
                </a:solidFill>
              </a:rPr>
              <a:t> might be a useful action</a:t>
            </a:r>
            <a:endParaRPr lang="hu-HU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It is necessary to collect international standardized data from both source country, and target country. </a:t>
            </a:r>
            <a:endParaRPr lang="hu-HU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For planning and for policymaking it would be very useful to be able to evaluate the incentives of movement (e.g. wages, education, </a:t>
            </a:r>
            <a:r>
              <a:rPr lang="hu-HU" sz="2000" dirty="0" smtClean="0">
                <a:solidFill>
                  <a:srgbClr val="FF0000"/>
                </a:solidFill>
              </a:rPr>
              <a:t>f</a:t>
            </a:r>
            <a:r>
              <a:rPr lang="en-US" sz="2000" dirty="0" err="1" smtClean="0">
                <a:solidFill>
                  <a:srgbClr val="FF0000"/>
                </a:solidFill>
              </a:rPr>
              <a:t>acil</a:t>
            </a:r>
            <a:r>
              <a:rPr lang="hu-HU" sz="2000" dirty="0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ties)</a:t>
            </a:r>
            <a:endParaRPr lang="hu-HU" sz="2000" dirty="0" smtClean="0">
              <a:solidFill>
                <a:srgbClr val="FF0000"/>
              </a:solidFill>
            </a:endParaRPr>
          </a:p>
          <a:p>
            <a:endParaRPr lang="hu-HU" sz="200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3542C-C59B-493F-9309-77452E748F90}" type="slidenum">
              <a:rPr lang="hu-HU" smtClean="0"/>
              <a:pPr/>
              <a:t>14</a:t>
            </a:fld>
            <a:endParaRPr lang="hu-H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395536" y="0"/>
            <a:ext cx="8280920" cy="908720"/>
          </a:xfrm>
          <a:ln>
            <a:solidFill>
              <a:srgbClr val="FF0000"/>
            </a:solidFill>
          </a:ln>
        </p:spPr>
        <p:txBody>
          <a:bodyPr/>
          <a:lstStyle/>
          <a:p>
            <a:pPr algn="r"/>
            <a:r>
              <a:rPr lang="en-US" sz="2400" b="1" dirty="0" smtClean="0"/>
              <a:t>2.C.5. What recommendations do you have regarding the possible use/inclusion of HWF mobility information into the JQ? </a:t>
            </a:r>
            <a:r>
              <a:rPr lang="hu-HU" sz="2400" b="1" dirty="0" smtClean="0"/>
              <a:t/>
            </a:r>
            <a:br>
              <a:rPr lang="hu-HU" sz="2400" b="1" dirty="0" smtClean="0"/>
            </a:br>
            <a:endParaRPr lang="hu-HU" sz="2400" b="1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184576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/>
            <a:r>
              <a:rPr lang="hu-HU" sz="1800" dirty="0" err="1" smtClean="0">
                <a:solidFill>
                  <a:srgbClr val="FF0000"/>
                </a:solidFill>
              </a:rPr>
              <a:t>S</a:t>
            </a:r>
            <a:r>
              <a:rPr lang="en-US" sz="1800" dirty="0" err="1" smtClean="0">
                <a:solidFill>
                  <a:srgbClr val="FF0000"/>
                </a:solidFill>
              </a:rPr>
              <a:t>tandardisation</a:t>
            </a:r>
            <a:r>
              <a:rPr lang="en-US" sz="1800" dirty="0" smtClean="0">
                <a:solidFill>
                  <a:srgbClr val="FF0000"/>
                </a:solidFill>
              </a:rPr>
              <a:t> of all indicators </a:t>
            </a:r>
            <a:r>
              <a:rPr lang="hu-HU" sz="1800" dirty="0" smtClean="0">
                <a:solidFill>
                  <a:srgbClr val="FF0000"/>
                </a:solidFill>
              </a:rPr>
              <a:t>-</a:t>
            </a:r>
            <a:r>
              <a:rPr lang="en-US" sz="1800" dirty="0" smtClean="0">
                <a:solidFill>
                  <a:srgbClr val="FF0000"/>
                </a:solidFill>
              </a:rPr>
              <a:t> international comparability, analysis and data sharing</a:t>
            </a:r>
            <a:endParaRPr lang="hu-HU" sz="1800" dirty="0" smtClean="0">
              <a:solidFill>
                <a:srgbClr val="FF0000"/>
              </a:solidFill>
            </a:endParaRPr>
          </a:p>
          <a:p>
            <a:pPr algn="just"/>
            <a:endParaRPr lang="hu-HU" sz="1800" dirty="0" smtClean="0"/>
          </a:p>
          <a:p>
            <a:pPr algn="just"/>
            <a:r>
              <a:rPr lang="hu-HU" sz="1800" dirty="0" smtClean="0">
                <a:solidFill>
                  <a:schemeClr val="tx1"/>
                </a:solidFill>
              </a:rPr>
              <a:t>F</a:t>
            </a:r>
            <a:r>
              <a:rPr lang="en-US" sz="1800" dirty="0" err="1" smtClean="0">
                <a:solidFill>
                  <a:schemeClr val="tx1"/>
                </a:solidFill>
              </a:rPr>
              <a:t>urther</a:t>
            </a:r>
            <a:r>
              <a:rPr lang="en-US" sz="1800" dirty="0" smtClean="0">
                <a:solidFill>
                  <a:schemeClr val="tx1"/>
                </a:solidFill>
              </a:rPr>
              <a:t> explore ways to integrate both professional mobility and student mobility (</a:t>
            </a:r>
            <a:r>
              <a:rPr lang="en-US" sz="1800" dirty="0" err="1" smtClean="0">
                <a:solidFill>
                  <a:schemeClr val="tx1"/>
                </a:solidFill>
              </a:rPr>
              <a:t>basi</a:t>
            </a:r>
            <a:r>
              <a:rPr lang="hu-HU" sz="1800" dirty="0" smtClean="0">
                <a:solidFill>
                  <a:schemeClr val="tx1"/>
                </a:solidFill>
              </a:rPr>
              <a:t>c</a:t>
            </a:r>
            <a:r>
              <a:rPr lang="en-US" sz="1800" dirty="0" smtClean="0">
                <a:solidFill>
                  <a:schemeClr val="tx1"/>
                </a:solidFill>
              </a:rPr>
              <a:t> diploma + specialties) into the JQ</a:t>
            </a:r>
            <a:endParaRPr lang="hu-HU" sz="1800" dirty="0" smtClean="0">
              <a:solidFill>
                <a:schemeClr val="tx1"/>
              </a:solidFill>
            </a:endParaRPr>
          </a:p>
          <a:p>
            <a:pPr algn="just"/>
            <a:endParaRPr lang="hu-HU" sz="1800" dirty="0" smtClean="0"/>
          </a:p>
          <a:p>
            <a:pPr algn="just"/>
            <a:r>
              <a:rPr lang="en-US" sz="1800" dirty="0" smtClean="0">
                <a:solidFill>
                  <a:srgbClr val="FF0000"/>
                </a:solidFill>
              </a:rPr>
              <a:t>Assess comparability of definitions</a:t>
            </a:r>
            <a:endParaRPr lang="hu-HU" sz="1800" dirty="0" smtClean="0">
              <a:solidFill>
                <a:srgbClr val="FF0000"/>
              </a:solidFill>
            </a:endParaRP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>
                <a:solidFill>
                  <a:schemeClr val="tx1"/>
                </a:solidFill>
              </a:rPr>
              <a:t>Discuss how to deal with limited data availability for some professions.</a:t>
            </a:r>
            <a:endParaRPr lang="hu-HU" sz="1800" dirty="0" smtClean="0">
              <a:solidFill>
                <a:schemeClr val="tx1"/>
              </a:solidFill>
            </a:endParaRPr>
          </a:p>
          <a:p>
            <a:pPr algn="just"/>
            <a:endParaRPr lang="en-US" sz="1800" dirty="0" smtClean="0">
              <a:solidFill>
                <a:schemeClr val="tx1"/>
              </a:solidFill>
            </a:endParaRPr>
          </a:p>
          <a:p>
            <a:pPr algn="just"/>
            <a:r>
              <a:rPr lang="en-US" sz="1800" dirty="0" smtClean="0">
                <a:solidFill>
                  <a:srgbClr val="FF0000"/>
                </a:solidFill>
              </a:rPr>
              <a:t>Define the aims of said inclusion: for monitoring? Are member states expected to act on the information? And if so, what is the political goal? These questions might need to be discussed at national level first.</a:t>
            </a:r>
            <a:endParaRPr lang="hu-HU" sz="1800" dirty="0" smtClean="0">
              <a:solidFill>
                <a:srgbClr val="FF0000"/>
              </a:solidFill>
            </a:endParaRPr>
          </a:p>
          <a:p>
            <a:pPr algn="just"/>
            <a:endParaRPr lang="hu-HU" sz="1800" dirty="0" smtClean="0">
              <a:solidFill>
                <a:srgbClr val="FF0000"/>
              </a:solidFill>
            </a:endParaRPr>
          </a:p>
          <a:p>
            <a:pPr algn="just"/>
            <a:r>
              <a:rPr lang="en-US" sz="1800" dirty="0" smtClean="0">
                <a:solidFill>
                  <a:schemeClr val="tx1"/>
                </a:solidFill>
              </a:rPr>
              <a:t>Compulsory in order to participate in the various Structural Funds</a:t>
            </a:r>
            <a:r>
              <a:rPr lang="en-US" sz="1800" dirty="0" smtClean="0"/>
              <a:t> </a:t>
            </a:r>
            <a:endParaRPr lang="hu-HU" sz="1800" dirty="0" smtClean="0">
              <a:solidFill>
                <a:srgbClr val="FF0000"/>
              </a:solidFill>
            </a:endParaRPr>
          </a:p>
          <a:p>
            <a:pPr algn="just"/>
            <a:endParaRPr lang="hu-HU" sz="1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3542C-C59B-493F-9309-77452E748F90}" type="slidenum">
              <a:rPr lang="hu-HU" smtClean="0"/>
              <a:pPr/>
              <a:t>15</a:t>
            </a:fld>
            <a:endParaRPr lang="hu-H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pPr algn="l"/>
            <a:r>
              <a:rPr lang="hu-HU" sz="28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  <a:r>
              <a:rPr lang="hu-H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level support</a:t>
            </a:r>
            <a:r>
              <a:rPr lang="hu-H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br>
              <a:rPr lang="hu-H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949280"/>
          </a:xfrm>
        </p:spPr>
        <p:txBody>
          <a:bodyPr>
            <a:normAutofit/>
          </a:bodyPr>
          <a:lstStyle/>
          <a:p>
            <a:r>
              <a:rPr lang="en-US" sz="1900" dirty="0" smtClean="0">
                <a:solidFill>
                  <a:srgbClr val="FF0000"/>
                </a:solidFill>
              </a:rPr>
              <a:t>well-defined </a:t>
            </a:r>
            <a:r>
              <a:rPr lang="en-US" sz="1900" b="1" dirty="0" smtClean="0">
                <a:solidFill>
                  <a:srgbClr val="FF0000"/>
                </a:solidFill>
              </a:rPr>
              <a:t>data-collection</a:t>
            </a:r>
            <a:r>
              <a:rPr lang="en-US" sz="1900" dirty="0" smtClean="0">
                <a:solidFill>
                  <a:srgbClr val="FF0000"/>
                </a:solidFill>
              </a:rPr>
              <a:t> (OECD-</a:t>
            </a:r>
            <a:r>
              <a:rPr lang="en-US" sz="1900" dirty="0" err="1" smtClean="0">
                <a:solidFill>
                  <a:srgbClr val="FF0000"/>
                </a:solidFill>
              </a:rPr>
              <a:t>Eurostat</a:t>
            </a:r>
            <a:r>
              <a:rPr lang="en-US" sz="1900" dirty="0" smtClean="0">
                <a:solidFill>
                  <a:srgbClr val="FF0000"/>
                </a:solidFill>
              </a:rPr>
              <a:t>-WHO Joint Questionnaire could be a good tool), cooperation between those who </a:t>
            </a:r>
            <a:r>
              <a:rPr lang="en-US" sz="1900" b="1" dirty="0" smtClean="0">
                <a:solidFill>
                  <a:srgbClr val="FF0000"/>
                </a:solidFill>
              </a:rPr>
              <a:t>collect and process </a:t>
            </a:r>
            <a:r>
              <a:rPr lang="en-US" sz="1900" dirty="0" smtClean="0">
                <a:solidFill>
                  <a:srgbClr val="FF0000"/>
                </a:solidFill>
              </a:rPr>
              <a:t>the data</a:t>
            </a:r>
            <a:r>
              <a:rPr lang="hu-HU" sz="1900" dirty="0" smtClean="0">
                <a:solidFill>
                  <a:srgbClr val="FF0000"/>
                </a:solidFill>
              </a:rPr>
              <a:t> </a:t>
            </a:r>
            <a:r>
              <a:rPr lang="en-US" sz="1900" b="1" dirty="0" smtClean="0">
                <a:solidFill>
                  <a:srgbClr val="FF0000"/>
                </a:solidFill>
              </a:rPr>
              <a:t>→ Inclusion of mobility data into JQ </a:t>
            </a:r>
            <a:r>
              <a:rPr lang="hu-HU" sz="1900" b="1" dirty="0" err="1" smtClean="0">
                <a:solidFill>
                  <a:srgbClr val="FF0000"/>
                </a:solidFill>
              </a:rPr>
              <a:t>could</a:t>
            </a:r>
            <a:r>
              <a:rPr lang="hu-HU" sz="1900" b="1" dirty="0" smtClean="0">
                <a:solidFill>
                  <a:srgbClr val="FF0000"/>
                </a:solidFill>
              </a:rPr>
              <a:t> be</a:t>
            </a:r>
            <a:r>
              <a:rPr lang="en-US" sz="1900" b="1" dirty="0" smtClean="0">
                <a:solidFill>
                  <a:srgbClr val="FF0000"/>
                </a:solidFill>
              </a:rPr>
              <a:t> beneficial for every country</a:t>
            </a:r>
            <a:endParaRPr lang="hu-HU" sz="1900" dirty="0" smtClean="0"/>
          </a:p>
          <a:p>
            <a:endParaRPr lang="en-US" sz="1900" dirty="0" smtClean="0"/>
          </a:p>
          <a:p>
            <a:r>
              <a:rPr lang="en-US" sz="1900" dirty="0" smtClean="0"/>
              <a:t>collecting international standardized data for monitoring the HWF mobility flows at international level - facilitate </a:t>
            </a:r>
            <a:r>
              <a:rPr lang="en-US" sz="1900" dirty="0" smtClean="0">
                <a:solidFill>
                  <a:srgbClr val="FF0000"/>
                </a:solidFill>
              </a:rPr>
              <a:t>international </a:t>
            </a:r>
            <a:r>
              <a:rPr lang="en-US" sz="1900" b="1" dirty="0" smtClean="0">
                <a:solidFill>
                  <a:srgbClr val="FF0000"/>
                </a:solidFill>
              </a:rPr>
              <a:t>comparability</a:t>
            </a:r>
            <a:endParaRPr lang="hu-HU" sz="1900" b="1" dirty="0" smtClean="0">
              <a:solidFill>
                <a:srgbClr val="FF0000"/>
              </a:solidFill>
            </a:endParaRPr>
          </a:p>
          <a:p>
            <a:endParaRPr lang="en-US" sz="1900" b="1" dirty="0" smtClean="0"/>
          </a:p>
          <a:p>
            <a:r>
              <a:rPr lang="en-US" sz="1900" dirty="0" smtClean="0">
                <a:solidFill>
                  <a:srgbClr val="FF0000"/>
                </a:solidFill>
              </a:rPr>
              <a:t>obligatory </a:t>
            </a:r>
            <a:r>
              <a:rPr lang="en-US" sz="1900" b="1" dirty="0" smtClean="0">
                <a:solidFill>
                  <a:srgbClr val="FF0000"/>
                </a:solidFill>
              </a:rPr>
              <a:t>feedback</a:t>
            </a:r>
            <a:r>
              <a:rPr lang="en-US" sz="1900" dirty="0" smtClean="0"/>
              <a:t> on HWF inflow from target countries to source countries between responsible authorities could be useful</a:t>
            </a:r>
            <a:endParaRPr lang="hu-HU" sz="1900" dirty="0" smtClean="0"/>
          </a:p>
          <a:p>
            <a:endParaRPr lang="en-US" sz="1900" dirty="0" smtClean="0"/>
          </a:p>
          <a:p>
            <a:r>
              <a:rPr lang="en-US" sz="1900" dirty="0" smtClean="0">
                <a:solidFill>
                  <a:srgbClr val="FF0000"/>
                </a:solidFill>
              </a:rPr>
              <a:t>better </a:t>
            </a:r>
            <a:r>
              <a:rPr lang="en-US" sz="1900" b="1" dirty="0" smtClean="0">
                <a:solidFill>
                  <a:srgbClr val="FF0000"/>
                </a:solidFill>
              </a:rPr>
              <a:t>exchange</a:t>
            </a:r>
            <a:r>
              <a:rPr lang="en-US" sz="1900" b="1" dirty="0" smtClean="0"/>
              <a:t> of information, data sharing</a:t>
            </a:r>
            <a:endParaRPr lang="hu-HU" sz="1900" dirty="0" smtClean="0"/>
          </a:p>
          <a:p>
            <a:endParaRPr lang="en-US" sz="1900" dirty="0" smtClean="0"/>
          </a:p>
          <a:p>
            <a:r>
              <a:rPr lang="en-US" sz="1900" b="1" dirty="0" smtClean="0">
                <a:solidFill>
                  <a:srgbClr val="FF0000"/>
                </a:solidFill>
              </a:rPr>
              <a:t>view</a:t>
            </a:r>
            <a:r>
              <a:rPr lang="en-US" sz="1900" dirty="0" smtClean="0">
                <a:solidFill>
                  <a:srgbClr val="FF0000"/>
                </a:solidFill>
              </a:rPr>
              <a:t> on situation in EU and will help planning</a:t>
            </a:r>
            <a:r>
              <a:rPr lang="en-US" sz="1900" dirty="0" smtClean="0"/>
              <a:t> in every country - good and feasible practices</a:t>
            </a:r>
          </a:p>
          <a:p>
            <a:endParaRPr lang="en-US" sz="1900" b="1" dirty="0" smtClean="0"/>
          </a:p>
          <a:p>
            <a:pPr algn="ctr">
              <a:buNone/>
            </a:pPr>
            <a:r>
              <a:rPr lang="en-US" sz="1900" b="1" dirty="0" smtClean="0"/>
              <a:t>→</a:t>
            </a:r>
            <a:endParaRPr lang="en-US" sz="1900" b="1" dirty="0">
              <a:solidFill>
                <a:srgbClr val="FF0000"/>
              </a:solidFill>
            </a:endParaRPr>
          </a:p>
        </p:txBody>
      </p:sp>
      <p:pic>
        <p:nvPicPr>
          <p:cNvPr id="4" name="Kép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"/>
            <a:ext cx="1547663" cy="980727"/>
          </a:xfrm>
          <a:prstGeom prst="rect">
            <a:avLst/>
          </a:prstGeom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3542C-C59B-493F-9309-77452E748F90}" type="slidenum">
              <a:rPr lang="hu-HU" smtClean="0"/>
              <a:pPr/>
              <a:t>16</a:t>
            </a:fld>
            <a:endParaRPr lang="hu-H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algn="l"/>
            <a:r>
              <a:rPr lang="hu-H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  <a:r>
              <a:rPr lang="hu-H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level support</a:t>
            </a:r>
            <a:r>
              <a:rPr lang="hu-H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endParaRPr lang="hu-H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764704"/>
            <a:ext cx="8964488" cy="5361459"/>
          </a:xfrm>
        </p:spPr>
        <p:txBody>
          <a:bodyPr/>
          <a:lstStyle/>
          <a:p>
            <a:r>
              <a:rPr lang="hu-HU" dirty="0" smtClean="0"/>
              <a:t>t</a:t>
            </a:r>
            <a:r>
              <a:rPr lang="en-US" dirty="0" err="1" smtClean="0"/>
              <a:t>echnical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support</a:t>
            </a:r>
            <a:r>
              <a:rPr lang="en-US" dirty="0" smtClean="0"/>
              <a:t> from experts, European representatives of professional associations, </a:t>
            </a:r>
            <a:r>
              <a:rPr lang="en-US" b="1" dirty="0" smtClean="0"/>
              <a:t>workshops</a:t>
            </a:r>
            <a:endParaRPr lang="hu-HU" b="1" dirty="0" smtClean="0"/>
          </a:p>
          <a:p>
            <a:endParaRPr lang="en-US" b="1" dirty="0" smtClean="0"/>
          </a:p>
          <a:p>
            <a:r>
              <a:rPr lang="en-US" dirty="0" smtClean="0"/>
              <a:t>increased </a:t>
            </a:r>
            <a:r>
              <a:rPr lang="en-US" b="1" dirty="0" smtClean="0">
                <a:solidFill>
                  <a:srgbClr val="FF0000"/>
                </a:solidFill>
              </a:rPr>
              <a:t>coordination</a:t>
            </a:r>
            <a:r>
              <a:rPr lang="en-US" dirty="0" smtClean="0"/>
              <a:t> to monitor mobility data and establish a </a:t>
            </a:r>
            <a:r>
              <a:rPr lang="en-US" b="1" dirty="0" smtClean="0"/>
              <a:t>minimum set of data</a:t>
            </a:r>
            <a:endParaRPr lang="hu-HU" b="1" dirty="0" smtClean="0"/>
          </a:p>
          <a:p>
            <a:endParaRPr lang="en-US" b="1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guidelines</a:t>
            </a:r>
            <a:r>
              <a:rPr lang="en-US" dirty="0" smtClean="0">
                <a:solidFill>
                  <a:srgbClr val="FF0000"/>
                </a:solidFill>
              </a:rPr>
              <a:t> and recommendations</a:t>
            </a:r>
            <a:r>
              <a:rPr lang="en-US" dirty="0" smtClean="0"/>
              <a:t> – e.g. how to deal with limited data availability </a:t>
            </a:r>
            <a:endParaRPr lang="hu-HU" dirty="0" smtClean="0"/>
          </a:p>
          <a:p>
            <a:endParaRPr lang="en-US" dirty="0" smtClean="0"/>
          </a:p>
          <a:p>
            <a:r>
              <a:rPr lang="en-US" dirty="0" smtClean="0"/>
              <a:t>assess </a:t>
            </a:r>
            <a:r>
              <a:rPr lang="en-US" dirty="0" smtClean="0">
                <a:solidFill>
                  <a:srgbClr val="FF0000"/>
                </a:solidFill>
              </a:rPr>
              <a:t>comparability of </a:t>
            </a:r>
            <a:r>
              <a:rPr lang="en-US" b="1" dirty="0" smtClean="0">
                <a:solidFill>
                  <a:srgbClr val="FF0000"/>
                </a:solidFill>
              </a:rPr>
              <a:t>definitions</a:t>
            </a:r>
            <a:endParaRPr lang="hu-HU" b="1" dirty="0" smtClean="0">
              <a:solidFill>
                <a:srgbClr val="FF0000"/>
              </a:solidFill>
            </a:endParaRPr>
          </a:p>
          <a:p>
            <a:endParaRPr lang="en-US" b="1" dirty="0" smtClean="0"/>
          </a:p>
          <a:p>
            <a:r>
              <a:rPr lang="en-US" dirty="0" smtClean="0"/>
              <a:t>identify and enforce </a:t>
            </a:r>
            <a:r>
              <a:rPr lang="en-US" dirty="0" smtClean="0">
                <a:solidFill>
                  <a:srgbClr val="FF0000"/>
                </a:solidFill>
              </a:rPr>
              <a:t>commonly agreed and accepted </a:t>
            </a:r>
            <a:r>
              <a:rPr lang="en-US" b="1" dirty="0" smtClean="0">
                <a:solidFill>
                  <a:srgbClr val="FF0000"/>
                </a:solidFill>
              </a:rPr>
              <a:t>mobility indicators </a:t>
            </a:r>
            <a:r>
              <a:rPr lang="en-US" dirty="0" smtClean="0">
                <a:solidFill>
                  <a:srgbClr val="FF0000"/>
                </a:solidFill>
              </a:rPr>
              <a:t>- a priority order of the three inflow indicators has to be agreed and accepted by consensus</a:t>
            </a:r>
            <a:r>
              <a:rPr lang="en-US" dirty="0" smtClean="0"/>
              <a:t> between countries, how to define/measure outflow</a:t>
            </a:r>
            <a:endParaRPr lang="hu-HU" dirty="0" smtClean="0"/>
          </a:p>
          <a:p>
            <a:endParaRPr lang="en-US" b="1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international </a:t>
            </a:r>
            <a:r>
              <a:rPr lang="en-US" b="1" dirty="0" smtClean="0">
                <a:solidFill>
                  <a:srgbClr val="FF0000"/>
                </a:solidFill>
              </a:rPr>
              <a:t>triangulation</a:t>
            </a:r>
            <a:r>
              <a:rPr lang="en-US" dirty="0" smtClean="0">
                <a:solidFill>
                  <a:srgbClr val="FF0000"/>
                </a:solidFill>
              </a:rPr>
              <a:t> of data</a:t>
            </a:r>
            <a:r>
              <a:rPr lang="en-US" dirty="0" smtClean="0"/>
              <a:t> on mobility</a:t>
            </a:r>
          </a:p>
          <a:p>
            <a:endParaRPr lang="hu-HU" dirty="0"/>
          </a:p>
        </p:txBody>
      </p:sp>
      <p:pic>
        <p:nvPicPr>
          <p:cNvPr id="4" name="Kép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"/>
            <a:ext cx="1547663" cy="980727"/>
          </a:xfrm>
          <a:prstGeom prst="rect">
            <a:avLst/>
          </a:prstGeom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3542C-C59B-493F-9309-77452E748F90}" type="slidenum">
              <a:rPr lang="hu-HU" smtClean="0"/>
              <a:pPr/>
              <a:t>17</a:t>
            </a:fld>
            <a:endParaRPr lang="hu-H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205713" y="44624"/>
            <a:ext cx="5987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hu-HU" sz="2400" b="1" dirty="0" smtClean="0">
                <a:solidFill>
                  <a:srgbClr val="00B0F0"/>
                </a:solidFill>
                <a:latin typeface="Trebuchet MS" pitchFamily="34" charset="0"/>
              </a:rPr>
              <a:t>WP5 – HWF </a:t>
            </a:r>
            <a:r>
              <a:rPr lang="en-GB" sz="2400" b="1" dirty="0" smtClean="0">
                <a:solidFill>
                  <a:srgbClr val="00B0F0"/>
                </a:solidFill>
                <a:latin typeface="Trebuchet MS" pitchFamily="34" charset="0"/>
              </a:rPr>
              <a:t>mobility-related information</a:t>
            </a:r>
            <a:endParaRPr lang="hu-HU" sz="2400" b="1" dirty="0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61331" y="1124745"/>
            <a:ext cx="82777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endParaRPr lang="en-US" sz="2800" dirty="0">
              <a:solidFill>
                <a:prstClr val="black"/>
              </a:solidFill>
            </a:endParaRP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07504" y="548680"/>
            <a:ext cx="91085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Objectives for HWF mobility follow-up/Use of HWF mobility information</a:t>
            </a:r>
            <a:endParaRPr lang="hu-HU" b="1" dirty="0" smtClean="0"/>
          </a:p>
          <a:p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Training </a:t>
            </a:r>
            <a:r>
              <a:rPr lang="en-GB" dirty="0"/>
              <a:t>capacity and targeting foreign </a:t>
            </a:r>
            <a:r>
              <a:rPr lang="en-GB" dirty="0" smtClean="0"/>
              <a:t>students in the enhanced global competition, immigration in </a:t>
            </a:r>
            <a:r>
              <a:rPr lang="en-GB" b="1" dirty="0" smtClean="0"/>
              <a:t>order to respond to severe professional shortages </a:t>
            </a:r>
            <a:r>
              <a:rPr lang="en-GB" dirty="0" smtClean="0"/>
              <a:t>(international mobility) should be considered in HWFP</a:t>
            </a:r>
          </a:p>
          <a:p>
            <a:pPr>
              <a:buFont typeface="Arial" pitchFamily="34" charset="0"/>
              <a:buChar char="•"/>
            </a:pPr>
            <a:r>
              <a:rPr lang="en-GB" sz="2000" b="1" dirty="0" smtClean="0">
                <a:solidFill>
                  <a:srgbClr val="FF0000"/>
                </a:solidFill>
              </a:rPr>
              <a:t>Key </a:t>
            </a:r>
            <a:r>
              <a:rPr lang="en-GB" sz="2000" b="1" dirty="0">
                <a:solidFill>
                  <a:srgbClr val="FF0000"/>
                </a:solidFill>
              </a:rPr>
              <a:t>planning indicators </a:t>
            </a:r>
            <a:r>
              <a:rPr lang="en-GB" sz="2000" dirty="0">
                <a:solidFill>
                  <a:srgbClr val="FF0000"/>
                </a:solidFill>
              </a:rPr>
              <a:t>and set of data (MDS) includes </a:t>
            </a:r>
            <a:r>
              <a:rPr lang="en-GB" sz="2000" dirty="0" smtClean="0">
                <a:solidFill>
                  <a:srgbClr val="FF0000"/>
                </a:solidFill>
              </a:rPr>
              <a:t>migration/mobility data</a:t>
            </a:r>
          </a:p>
          <a:p>
            <a:r>
              <a:rPr lang="hu-HU" dirty="0" smtClean="0"/>
              <a:t>		</a:t>
            </a: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</a:t>
            </a:r>
            <a:r>
              <a:rPr lang="en-GB" b="1" dirty="0" smtClean="0"/>
              <a:t>Migration </a:t>
            </a:r>
            <a:r>
              <a:rPr lang="en-GB" b="1" dirty="0"/>
              <a:t>inflow</a:t>
            </a:r>
            <a:r>
              <a:rPr lang="en-GB" dirty="0"/>
              <a:t>: forecast of number of licensed and recognized professionals (headcount) that may enter the country calculated using the average of the last years. Characterized by profession, age, </a:t>
            </a:r>
            <a:r>
              <a:rPr lang="en-GB" dirty="0" smtClean="0"/>
              <a:t>headcount</a:t>
            </a:r>
            <a:endParaRPr lang="hu-HU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</a:t>
            </a:r>
            <a:r>
              <a:rPr lang="en-GB" b="1" dirty="0" smtClean="0"/>
              <a:t>Migration </a:t>
            </a:r>
            <a:r>
              <a:rPr lang="en-GB" b="1" dirty="0"/>
              <a:t>outflow</a:t>
            </a:r>
            <a:r>
              <a:rPr lang="en-GB" dirty="0"/>
              <a:t>: forecast of number of practising professionals (headcount and FTE) that may leave the country calculated using the average of the last years. Characterized by profession, age, </a:t>
            </a:r>
            <a:r>
              <a:rPr lang="en-GB" dirty="0" smtClean="0"/>
              <a:t>headcount</a:t>
            </a:r>
            <a:endParaRPr lang="hu-HU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</a:t>
            </a:r>
            <a:r>
              <a:rPr lang="en-GB" b="1" dirty="0" smtClean="0"/>
              <a:t>Coverage </a:t>
            </a:r>
            <a:r>
              <a:rPr lang="en-GB" b="1" dirty="0"/>
              <a:t>of needs by foreign professionals today and in the future</a:t>
            </a:r>
            <a:r>
              <a:rPr lang="en-GB" dirty="0"/>
              <a:t>: </a:t>
            </a:r>
            <a:r>
              <a:rPr lang="hu-HU" dirty="0" smtClean="0"/>
              <a:t>n</a:t>
            </a:r>
            <a:r>
              <a:rPr lang="en-GB" dirty="0" smtClean="0"/>
              <a:t>umber </a:t>
            </a:r>
            <a:r>
              <a:rPr lang="en-GB" dirty="0"/>
              <a:t>of professionals with foreign first </a:t>
            </a:r>
            <a:r>
              <a:rPr lang="en-GB" dirty="0" smtClean="0"/>
              <a:t>qualification</a:t>
            </a:r>
            <a:endParaRPr lang="hu-HU" dirty="0" smtClean="0"/>
          </a:p>
          <a:p>
            <a:pPr>
              <a:buFont typeface="Arial" pitchFamily="34" charset="0"/>
              <a:buChar char="•"/>
            </a:pPr>
            <a:endParaRPr lang="hu-HU" dirty="0" smtClean="0"/>
          </a:p>
          <a:p>
            <a:pPr>
              <a:buFont typeface="Arial" pitchFamily="34" charset="0"/>
              <a:buChar char="•"/>
            </a:pPr>
            <a:r>
              <a:rPr lang="hu-HU" dirty="0"/>
              <a:t> </a:t>
            </a:r>
            <a:r>
              <a:rPr lang="en-GB" b="1" dirty="0" smtClean="0"/>
              <a:t>Current/Future </a:t>
            </a:r>
            <a:r>
              <a:rPr lang="en-GB" b="1" dirty="0"/>
              <a:t>stock of professionals with foreign qualification </a:t>
            </a:r>
            <a:r>
              <a:rPr lang="en-GB" dirty="0"/>
              <a:t>– current country of activity </a:t>
            </a:r>
            <a:r>
              <a:rPr lang="hu-HU" dirty="0" smtClean="0"/>
              <a:t>					        </a:t>
            </a:r>
            <a:r>
              <a:rPr lang="en-GB" dirty="0" smtClean="0"/>
              <a:t>divided </a:t>
            </a:r>
            <a:r>
              <a:rPr lang="en-GB" dirty="0"/>
              <a:t>by total number of professionals</a:t>
            </a:r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A2BC947A-1026-4568-A37A-B95B8C497FA6}" type="slidenum">
              <a:rPr lang="hu-HU" smtClean="0">
                <a:solidFill>
                  <a:prstClr val="black"/>
                </a:solidFill>
              </a:rPr>
              <a:pPr defTabSz="457200">
                <a:defRPr/>
              </a:pPr>
              <a:t>18</a:t>
            </a:fld>
            <a:endParaRPr lang="hu-HU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5496" y="548680"/>
            <a:ext cx="896448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Country level mobility information</a:t>
            </a:r>
            <a:endParaRPr lang="hu-HU" b="1" dirty="0" smtClean="0"/>
          </a:p>
          <a:p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Inflow and outflow is often understood as the annual </a:t>
            </a:r>
            <a:r>
              <a:rPr lang="en-GB" b="1" dirty="0" smtClean="0"/>
              <a:t>total entrance and exit </a:t>
            </a:r>
            <a:r>
              <a:rPr lang="en-GB" dirty="0" smtClean="0"/>
              <a:t>of HPs including immigration (with entrants from training) and emigration (with exit by retirement)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</a:t>
            </a:r>
            <a:r>
              <a:rPr lang="en-GB" b="1" dirty="0" smtClean="0"/>
              <a:t>Training</a:t>
            </a:r>
            <a:r>
              <a:rPr lang="en-GB" dirty="0" smtClean="0"/>
              <a:t> capacity should play a significant role – </a:t>
            </a:r>
            <a:r>
              <a:rPr lang="en-GB" dirty="0" smtClean="0">
                <a:solidFill>
                  <a:srgbClr val="FF0000"/>
                </a:solidFill>
              </a:rPr>
              <a:t>„mobility among students”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Immigration</a:t>
            </a:r>
            <a:r>
              <a:rPr lang="en-GB" dirty="0" smtClean="0">
                <a:solidFill>
                  <a:srgbClr val="FF0000"/>
                </a:solidFill>
              </a:rPr>
              <a:t> - increase </a:t>
            </a:r>
            <a:r>
              <a:rPr lang="en-GB" dirty="0">
                <a:solidFill>
                  <a:srgbClr val="FF0000"/>
                </a:solidFill>
              </a:rPr>
              <a:t>of </a:t>
            </a:r>
            <a:r>
              <a:rPr lang="en-GB" dirty="0" smtClean="0">
                <a:solidFill>
                  <a:srgbClr val="FF0000"/>
                </a:solidFill>
              </a:rPr>
              <a:t>foreign HPs </a:t>
            </a:r>
            <a:r>
              <a:rPr lang="en-GB" dirty="0">
                <a:solidFill>
                  <a:srgbClr val="FF0000"/>
                </a:solidFill>
              </a:rPr>
              <a:t>is considered </a:t>
            </a:r>
            <a:r>
              <a:rPr lang="en-GB" b="1" dirty="0" smtClean="0">
                <a:solidFill>
                  <a:srgbClr val="FF0000"/>
                </a:solidFill>
              </a:rPr>
              <a:t>more times than emigration </a:t>
            </a:r>
            <a:r>
              <a:rPr lang="en-GB" dirty="0" smtClean="0">
                <a:solidFill>
                  <a:srgbClr val="FF0000"/>
                </a:solidFill>
              </a:rPr>
              <a:t>(WP5 country examples consist mostly of recipient countries!)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FF0000"/>
                </a:solidFill>
              </a:rPr>
              <a:t> Immigration rate per profession, number of rejected certificates might be useful in HWFP</a:t>
            </a:r>
            <a:endParaRPr lang="hu-HU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en-GB" b="1" dirty="0"/>
              <a:t>Challenges</a:t>
            </a:r>
            <a:r>
              <a:rPr lang="en-GB" dirty="0"/>
              <a:t> were indicated regarding the </a:t>
            </a:r>
            <a:r>
              <a:rPr lang="en-GB" b="1" dirty="0"/>
              <a:t>exact measurement</a:t>
            </a:r>
            <a:r>
              <a:rPr lang="en-GB" dirty="0"/>
              <a:t> of in- and outflow mobility</a:t>
            </a: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Example: Importance of HWF mobility data and evidence-based policy actions -&gt; Shortages </a:t>
            </a:r>
            <a:r>
              <a:rPr lang="en-GB" dirty="0"/>
              <a:t>of professionals were in part solved </a:t>
            </a:r>
            <a:r>
              <a:rPr lang="en-GB" dirty="0" smtClean="0"/>
              <a:t>in Spain through </a:t>
            </a:r>
            <a:r>
              <a:rPr lang="en-GB" dirty="0"/>
              <a:t>professionals’ inflows mainly from Latin America and Europe in 2003-2009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35496" y="3651989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b="1" dirty="0" smtClean="0"/>
          </a:p>
          <a:p>
            <a:r>
              <a:rPr lang="en-GB" b="1" dirty="0" smtClean="0"/>
              <a:t>Context</a:t>
            </a: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Free </a:t>
            </a:r>
            <a:r>
              <a:rPr lang="en-GB" dirty="0"/>
              <a:t>movement of workers within the EU requires consideration in </a:t>
            </a:r>
            <a:r>
              <a:rPr lang="en-GB" dirty="0" smtClean="0"/>
              <a:t>HWFP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Monitoring </a:t>
            </a:r>
            <a:r>
              <a:rPr lang="en-GB" dirty="0"/>
              <a:t>overall coverage </a:t>
            </a:r>
            <a:r>
              <a:rPr lang="en-GB" dirty="0" smtClean="0"/>
              <a:t>of HWF and </a:t>
            </a:r>
            <a:r>
              <a:rPr lang="en-GB" dirty="0"/>
              <a:t>geographical </a:t>
            </a:r>
            <a:r>
              <a:rPr lang="en-GB" dirty="0" smtClean="0"/>
              <a:t>variances is crucial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Migration </a:t>
            </a:r>
            <a:r>
              <a:rPr lang="en-GB" dirty="0"/>
              <a:t>has </a:t>
            </a:r>
            <a:r>
              <a:rPr lang="en-GB" b="1" dirty="0"/>
              <a:t>different importance </a:t>
            </a:r>
            <a:r>
              <a:rPr lang="en-GB" dirty="0"/>
              <a:t>according to the weight that this phenomenon has each </a:t>
            </a:r>
            <a:r>
              <a:rPr lang="en-GB" dirty="0" smtClean="0"/>
              <a:t>country, has </a:t>
            </a:r>
            <a:r>
              <a:rPr lang="en-GB" b="1" dirty="0" smtClean="0"/>
              <a:t>influence to quality </a:t>
            </a:r>
            <a:r>
              <a:rPr lang="en-GB" dirty="0" smtClean="0"/>
              <a:t>healthcare delivery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The </a:t>
            </a:r>
            <a:r>
              <a:rPr lang="en-GB" b="1" dirty="0"/>
              <a:t>impact </a:t>
            </a:r>
            <a:r>
              <a:rPr lang="en-GB" b="1" dirty="0" smtClean="0"/>
              <a:t>of migration </a:t>
            </a:r>
            <a:r>
              <a:rPr lang="en-GB" dirty="0" smtClean="0"/>
              <a:t>on </a:t>
            </a:r>
            <a:r>
              <a:rPr lang="en-GB" dirty="0"/>
              <a:t>forecasting model will probably </a:t>
            </a:r>
            <a:r>
              <a:rPr lang="en-GB" b="1" dirty="0"/>
              <a:t>grow</a:t>
            </a:r>
            <a:r>
              <a:rPr lang="en-GB" dirty="0"/>
              <a:t> in the future with more integration within the </a:t>
            </a:r>
            <a:r>
              <a:rPr lang="en-GB" dirty="0" smtClean="0"/>
              <a:t>EU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Migration </a:t>
            </a:r>
            <a:r>
              <a:rPr lang="en-GB" dirty="0"/>
              <a:t>is a right for the EU citizens but should not be used </a:t>
            </a:r>
            <a:r>
              <a:rPr lang="en-GB" b="1" dirty="0"/>
              <a:t>systematically</a:t>
            </a:r>
            <a:r>
              <a:rPr lang="en-GB" dirty="0"/>
              <a:t> as a source to </a:t>
            </a:r>
            <a:r>
              <a:rPr lang="hu-HU" dirty="0" smtClean="0"/>
              <a:t>						         </a:t>
            </a:r>
            <a:r>
              <a:rPr lang="en-GB" dirty="0" smtClean="0"/>
              <a:t>cover </a:t>
            </a:r>
            <a:r>
              <a:rPr lang="en-GB" dirty="0"/>
              <a:t>the populations’ need</a:t>
            </a:r>
            <a:endParaRPr lang="en-GB" dirty="0" smtClean="0"/>
          </a:p>
        </p:txBody>
      </p:sp>
      <p:sp>
        <p:nvSpPr>
          <p:cNvPr id="4" name="Téglalap 3"/>
          <p:cNvSpPr/>
          <p:nvPr/>
        </p:nvSpPr>
        <p:spPr>
          <a:xfrm>
            <a:off x="251520" y="116632"/>
            <a:ext cx="7130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hu-HU" sz="2400" b="1" dirty="0" smtClean="0">
                <a:solidFill>
                  <a:srgbClr val="00B0F0"/>
                </a:solidFill>
                <a:latin typeface="Trebuchet MS" pitchFamily="34" charset="0"/>
              </a:rPr>
              <a:t>WP5 – HWF </a:t>
            </a:r>
            <a:r>
              <a:rPr lang="en-GB" sz="2400" b="1" dirty="0" smtClean="0">
                <a:solidFill>
                  <a:srgbClr val="00B0F0"/>
                </a:solidFill>
                <a:latin typeface="Trebuchet MS" pitchFamily="34" charset="0"/>
              </a:rPr>
              <a:t>HWF mobility-related information</a:t>
            </a:r>
            <a:r>
              <a:rPr lang="hu-HU" sz="2400" b="1" dirty="0" smtClean="0">
                <a:solidFill>
                  <a:srgbClr val="00B0F0"/>
                </a:solidFill>
                <a:latin typeface="Trebuchet MS" pitchFamily="34" charset="0"/>
              </a:rPr>
              <a:t> 2.</a:t>
            </a:r>
            <a:endParaRPr lang="hu-HU" sz="2400" b="1" dirty="0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A2BC947A-1026-4568-A37A-B95B8C497FA6}" type="slidenum">
              <a:rPr lang="hu-HU" smtClean="0">
                <a:solidFill>
                  <a:prstClr val="black"/>
                </a:solidFill>
              </a:rPr>
              <a:pPr defTabSz="457200">
                <a:defRPr/>
              </a:pPr>
              <a:t>19</a:t>
            </a:fld>
            <a:endParaRPr lang="hu-H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u-HU" sz="28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Activity</a:t>
            </a:r>
            <a:r>
              <a:rPr lang="hu-H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2 </a:t>
            </a:r>
            <a:r>
              <a:rPr lang="hu-HU" sz="28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</a:t>
            </a:r>
            <a:r>
              <a:rPr lang="hu-H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WP4 WORK</a:t>
            </a:r>
            <a:endParaRPr lang="hu-HU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260649"/>
            <a:ext cx="4040188" cy="504055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hu-H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Mobility</a:t>
            </a:r>
            <a:r>
              <a:rPr lang="hu-H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 </a:t>
            </a:r>
            <a:r>
              <a:rPr lang="hu-H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Mapping</a:t>
            </a:r>
            <a:endParaRPr lang="hu-H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79512" y="908720"/>
            <a:ext cx="4608512" cy="5184576"/>
          </a:xfrm>
          <a:ln>
            <a:solidFill>
              <a:srgbClr val="C00000"/>
            </a:solidFill>
          </a:ln>
        </p:spPr>
        <p:txBody>
          <a:bodyPr/>
          <a:lstStyle/>
          <a:p>
            <a:pPr lvl="0"/>
            <a:r>
              <a:rPr lang="en-GB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Studies/ Projects available </a:t>
            </a:r>
          </a:p>
          <a:p>
            <a:pPr lvl="0"/>
            <a:endParaRPr lang="en-GB" sz="2000" b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lvl="0"/>
            <a:r>
              <a:rPr lang="en-GB" sz="2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Workshop (s)</a:t>
            </a:r>
            <a:r>
              <a:rPr lang="en-GB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- basis for recommendations </a:t>
            </a:r>
          </a:p>
          <a:p>
            <a:pPr lvl="0"/>
            <a:endParaRPr lang="en-GB" sz="2000" b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lvl="0"/>
            <a:r>
              <a:rPr lang="en-GB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Added value of inserting a minimum set of mobility indicators into international data collection </a:t>
            </a:r>
          </a:p>
          <a:p>
            <a:pPr lvl="0"/>
            <a:r>
              <a:rPr lang="en-GB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DG MARKT database </a:t>
            </a:r>
          </a:p>
          <a:p>
            <a:pPr lvl="0"/>
            <a:r>
              <a:rPr lang="en-GB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ECHI mobility indicator</a:t>
            </a:r>
          </a:p>
          <a:p>
            <a:pPr lvl="0"/>
            <a:endParaRPr lang="en-GB" sz="2000" b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lvl="0"/>
            <a:r>
              <a:rPr lang="en-GB" sz="2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WP4 Questionnaire Survey</a:t>
            </a:r>
          </a:p>
          <a:p>
            <a:pPr lvl="0"/>
            <a:r>
              <a:rPr lang="en-GB" sz="2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Interviews </a:t>
            </a:r>
            <a:r>
              <a:rPr lang="en-GB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– also including Knowledge Brokers Network, DG </a:t>
            </a:r>
            <a:r>
              <a:rPr lang="en-GB" sz="2000" b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Markt</a:t>
            </a:r>
            <a:r>
              <a:rPr lang="en-GB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, experts, </a:t>
            </a:r>
            <a:r>
              <a:rPr lang="hu-HU" sz="2000" b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other</a:t>
            </a:r>
            <a:r>
              <a:rPr lang="hu-HU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GB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stakeholders</a:t>
            </a:r>
          </a:p>
          <a:p>
            <a:endParaRPr lang="en-GB" sz="18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  <a:ln>
            <a:solidFill>
              <a:srgbClr val="FF0000"/>
            </a:solidFill>
          </a:ln>
        </p:spPr>
        <p:txBody>
          <a:bodyPr/>
          <a:lstStyle/>
          <a:p>
            <a:endParaRPr lang="en-GB" sz="2000" b="1" smtClean="0">
              <a:solidFill>
                <a:schemeClr val="tx1"/>
              </a:solidFill>
            </a:endParaRPr>
          </a:p>
          <a:p>
            <a:r>
              <a:rPr lang="en-GB" sz="2000" b="1" smtClean="0">
                <a:solidFill>
                  <a:schemeClr val="tx1"/>
                </a:solidFill>
              </a:rPr>
              <a:t>Discussion on the applicability of the </a:t>
            </a:r>
            <a:r>
              <a:rPr lang="en-GB" sz="2000" b="1" smtClean="0">
                <a:solidFill>
                  <a:srgbClr val="FF0000"/>
                </a:solidFill>
              </a:rPr>
              <a:t>WHO Global Code </a:t>
            </a:r>
            <a:r>
              <a:rPr lang="en-GB" sz="2000" b="1" smtClean="0">
                <a:solidFill>
                  <a:schemeClr val="tx1"/>
                </a:solidFill>
              </a:rPr>
              <a:t>of Practice on the International Recruitment of Health Personnel including the mapping of best practices. </a:t>
            </a:r>
            <a:endParaRPr lang="en-GB" sz="2000" b="1">
              <a:solidFill>
                <a:schemeClr val="tx1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3542C-C59B-493F-9309-77452E748F90}" type="slidenum">
              <a:rPr lang="hu-HU" smtClean="0"/>
              <a:pPr/>
              <a:t>2</a:t>
            </a:fld>
            <a:endParaRPr lang="hu-HU"/>
          </a:p>
        </p:txBody>
      </p:sp>
      <p:sp>
        <p:nvSpPr>
          <p:cNvPr id="10" name="Szöveg helye 9"/>
          <p:cNvSpPr>
            <a:spLocks noGrp="1"/>
          </p:cNvSpPr>
          <p:nvPr>
            <p:ph type="body" sz="quarter" idx="3"/>
          </p:nvPr>
        </p:nvSpPr>
        <p:spPr>
          <a:xfrm>
            <a:off x="5004048" y="1412776"/>
            <a:ext cx="3672408" cy="648072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hu-HU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</a:t>
            </a:r>
            <a:r>
              <a:rPr lang="hu-H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additional</a:t>
            </a:r>
            <a:r>
              <a:rPr lang="hu-H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</a:t>
            </a:r>
            <a:endParaRPr lang="hu-H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384663" y="519063"/>
            <a:ext cx="5987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sz="2400" b="1" dirty="0" smtClean="0">
                <a:solidFill>
                  <a:srgbClr val="00B0F0"/>
                </a:solidFill>
                <a:latin typeface="Trebuchet MS" pitchFamily="34" charset="0"/>
              </a:rPr>
              <a:t>WP6 – HWF mobility-related information</a:t>
            </a:r>
            <a:endParaRPr lang="en-GB" sz="2400" b="1" dirty="0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61331" y="1124745"/>
            <a:ext cx="82777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endParaRPr lang="en-US" sz="2800" dirty="0">
              <a:solidFill>
                <a:prstClr val="black"/>
              </a:solidFill>
            </a:endParaRP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467544" y="1124745"/>
            <a:ext cx="80648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 smtClean="0"/>
              <a:t>Objectives for </a:t>
            </a:r>
            <a:r>
              <a:rPr lang="en-GB" sz="2000" b="1" dirty="0"/>
              <a:t>HWF mobility </a:t>
            </a:r>
            <a:r>
              <a:rPr lang="en-GB" sz="2000" b="1" dirty="0" smtClean="0"/>
              <a:t>follow-up/Use of HWF mobility information</a:t>
            </a:r>
            <a:endParaRPr lang="en-GB" sz="2000" dirty="0" smtClean="0"/>
          </a:p>
          <a:p>
            <a:pPr marL="365125" indent="-365125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FF0000"/>
                </a:solidFill>
              </a:rPr>
              <a:t>Inflows </a:t>
            </a:r>
            <a:r>
              <a:rPr lang="en-GB" sz="2000" dirty="0">
                <a:solidFill>
                  <a:srgbClr val="FF0000"/>
                </a:solidFill>
              </a:rPr>
              <a:t>and outflows </a:t>
            </a:r>
            <a:r>
              <a:rPr lang="en-GB" sz="2000" dirty="0" smtClean="0">
                <a:solidFill>
                  <a:srgbClr val="FF0000"/>
                </a:solidFill>
              </a:rPr>
              <a:t>are </a:t>
            </a:r>
            <a:r>
              <a:rPr lang="en-GB" sz="2000" b="1" dirty="0" smtClean="0">
                <a:solidFill>
                  <a:srgbClr val="FF0000"/>
                </a:solidFill>
              </a:rPr>
              <a:t>key factors becoming trends and potentially key drivers </a:t>
            </a:r>
            <a:r>
              <a:rPr lang="en-GB" sz="2000" dirty="0" smtClean="0">
                <a:solidFill>
                  <a:srgbClr val="FF0000"/>
                </a:solidFill>
              </a:rPr>
              <a:t>as features of health systems and the workforce.</a:t>
            </a:r>
          </a:p>
          <a:p>
            <a:pPr marL="365125" indent="-365125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They can play </a:t>
            </a:r>
            <a:r>
              <a:rPr lang="en-GB" sz="2000" dirty="0"/>
              <a:t>a significant role in the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b="1" dirty="0">
                <a:solidFill>
                  <a:srgbClr val="FF0000"/>
                </a:solidFill>
              </a:rPr>
              <a:t>supply of health services and </a:t>
            </a:r>
            <a:r>
              <a:rPr lang="en-GB" sz="2000" b="1" dirty="0" smtClean="0">
                <a:solidFill>
                  <a:srgbClr val="FF0000"/>
                </a:solidFill>
              </a:rPr>
              <a:t>workforce </a:t>
            </a:r>
            <a:r>
              <a:rPr lang="en-GB" sz="2000" dirty="0" smtClean="0"/>
              <a:t>(training pathways, attrition, leavers, joiners </a:t>
            </a:r>
            <a:r>
              <a:rPr lang="en-GB" sz="2000" dirty="0"/>
              <a:t>and registration </a:t>
            </a:r>
            <a:r>
              <a:rPr lang="en-GB" sz="2000" dirty="0" smtClean="0"/>
              <a:t>points must be taken </a:t>
            </a:r>
            <a:r>
              <a:rPr lang="en-GB" sz="2000" dirty="0"/>
              <a:t>into </a:t>
            </a:r>
            <a:r>
              <a:rPr lang="en-GB" sz="2000" dirty="0" smtClean="0"/>
              <a:t>account).</a:t>
            </a:r>
          </a:p>
          <a:p>
            <a:pPr marL="365125" indent="-365125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The stock and flow </a:t>
            </a:r>
            <a:r>
              <a:rPr lang="en-GB" sz="2000" dirty="0"/>
              <a:t>approach </a:t>
            </a:r>
            <a:r>
              <a:rPr lang="en-GB" sz="2000" dirty="0" smtClean="0"/>
              <a:t>incorporating mobility takes </a:t>
            </a:r>
            <a:r>
              <a:rPr lang="en-GB" sz="2000" dirty="0"/>
              <a:t>into consideration the </a:t>
            </a:r>
            <a:r>
              <a:rPr lang="en-GB" sz="2000" dirty="0" smtClean="0"/>
              <a:t>production / training of health workforces for health systems.</a:t>
            </a:r>
            <a:endParaRPr lang="en-GB" sz="2000" b="1" dirty="0" smtClean="0"/>
          </a:p>
          <a:p>
            <a:pPr marL="365125" indent="-365125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b="1" dirty="0" smtClean="0">
                <a:solidFill>
                  <a:srgbClr val="FF0000"/>
                </a:solidFill>
              </a:rPr>
              <a:t>A range of qualitative methods</a:t>
            </a:r>
            <a:r>
              <a:rPr lang="en-GB" sz="2000" dirty="0" smtClean="0"/>
              <a:t> can be used to collect information and understand further mobility.  WP6 ‘user guidelines’ describes: expert/stakeholder identification, literature reviews, interviews, surveys, scenarios and Delphi exercises – </a:t>
            </a:r>
            <a:r>
              <a:rPr lang="en-GB" sz="2000" b="1" dirty="0" smtClean="0">
                <a:solidFill>
                  <a:srgbClr val="FF0000"/>
                </a:solidFill>
              </a:rPr>
              <a:t>all of which can used to understand mobility</a:t>
            </a:r>
            <a:r>
              <a:rPr lang="en-GB" sz="2000" dirty="0" smtClean="0">
                <a:solidFill>
                  <a:srgbClr val="FF0000"/>
                </a:solidFill>
              </a:rPr>
              <a:t>.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A2BC947A-1026-4568-A37A-B95B8C497FA6}" type="slidenum">
              <a:rPr lang="hu-HU" smtClean="0">
                <a:solidFill>
                  <a:prstClr val="black"/>
                </a:solidFill>
              </a:rPr>
              <a:pPr defTabSz="457200">
                <a:defRPr/>
              </a:pPr>
              <a:t>20</a:t>
            </a:fld>
            <a:endParaRPr lang="hu-H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60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384663" y="519063"/>
            <a:ext cx="5987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sz="2400" b="1" dirty="0" smtClean="0">
                <a:solidFill>
                  <a:srgbClr val="00B0F0"/>
                </a:solidFill>
                <a:latin typeface="Trebuchet MS" pitchFamily="34" charset="0"/>
              </a:rPr>
              <a:t>WP6 – HWF mobility-related information</a:t>
            </a:r>
            <a:endParaRPr lang="en-GB" sz="2400" b="1" dirty="0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61331" y="1124745"/>
            <a:ext cx="82777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endParaRPr lang="en-US" sz="2800" dirty="0">
              <a:solidFill>
                <a:prstClr val="black"/>
              </a:solidFill>
            </a:endParaRP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23528" y="1124745"/>
            <a:ext cx="820891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/>
              <a:t>Country level mobility information</a:t>
            </a:r>
          </a:p>
          <a:p>
            <a:pPr marL="365125" indent="-365125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b="1" dirty="0" smtClean="0">
                <a:solidFill>
                  <a:srgbClr val="FF0000"/>
                </a:solidFill>
              </a:rPr>
              <a:t>Mobility</a:t>
            </a:r>
            <a:r>
              <a:rPr lang="en-GB" sz="2000" dirty="0" smtClean="0">
                <a:solidFill>
                  <a:srgbClr val="FF0000"/>
                </a:solidFill>
              </a:rPr>
              <a:t> information/ data</a:t>
            </a:r>
            <a:r>
              <a:rPr lang="en-GB" sz="2000" dirty="0" smtClean="0"/>
              <a:t> as part of understanding and then </a:t>
            </a:r>
            <a:r>
              <a:rPr lang="en-GB" sz="2000" b="1" dirty="0" smtClean="0">
                <a:solidFill>
                  <a:srgbClr val="FF0000"/>
                </a:solidFill>
              </a:rPr>
              <a:t>calculating surplus </a:t>
            </a:r>
            <a:r>
              <a:rPr lang="en-GB" sz="2000" b="1" dirty="0">
                <a:solidFill>
                  <a:srgbClr val="FF0000"/>
                </a:solidFill>
              </a:rPr>
              <a:t>and </a:t>
            </a:r>
            <a:r>
              <a:rPr lang="en-GB" sz="2000" b="1" dirty="0" smtClean="0">
                <a:solidFill>
                  <a:srgbClr val="FF0000"/>
                </a:solidFill>
              </a:rPr>
              <a:t>shortages</a:t>
            </a:r>
            <a:r>
              <a:rPr lang="en-GB" sz="2000" dirty="0" smtClean="0"/>
              <a:t> (Belgium concerning future changes to flows).</a:t>
            </a:r>
          </a:p>
          <a:p>
            <a:pPr marL="365125" indent="-365125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The perceived or understood sentiment of </a:t>
            </a:r>
            <a:r>
              <a:rPr lang="en-GB" sz="2000" b="1" dirty="0" smtClean="0">
                <a:solidFill>
                  <a:srgbClr val="FF0000"/>
                </a:solidFill>
              </a:rPr>
              <a:t>mobility/migration intentions</a:t>
            </a:r>
            <a:r>
              <a:rPr lang="en-GB" sz="2000" dirty="0" smtClean="0"/>
              <a:t> in the workforce (surveys </a:t>
            </a:r>
            <a:r>
              <a:rPr lang="en-GB" sz="2000" dirty="0"/>
              <a:t>such as </a:t>
            </a:r>
            <a:r>
              <a:rPr lang="en-GB" sz="2000" i="1" dirty="0"/>
              <a:t>Health professional mobility in </a:t>
            </a:r>
            <a:r>
              <a:rPr lang="en-GB" sz="2000" i="1" dirty="0" smtClean="0"/>
              <a:t>a changing Europe</a:t>
            </a:r>
            <a:r>
              <a:rPr lang="en-GB" sz="2000" dirty="0" smtClean="0"/>
              <a:t>, Hungary, UK, Bulgaria etc.).</a:t>
            </a:r>
            <a:endParaRPr lang="en-GB" sz="2000" dirty="0"/>
          </a:p>
          <a:p>
            <a:pPr marL="365125" indent="-365125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Generating scenarios or a </a:t>
            </a:r>
            <a:r>
              <a:rPr lang="en-GB" sz="2000" b="1" dirty="0" smtClean="0"/>
              <a:t>range of projections to understand plausible futures and possibilities</a:t>
            </a:r>
            <a:r>
              <a:rPr lang="en-GB" sz="2000" dirty="0" smtClean="0"/>
              <a:t> so as to </a:t>
            </a:r>
            <a:r>
              <a:rPr lang="en-GB" sz="2000" dirty="0"/>
              <a:t>monitor the development of the available supply in a set time </a:t>
            </a:r>
            <a:r>
              <a:rPr lang="en-GB" sz="2000" dirty="0" smtClean="0"/>
              <a:t>horizon (UK and the Netherlands).</a:t>
            </a:r>
            <a:endParaRPr lang="en-GB" sz="2000" dirty="0"/>
          </a:p>
          <a:p>
            <a:pPr marL="365125" indent="-365125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Use </a:t>
            </a:r>
            <a:r>
              <a:rPr lang="en-GB" sz="2000" dirty="0"/>
              <a:t>of </a:t>
            </a:r>
            <a:r>
              <a:rPr lang="en-GB" sz="2000" b="1" dirty="0"/>
              <a:t>qualitative </a:t>
            </a:r>
            <a:r>
              <a:rPr lang="en-GB" sz="2000" b="1" dirty="0" smtClean="0"/>
              <a:t>methods</a:t>
            </a:r>
            <a:r>
              <a:rPr lang="en-GB" sz="2000" dirty="0" smtClean="0"/>
              <a:t> </a:t>
            </a:r>
            <a:r>
              <a:rPr lang="en-GB" sz="2000" dirty="0"/>
              <a:t>in </a:t>
            </a:r>
            <a:r>
              <a:rPr lang="en-GB" sz="2000" dirty="0" smtClean="0"/>
              <a:t>scenario / policy analysis / understanding uncertainty </a:t>
            </a:r>
            <a:r>
              <a:rPr lang="en-GB" sz="2000" dirty="0"/>
              <a:t>– </a:t>
            </a:r>
            <a:r>
              <a:rPr lang="en-GB" sz="2000" b="1" dirty="0">
                <a:solidFill>
                  <a:srgbClr val="FF0000"/>
                </a:solidFill>
              </a:rPr>
              <a:t>considering mobility trends without precise quantitative </a:t>
            </a:r>
            <a:r>
              <a:rPr lang="en-GB" sz="2000" b="1" dirty="0" smtClean="0">
                <a:solidFill>
                  <a:srgbClr val="FF0000"/>
                </a:solidFill>
              </a:rPr>
              <a:t>data or use of elicitation methods.</a:t>
            </a:r>
            <a:endParaRPr lang="en-GB" sz="2000" b="1" dirty="0">
              <a:solidFill>
                <a:srgbClr val="FF0000"/>
              </a:solidFill>
            </a:endParaRPr>
          </a:p>
          <a:p>
            <a:pPr marL="365125" indent="-365125"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Example</a:t>
            </a:r>
            <a:r>
              <a:rPr lang="en-GB" sz="2000" dirty="0"/>
              <a:t>: Spain - migration, territorial distribution, recirculation, abandonment of specialty places are taken into </a:t>
            </a:r>
            <a:r>
              <a:rPr lang="en-GB" sz="2000" dirty="0" smtClean="0"/>
              <a:t>account.</a:t>
            </a:r>
            <a:endParaRPr lang="en-GB" sz="2000" dirty="0"/>
          </a:p>
          <a:p>
            <a:pPr marL="365125" indent="-365125">
              <a:spcAft>
                <a:spcPts val="600"/>
              </a:spcAft>
              <a:buFont typeface="Arial" pitchFamily="34" charset="0"/>
              <a:buChar char="•"/>
            </a:pPr>
            <a:endParaRPr lang="en-GB" sz="2000" dirty="0" smtClean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A2BC947A-1026-4568-A37A-B95B8C497FA6}" type="slidenum">
              <a:rPr lang="hu-HU" smtClean="0">
                <a:solidFill>
                  <a:prstClr val="black"/>
                </a:solidFill>
              </a:rPr>
              <a:pPr defTabSz="457200">
                <a:defRPr/>
              </a:pPr>
              <a:t>21</a:t>
            </a:fld>
            <a:endParaRPr lang="hu-H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373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384663" y="519063"/>
            <a:ext cx="5987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sz="2400" b="1" dirty="0" smtClean="0">
                <a:solidFill>
                  <a:srgbClr val="00B0F0"/>
                </a:solidFill>
                <a:latin typeface="Trebuchet MS" pitchFamily="34" charset="0"/>
              </a:rPr>
              <a:t>WP6 – HWF mobility-related information</a:t>
            </a:r>
            <a:endParaRPr lang="en-GB" sz="2400" b="1" dirty="0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61331" y="1124745"/>
            <a:ext cx="82777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endParaRPr lang="en-US" sz="2800" dirty="0">
              <a:solidFill>
                <a:prstClr val="black"/>
              </a:solidFill>
            </a:endParaRP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467544" y="1124745"/>
            <a:ext cx="80648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 smtClean="0">
                <a:solidFill>
                  <a:srgbClr val="FF0000"/>
                </a:solidFill>
              </a:rPr>
              <a:t>Context of mobility and skills</a:t>
            </a:r>
            <a:endParaRPr lang="en-GB" sz="2000" b="1" dirty="0">
              <a:solidFill>
                <a:srgbClr val="FF0000"/>
              </a:solidFill>
            </a:endParaRPr>
          </a:p>
          <a:p>
            <a:pPr marL="365125" indent="-365125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It is important to understand the </a:t>
            </a:r>
            <a:r>
              <a:rPr lang="en-GB" sz="2000" b="1" dirty="0" smtClean="0"/>
              <a:t>context of a health system</a:t>
            </a:r>
            <a:r>
              <a:rPr lang="en-GB" sz="2000" dirty="0" smtClean="0"/>
              <a:t> before making comparisons with others.</a:t>
            </a:r>
          </a:p>
          <a:p>
            <a:pPr marL="365125" indent="-365125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Free </a:t>
            </a:r>
            <a:r>
              <a:rPr lang="en-GB" sz="2000" dirty="0"/>
              <a:t>movement of </a:t>
            </a:r>
            <a:r>
              <a:rPr lang="en-GB" sz="2000" dirty="0" smtClean="0"/>
              <a:t>workforce and </a:t>
            </a:r>
            <a:r>
              <a:rPr lang="en-GB" sz="2000" dirty="0"/>
              <a:t>patients raises questions on the </a:t>
            </a:r>
            <a:r>
              <a:rPr lang="en-GB" sz="2000" b="1" dirty="0" smtClean="0"/>
              <a:t>international, national and intra-EU </a:t>
            </a:r>
            <a:r>
              <a:rPr lang="en-GB" sz="2000" b="1" dirty="0"/>
              <a:t>level of skills</a:t>
            </a:r>
            <a:r>
              <a:rPr lang="en-GB" sz="2000" dirty="0"/>
              <a:t> in </a:t>
            </a:r>
            <a:r>
              <a:rPr lang="en-GB" sz="2000" dirty="0" smtClean="0"/>
              <a:t>the health workforce.</a:t>
            </a:r>
          </a:p>
          <a:p>
            <a:pPr marL="365125" indent="-365125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Workforce planning </a:t>
            </a:r>
            <a:r>
              <a:rPr lang="en-GB" sz="2000" b="1" dirty="0" smtClean="0"/>
              <a:t>should </a:t>
            </a:r>
            <a:r>
              <a:rPr lang="en-GB" sz="2000" dirty="0"/>
              <a:t>include qualitative and quantitative understanding of </a:t>
            </a:r>
            <a:r>
              <a:rPr lang="en-GB" sz="2000" dirty="0" smtClean="0"/>
              <a:t>skills which can be modelled to inform decision making as well as be clear about uncertainty.</a:t>
            </a:r>
          </a:p>
          <a:p>
            <a:pPr marL="365125" indent="-365125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The need for a </a:t>
            </a:r>
            <a:r>
              <a:rPr lang="en-GB" sz="2000" b="1" dirty="0" smtClean="0"/>
              <a:t>stronger evidence base of skills related studies is apparent if we are know what works and how </a:t>
            </a:r>
            <a:r>
              <a:rPr lang="en-GB" sz="2000" dirty="0" smtClean="0"/>
              <a:t>to harness innovations in practice, technology, patient empowerment, new roles, new models of care etc.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A2BC947A-1026-4568-A37A-B95B8C497FA6}" type="slidenum">
              <a:rPr lang="hu-HU" smtClean="0">
                <a:solidFill>
                  <a:prstClr val="black"/>
                </a:solidFill>
              </a:rPr>
              <a:pPr defTabSz="457200">
                <a:defRPr/>
              </a:pPr>
              <a:t>22</a:t>
            </a:fld>
            <a:endParaRPr lang="hu-H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503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hu-H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Kép 4" descr="time-now-motivational-reminder-green-sticky-note-318323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2852" y="3933056"/>
            <a:ext cx="3873364" cy="2585470"/>
          </a:xfrm>
          <a:prstGeom prst="rect">
            <a:avLst/>
          </a:prstGeom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3542C-C59B-493F-9309-77452E748F90}" type="slidenum">
              <a:rPr lang="hu-HU" smtClean="0"/>
              <a:pPr/>
              <a:t>23</a:t>
            </a:fld>
            <a:endParaRPr lang="hu-H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787208" cy="940966"/>
          </a:xfrm>
        </p:spPr>
        <p:txBody>
          <a:bodyPr/>
          <a:lstStyle/>
          <a:p>
            <a:pPr algn="r"/>
            <a:r>
              <a:rPr lang="hu-H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LINKS</a:t>
            </a:r>
            <a:endParaRPr lang="hu-HU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84299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zaggatott nyíl jobbra 4"/>
          <p:cNvSpPr/>
          <p:nvPr/>
        </p:nvSpPr>
        <p:spPr>
          <a:xfrm>
            <a:off x="5076056" y="2492896"/>
            <a:ext cx="1296144" cy="628648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WP6</a:t>
            </a:r>
            <a:endParaRPr lang="hu-HU" dirty="0"/>
          </a:p>
        </p:txBody>
      </p:sp>
      <p:sp>
        <p:nvSpPr>
          <p:cNvPr id="6" name="Szaggatott nyíl jobbra 5"/>
          <p:cNvSpPr/>
          <p:nvPr/>
        </p:nvSpPr>
        <p:spPr>
          <a:xfrm>
            <a:off x="4716016" y="1340768"/>
            <a:ext cx="1296144" cy="628648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WP5</a:t>
            </a:r>
            <a:endParaRPr lang="hu-HU" dirty="0"/>
          </a:p>
        </p:txBody>
      </p:sp>
      <p:sp>
        <p:nvSpPr>
          <p:cNvPr id="7" name="Szaggatott nyíl jobbra 6"/>
          <p:cNvSpPr/>
          <p:nvPr/>
        </p:nvSpPr>
        <p:spPr>
          <a:xfrm>
            <a:off x="7811344" y="2852936"/>
            <a:ext cx="1332656" cy="792088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WP7</a:t>
            </a:r>
            <a:endParaRPr lang="hu-HU" dirty="0"/>
          </a:p>
        </p:txBody>
      </p:sp>
      <p:sp>
        <p:nvSpPr>
          <p:cNvPr id="8" name="Szaggatott nyíl jobbra 7"/>
          <p:cNvSpPr/>
          <p:nvPr/>
        </p:nvSpPr>
        <p:spPr>
          <a:xfrm rot="2244823">
            <a:off x="1612714" y="1071910"/>
            <a:ext cx="1224136" cy="628648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WP 5</a:t>
            </a:r>
            <a:endParaRPr lang="hu-HU" dirty="0"/>
          </a:p>
        </p:txBody>
      </p:sp>
      <p:sp>
        <p:nvSpPr>
          <p:cNvPr id="9" name="Jobb oldali kapcsos zárójel 8"/>
          <p:cNvSpPr/>
          <p:nvPr/>
        </p:nvSpPr>
        <p:spPr>
          <a:xfrm>
            <a:off x="6660232" y="764704"/>
            <a:ext cx="1152128" cy="496855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3542C-C59B-493F-9309-77452E748F90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D042  </a:t>
            </a:r>
            <a:r>
              <a:rPr lang="hu-H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</a:t>
            </a:r>
            <a:r>
              <a:rPr lang="hu-H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hu-H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mobility</a:t>
            </a:r>
            <a:r>
              <a:rPr lang="hu-H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hu-H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hu-H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hu-H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EU</a:t>
            </a:r>
            <a:br>
              <a:rPr lang="hu-H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u-H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073427"/>
          </a:xfrm>
        </p:spPr>
        <p:txBody>
          <a:bodyPr/>
          <a:lstStyle/>
          <a:p>
            <a:pPr>
              <a:buNone/>
            </a:pP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	The report will contain: </a:t>
            </a:r>
          </a:p>
          <a:p>
            <a:endParaRPr lang="en-GB" sz="2800" dirty="0" smtClean="0">
              <a:solidFill>
                <a:schemeClr val="tx1"/>
              </a:solidFill>
              <a:latin typeface="+mn-lt"/>
            </a:endParaRPr>
          </a:p>
          <a:p>
            <a:r>
              <a:rPr lang="en-GB" sz="2800" dirty="0" smtClean="0">
                <a:solidFill>
                  <a:schemeClr val="tx1"/>
                </a:solidFill>
                <a:latin typeface="+mn-lt"/>
              </a:rPr>
              <a:t>An </a:t>
            </a:r>
            <a:r>
              <a:rPr lang="en-GB" sz="2800" dirty="0" smtClean="0">
                <a:solidFill>
                  <a:srgbClr val="FF0000"/>
                </a:solidFill>
                <a:latin typeface="+mn-lt"/>
              </a:rPr>
              <a:t>overview of the added value of inserting a minimum set of mobility indicators</a:t>
            </a: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 into international data collection.  </a:t>
            </a:r>
          </a:p>
          <a:p>
            <a:endParaRPr lang="en-GB" sz="2800" dirty="0" smtClean="0">
              <a:solidFill>
                <a:schemeClr val="tx1"/>
              </a:solidFill>
              <a:latin typeface="+mn-lt"/>
            </a:endParaRPr>
          </a:p>
          <a:p>
            <a:r>
              <a:rPr lang="en-GB" sz="2800" dirty="0" smtClean="0">
                <a:solidFill>
                  <a:srgbClr val="FF0000"/>
                </a:solidFill>
                <a:latin typeface="+mn-lt"/>
              </a:rPr>
              <a:t>Recommendations</a:t>
            </a: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 to support improvements in mobility data collection – </a:t>
            </a:r>
            <a:r>
              <a:rPr lang="en-GB" sz="2800" dirty="0" smtClean="0">
                <a:solidFill>
                  <a:srgbClr val="FF0000"/>
                </a:solidFill>
                <a:latin typeface="+mn-lt"/>
              </a:rPr>
              <a:t>how to collect better quality data, how to collect them better.</a:t>
            </a:r>
          </a:p>
          <a:p>
            <a:endParaRPr lang="en-GB" sz="2800" dirty="0" smtClean="0">
              <a:solidFill>
                <a:schemeClr val="tx1"/>
              </a:solidFill>
              <a:latin typeface="+mn-lt"/>
            </a:endParaRPr>
          </a:p>
          <a:p>
            <a:endParaRPr lang="en-GB" sz="2800" dirty="0" smtClean="0">
              <a:solidFill>
                <a:schemeClr val="tx1"/>
              </a:solidFill>
              <a:latin typeface="+mn-lt"/>
            </a:endParaRPr>
          </a:p>
          <a:p>
            <a:endParaRPr lang="en-GB" sz="2800" dirty="0" smtClean="0">
              <a:solidFill>
                <a:schemeClr val="tx1"/>
              </a:solidFill>
              <a:latin typeface="+mn-lt"/>
            </a:endParaRPr>
          </a:p>
          <a:p>
            <a:endParaRPr lang="en-GB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3542C-C59B-493F-9309-77452E748F90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63272" cy="504056"/>
          </a:xfrm>
        </p:spPr>
        <p:txBody>
          <a:bodyPr/>
          <a:lstStyle/>
          <a:p>
            <a:pPr algn="r"/>
            <a:r>
              <a:rPr lang="hu-HU" sz="3200" b="1" dirty="0" smtClean="0">
                <a:solidFill>
                  <a:schemeClr val="tx2"/>
                </a:solidFill>
              </a:rPr>
              <a:t>D042 </a:t>
            </a:r>
            <a:r>
              <a:rPr lang="hu-HU" sz="3200" b="1" dirty="0" err="1" smtClean="0">
                <a:solidFill>
                  <a:schemeClr val="tx2"/>
                </a:solidFill>
              </a:rPr>
              <a:t>Planned</a:t>
            </a:r>
            <a:r>
              <a:rPr lang="hu-HU" sz="3200" b="1" dirty="0" smtClean="0">
                <a:solidFill>
                  <a:schemeClr val="tx2"/>
                </a:solidFill>
              </a:rPr>
              <a:t> </a:t>
            </a:r>
            <a:r>
              <a:rPr lang="hu-HU" sz="3200" b="1" dirty="0" err="1" smtClean="0">
                <a:solidFill>
                  <a:schemeClr val="tx2"/>
                </a:solidFill>
              </a:rPr>
              <a:t>Structure</a:t>
            </a:r>
            <a:endParaRPr lang="hu-HU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0" y="764703"/>
          <a:ext cx="9144000" cy="609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512035">
                <a:tc>
                  <a:txBody>
                    <a:bodyPr/>
                    <a:lstStyle/>
                    <a:p>
                      <a:pPr indent="-1206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CHAPTERS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367224">
                <a:tc>
                  <a:txBody>
                    <a:bodyPr/>
                    <a:lstStyle/>
                    <a:p>
                      <a:pPr indent="-12065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b="1" noProof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Executive Summary</a:t>
                      </a:r>
                      <a:endParaRPr lang="en-GB" sz="1600" b="1" noProof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410286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1.</a:t>
                      </a:r>
                      <a:r>
                        <a:rPr lang="hu-HU" sz="1200" b="1" baseline="0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 </a:t>
                      </a:r>
                      <a:r>
                        <a:rPr lang="en-GB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Introduction Joint Action overall context,</a:t>
                      </a:r>
                      <a:r>
                        <a:rPr lang="en-GB" sz="1200" b="1" baseline="0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 </a:t>
                      </a:r>
                      <a:r>
                        <a:rPr lang="hu-HU" sz="1200" b="1" baseline="0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WP4 </a:t>
                      </a:r>
                      <a:r>
                        <a:rPr lang="en-GB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glossary</a:t>
                      </a:r>
                      <a:r>
                        <a:rPr lang="en-GB" sz="1600" b="1" noProof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Times New Roman"/>
                        </a:rPr>
                        <a:t> 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3672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2. </a:t>
                      </a:r>
                      <a:r>
                        <a:rPr lang="en-GB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Different HWF mobility</a:t>
                      </a:r>
                      <a:r>
                        <a:rPr lang="en-GB" sz="1200" b="1" baseline="0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 related challenge areas </a:t>
                      </a:r>
                      <a:r>
                        <a:rPr lang="hu-HU" sz="1200" b="1" baseline="0" noProof="0" dirty="0" err="1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to</a:t>
                      </a:r>
                      <a:r>
                        <a:rPr lang="hu-HU" sz="1200" b="1" baseline="0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 </a:t>
                      </a:r>
                      <a:r>
                        <a:rPr lang="hu-HU" sz="1200" b="1" baseline="0" noProof="0" dirty="0" err="1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address</a:t>
                      </a:r>
                      <a:r>
                        <a:rPr lang="hu-HU" sz="1200" b="1" baseline="0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 (EU)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552647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3. </a:t>
                      </a:r>
                      <a:r>
                        <a:rPr lang="en-GB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Literature study overview demonstrating the state of our knowledge on EU mobility terminology, data and claiming for a data approach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48227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4. </a:t>
                      </a:r>
                      <a:r>
                        <a:rPr lang="en-GB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Discussion on the mobility </a:t>
                      </a:r>
                      <a:r>
                        <a:rPr lang="en-GB" sz="1200" b="1" noProof="0" dirty="0" smtClean="0">
                          <a:solidFill>
                            <a:srgbClr val="FF0000"/>
                          </a:solidFill>
                          <a:latin typeface="Verdana"/>
                          <a:ea typeface="Verdana"/>
                          <a:cs typeface="Verdana"/>
                        </a:rPr>
                        <a:t>indicators</a:t>
                      </a:r>
                      <a:r>
                        <a:rPr lang="en-GB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 from literature, WP4 work &amp; building on D051, D061, D052</a:t>
                      </a:r>
                      <a:r>
                        <a:rPr lang="hu-HU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 (+)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552647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5. </a:t>
                      </a:r>
                      <a:r>
                        <a:rPr lang="en-GB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Analysis of the </a:t>
                      </a:r>
                      <a:r>
                        <a:rPr lang="en-GB" sz="1200" b="1" noProof="0" dirty="0" smtClean="0">
                          <a:solidFill>
                            <a:srgbClr val="FF0000"/>
                          </a:solidFill>
                          <a:latin typeface="Verdana"/>
                          <a:ea typeface="Verdana"/>
                          <a:cs typeface="Verdana"/>
                        </a:rPr>
                        <a:t>current</a:t>
                      </a:r>
                      <a:r>
                        <a:rPr lang="en-GB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 data collected on mobility in different JA countries and among partners, identification of </a:t>
                      </a:r>
                      <a:r>
                        <a:rPr lang="en-GB" sz="1200" b="1" noProof="0" dirty="0" smtClean="0">
                          <a:solidFill>
                            <a:srgbClr val="FF0000"/>
                          </a:solidFill>
                          <a:latin typeface="Verdana"/>
                          <a:ea typeface="Verdana"/>
                          <a:cs typeface="Verdana"/>
                        </a:rPr>
                        <a:t>problems and GAPS</a:t>
                      </a:r>
                      <a:r>
                        <a:rPr lang="en-GB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 regarding mobility data and mobility data management 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3672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6. </a:t>
                      </a:r>
                      <a:r>
                        <a:rPr lang="en-GB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Discussion on the Gap Analysis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48227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7. </a:t>
                      </a:r>
                      <a:r>
                        <a:rPr lang="en-GB" sz="1200" b="1" noProof="0" dirty="0" smtClean="0">
                          <a:solidFill>
                            <a:srgbClr val="FF0000"/>
                          </a:solidFill>
                          <a:latin typeface="Verdana"/>
                          <a:ea typeface="Verdana"/>
                          <a:cs typeface="Verdana"/>
                        </a:rPr>
                        <a:t>Recommendations at national and EU level – with assessment of feasibility </a:t>
                      </a:r>
                      <a:r>
                        <a:rPr lang="hu-HU" sz="1200" b="1" noProof="0" dirty="0" err="1" smtClean="0">
                          <a:solidFill>
                            <a:srgbClr val="FF0000"/>
                          </a:solidFill>
                          <a:latin typeface="Verdana"/>
                          <a:ea typeface="Verdana"/>
                          <a:cs typeface="Verdana"/>
                        </a:rPr>
                        <a:t>aspects</a:t>
                      </a:r>
                      <a:endParaRPr lang="en-GB" sz="1600" b="1" noProof="0" dirty="0">
                        <a:solidFill>
                          <a:srgbClr val="FF000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3672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8. </a:t>
                      </a:r>
                      <a:r>
                        <a:rPr lang="en-GB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Conclusion with some final statement</a:t>
                      </a:r>
                      <a:endParaRPr lang="en-GB" sz="1600" b="1" noProof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1632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Annexes</a:t>
                      </a:r>
                      <a:endParaRPr lang="en-GB" sz="1600" b="1" noProof="0" dirty="0" smtClean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a- Some country examples of data and flows, based on literature, survey and workshops</a:t>
                      </a:r>
                      <a:endParaRPr lang="en-GB" sz="1400" b="1" noProof="0" dirty="0" smtClean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b- </a:t>
                      </a:r>
                      <a:r>
                        <a:rPr lang="en-GB" sz="1100" b="1" noProof="0" dirty="0" smtClean="0">
                          <a:solidFill>
                            <a:srgbClr val="FF0000"/>
                          </a:solidFill>
                          <a:latin typeface="Verdana"/>
                          <a:ea typeface="Verdana"/>
                          <a:cs typeface="Verdana"/>
                        </a:rPr>
                        <a:t>Some country examples of processes, </a:t>
                      </a:r>
                      <a:r>
                        <a:rPr lang="en-GB" sz="11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based on WP5-D052 material </a:t>
                      </a:r>
                      <a:r>
                        <a:rPr lang="hu-HU" sz="11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&amp;</a:t>
                      </a:r>
                      <a:r>
                        <a:rPr lang="en-GB" sz="11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 other WPs (WP6) </a:t>
                      </a:r>
                      <a:r>
                        <a:rPr lang="hu-HU" sz="11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&amp;</a:t>
                      </a:r>
                      <a:r>
                        <a:rPr lang="en-GB" sz="11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 WP4 works</a:t>
                      </a:r>
                      <a:endParaRPr lang="en-GB" sz="1400" b="1" noProof="0" dirty="0" smtClean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   </a:t>
                      </a:r>
                      <a:r>
                        <a:rPr lang="en-GB" sz="1100" b="1" noProof="0" dirty="0" smtClean="0">
                          <a:solidFill>
                            <a:srgbClr val="FF0000"/>
                          </a:solidFill>
                          <a:latin typeface="Verdana"/>
                          <a:ea typeface="Verdana"/>
                          <a:cs typeface="Verdana"/>
                        </a:rPr>
                        <a:t>(Any potential best practices)</a:t>
                      </a:r>
                      <a:endParaRPr lang="en-GB" sz="1400" b="1" noProof="0" dirty="0" smtClean="0">
                        <a:solidFill>
                          <a:srgbClr val="FF000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c- Literature references</a:t>
                      </a:r>
                      <a:endParaRPr lang="en-GB" sz="1400" b="1" noProof="0" dirty="0" smtClean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d- </a:t>
                      </a:r>
                      <a:r>
                        <a:rPr lang="hu-HU" sz="11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WP4 QS </a:t>
                      </a:r>
                      <a:r>
                        <a:rPr lang="en-GB" sz="11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Survey methodology &amp; output</a:t>
                      </a:r>
                      <a:endParaRPr lang="en-GB" sz="1400" b="1" noProof="0" dirty="0" smtClean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e- </a:t>
                      </a:r>
                      <a:r>
                        <a:rPr lang="hu-HU" sz="11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WP4 </a:t>
                      </a:r>
                      <a:r>
                        <a:rPr lang="en-GB" sz="1100" b="1" noProof="0" dirty="0" smtClean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Verdana"/>
                        </a:rPr>
                        <a:t>Workshops methodology &amp; outputs.</a:t>
                      </a:r>
                      <a:endParaRPr lang="en-GB" sz="1400" b="1" noProof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</a:tbl>
          </a:graphicData>
        </a:graphic>
      </p:graphicFrame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3542C-C59B-493F-9309-77452E748F90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r"/>
            <a:r>
              <a:rPr lang="hu-H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WP4 WORKSHOPS – HWF MOBILITY</a:t>
            </a:r>
            <a:br>
              <a:rPr lang="hu-H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(WHO </a:t>
            </a:r>
            <a:r>
              <a:rPr lang="hu-HU" sz="2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</a:t>
            </a:r>
            <a:r>
              <a:rPr lang="hu-HU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component</a:t>
            </a:r>
            <a:r>
              <a:rPr lang="hu-HU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WSs</a:t>
            </a:r>
            <a:r>
              <a:rPr lang="hu-HU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hu-HU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hu-HU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included</a:t>
            </a:r>
            <a:r>
              <a:rPr lang="hu-HU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hu-HU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052736"/>
          <a:ext cx="8229600" cy="453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316102">
                <a:tc>
                  <a:txBody>
                    <a:bodyPr/>
                    <a:lstStyle/>
                    <a:p>
                      <a:r>
                        <a:rPr lang="hu-HU" sz="2400" b="1" dirty="0" smtClean="0"/>
                        <a:t>Budapest</a:t>
                      </a:r>
                      <a:r>
                        <a:rPr lang="hu-HU" sz="2400" b="1" baseline="0" dirty="0" smtClean="0"/>
                        <a:t> </a:t>
                      </a:r>
                    </a:p>
                    <a:p>
                      <a:r>
                        <a:rPr lang="hu-HU" sz="2400" b="1" baseline="0" dirty="0" smtClean="0"/>
                        <a:t>2013 </a:t>
                      </a:r>
                      <a:r>
                        <a:rPr lang="hu-HU" sz="2400" b="1" baseline="0" dirty="0" err="1" smtClean="0"/>
                        <a:t>June</a:t>
                      </a:r>
                      <a:endParaRPr lang="hu-H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u-HU" sz="2400" b="1" dirty="0" smtClean="0"/>
                        <a:t>Utrecht </a:t>
                      </a:r>
                    </a:p>
                    <a:p>
                      <a:r>
                        <a:rPr lang="hu-HU" sz="2400" b="1" dirty="0" smtClean="0"/>
                        <a:t>2014 </a:t>
                      </a:r>
                      <a:r>
                        <a:rPr lang="hu-HU" sz="2400" b="1" dirty="0" err="1" smtClean="0"/>
                        <a:t>March</a:t>
                      </a:r>
                      <a:endParaRPr lang="hu-H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u-HU" sz="2400" b="1" dirty="0" err="1" smtClean="0"/>
                        <a:t>Rome</a:t>
                      </a:r>
                      <a:r>
                        <a:rPr lang="hu-HU" sz="2400" b="1" dirty="0" smtClean="0"/>
                        <a:t> </a:t>
                      </a:r>
                    </a:p>
                    <a:p>
                      <a:r>
                        <a:rPr lang="hu-HU" sz="2400" b="1" dirty="0" smtClean="0"/>
                        <a:t>2014</a:t>
                      </a:r>
                      <a:r>
                        <a:rPr lang="hu-HU" sz="2400" b="1" baseline="0" dirty="0" smtClean="0"/>
                        <a:t> December</a:t>
                      </a:r>
                      <a:endParaRPr lang="hu-H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0402">
                <a:tc>
                  <a:txBody>
                    <a:bodyPr/>
                    <a:lstStyle/>
                    <a:p>
                      <a:r>
                        <a:rPr lang="hu-HU" sz="2400" b="1" dirty="0" err="1" smtClean="0"/>
                        <a:t>Partners</a:t>
                      </a:r>
                      <a:r>
                        <a:rPr lang="hu-HU" sz="2400" b="1" dirty="0" smtClean="0"/>
                        <a:t>’ </a:t>
                      </a:r>
                      <a:r>
                        <a:rPr lang="hu-HU" sz="2400" b="1" dirty="0" err="1" smtClean="0"/>
                        <a:t>presentation</a:t>
                      </a:r>
                      <a:r>
                        <a:rPr lang="hu-HU" sz="2400" b="1" baseline="0" dirty="0" smtClean="0"/>
                        <a:t> </a:t>
                      </a:r>
                      <a:r>
                        <a:rPr lang="hu-HU" sz="2400" b="1" baseline="0" dirty="0" err="1" smtClean="0"/>
                        <a:t>according</a:t>
                      </a:r>
                      <a:r>
                        <a:rPr lang="hu-HU" sz="2400" b="1" baseline="0" dirty="0" smtClean="0"/>
                        <a:t> </a:t>
                      </a:r>
                      <a:r>
                        <a:rPr lang="hu-HU" sz="2400" b="1" baseline="0" dirty="0" err="1" smtClean="0"/>
                        <a:t>to</a:t>
                      </a:r>
                      <a:r>
                        <a:rPr lang="hu-HU" sz="2400" b="1" baseline="0" dirty="0" smtClean="0"/>
                        <a:t> </a:t>
                      </a:r>
                      <a:r>
                        <a:rPr lang="hu-HU" sz="2400" b="1" baseline="0" dirty="0" err="1" smtClean="0"/>
                        <a:t>pedefined</a:t>
                      </a:r>
                      <a:r>
                        <a:rPr lang="hu-HU" sz="2400" b="1" baseline="0" dirty="0" smtClean="0"/>
                        <a:t> </a:t>
                      </a:r>
                      <a:r>
                        <a:rPr lang="hu-HU" sz="2400" b="1" baseline="0" dirty="0" err="1" smtClean="0"/>
                        <a:t>questions</a:t>
                      </a:r>
                      <a:endParaRPr lang="hu-H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u-HU" sz="2400" b="1" dirty="0" smtClean="0"/>
                        <a:t>Group </a:t>
                      </a:r>
                      <a:r>
                        <a:rPr lang="hu-HU" sz="2400" b="1" dirty="0" err="1" smtClean="0"/>
                        <a:t>work</a:t>
                      </a:r>
                      <a:r>
                        <a:rPr lang="hu-HU" sz="2400" b="1" dirty="0" smtClean="0"/>
                        <a:t> </a:t>
                      </a:r>
                      <a:r>
                        <a:rPr lang="hu-HU" sz="2400" b="1" dirty="0" err="1" smtClean="0"/>
                        <a:t>according</a:t>
                      </a:r>
                      <a:r>
                        <a:rPr lang="hu-HU" sz="2400" b="1" dirty="0" smtClean="0"/>
                        <a:t> </a:t>
                      </a:r>
                      <a:r>
                        <a:rPr lang="hu-HU" sz="2400" b="1" dirty="0" err="1" smtClean="0"/>
                        <a:t>to</a:t>
                      </a:r>
                      <a:r>
                        <a:rPr lang="hu-HU" sz="2400" b="1" dirty="0" smtClean="0"/>
                        <a:t> </a:t>
                      </a:r>
                      <a:r>
                        <a:rPr lang="hu-HU" sz="2400" b="1" dirty="0" err="1" smtClean="0"/>
                        <a:t>different</a:t>
                      </a:r>
                      <a:r>
                        <a:rPr lang="hu-HU" sz="2400" b="1" dirty="0" smtClean="0"/>
                        <a:t> </a:t>
                      </a:r>
                      <a:r>
                        <a:rPr lang="hu-HU" sz="2400" b="1" dirty="0" err="1" smtClean="0"/>
                        <a:t>levels</a:t>
                      </a:r>
                      <a:r>
                        <a:rPr lang="hu-HU" sz="2400" b="1" dirty="0" smtClean="0"/>
                        <a:t>  (</a:t>
                      </a:r>
                      <a:r>
                        <a:rPr lang="hu-HU" sz="2400" b="1" dirty="0" err="1" smtClean="0"/>
                        <a:t>top-makro-mikro</a:t>
                      </a:r>
                      <a:r>
                        <a:rPr lang="hu-HU" sz="2400" b="1" dirty="0" smtClean="0"/>
                        <a:t>) and </a:t>
                      </a:r>
                      <a:r>
                        <a:rPr lang="hu-HU" sz="2400" b="1" dirty="0" err="1" smtClean="0"/>
                        <a:t>stakeholders</a:t>
                      </a:r>
                      <a:endParaRPr lang="hu-HU" sz="2400" b="1" dirty="0" smtClean="0"/>
                    </a:p>
                    <a:p>
                      <a:r>
                        <a:rPr lang="hu-HU" sz="2400" b="1" dirty="0" smtClean="0"/>
                        <a:t>(2 </a:t>
                      </a:r>
                      <a:r>
                        <a:rPr lang="hu-HU" sz="2400" b="1" dirty="0" err="1" smtClean="0"/>
                        <a:t>in</a:t>
                      </a:r>
                      <a:r>
                        <a:rPr lang="hu-HU" sz="2400" b="1" dirty="0" smtClean="0"/>
                        <a:t> </a:t>
                      </a:r>
                      <a:r>
                        <a:rPr lang="hu-HU" sz="2400" b="1" dirty="0" err="1" smtClean="0"/>
                        <a:t>each</a:t>
                      </a:r>
                      <a:r>
                        <a:rPr lang="hu-HU" sz="2400" b="1" dirty="0" smtClean="0"/>
                        <a:t>)</a:t>
                      </a:r>
                      <a:endParaRPr lang="hu-H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u-HU" sz="2400" b="1" dirty="0" smtClean="0"/>
                        <a:t>Group </a:t>
                      </a:r>
                      <a:r>
                        <a:rPr lang="hu-HU" sz="2400" b="1" dirty="0" err="1" smtClean="0"/>
                        <a:t>work</a:t>
                      </a:r>
                      <a:r>
                        <a:rPr lang="hu-HU" sz="2400" b="1" dirty="0" smtClean="0"/>
                        <a:t> </a:t>
                      </a:r>
                      <a:r>
                        <a:rPr lang="hu-HU" sz="2400" b="1" dirty="0" err="1" smtClean="0"/>
                        <a:t>according</a:t>
                      </a:r>
                      <a:r>
                        <a:rPr lang="hu-HU" sz="2400" b="1" dirty="0" smtClean="0"/>
                        <a:t> </a:t>
                      </a:r>
                      <a:r>
                        <a:rPr lang="hu-HU" sz="2400" b="1" dirty="0" err="1" smtClean="0"/>
                        <a:t>to</a:t>
                      </a:r>
                      <a:r>
                        <a:rPr lang="hu-HU" sz="2400" b="1" dirty="0" smtClean="0"/>
                        <a:t> </a:t>
                      </a:r>
                      <a:r>
                        <a:rPr lang="hu-HU" sz="2400" b="1" dirty="0" err="1" smtClean="0"/>
                        <a:t>three</a:t>
                      </a:r>
                      <a:r>
                        <a:rPr lang="hu-HU" sz="2400" b="1" dirty="0" smtClean="0"/>
                        <a:t> main </a:t>
                      </a:r>
                      <a:r>
                        <a:rPr lang="hu-HU" sz="2400" b="1" dirty="0" err="1" smtClean="0"/>
                        <a:t>defined</a:t>
                      </a:r>
                      <a:r>
                        <a:rPr lang="hu-HU" sz="2400" b="1" dirty="0" smtClean="0"/>
                        <a:t> HWF </a:t>
                      </a:r>
                      <a:r>
                        <a:rPr lang="hu-HU" sz="2400" b="1" dirty="0" err="1" smtClean="0"/>
                        <a:t>mobility</a:t>
                      </a:r>
                      <a:r>
                        <a:rPr lang="hu-HU" sz="2400" b="1" dirty="0" smtClean="0"/>
                        <a:t> </a:t>
                      </a:r>
                      <a:r>
                        <a:rPr lang="hu-HU" sz="2400" b="1" dirty="0" err="1" smtClean="0"/>
                        <a:t>challenge</a:t>
                      </a:r>
                      <a:r>
                        <a:rPr lang="hu-HU" sz="2400" b="1" dirty="0" smtClean="0"/>
                        <a:t> </a:t>
                      </a:r>
                      <a:r>
                        <a:rPr lang="hu-HU" sz="2400" b="1" dirty="0" err="1" smtClean="0"/>
                        <a:t>area</a:t>
                      </a:r>
                      <a:r>
                        <a:rPr lang="hu-HU" sz="2400" b="1" dirty="0" smtClean="0"/>
                        <a:t> and </a:t>
                      </a:r>
                      <a:r>
                        <a:rPr lang="hu-HU" sz="2400" b="1" dirty="0" err="1" smtClean="0"/>
                        <a:t>analytical</a:t>
                      </a:r>
                      <a:r>
                        <a:rPr lang="hu-HU" sz="2400" b="1" dirty="0" smtClean="0"/>
                        <a:t> </a:t>
                      </a:r>
                      <a:r>
                        <a:rPr lang="hu-HU" sz="2400" b="1" dirty="0" err="1" smtClean="0"/>
                        <a:t>aspects</a:t>
                      </a:r>
                      <a:r>
                        <a:rPr lang="hu-HU" sz="2400" b="1" dirty="0" smtClean="0"/>
                        <a:t>, </a:t>
                      </a:r>
                      <a:r>
                        <a:rPr lang="hu-HU" sz="2400" b="1" dirty="0" err="1" smtClean="0"/>
                        <a:t>focusing</a:t>
                      </a:r>
                      <a:r>
                        <a:rPr lang="hu-HU" sz="2400" b="1" dirty="0" smtClean="0"/>
                        <a:t> </a:t>
                      </a:r>
                      <a:r>
                        <a:rPr lang="hu-HU" sz="2400" b="1" dirty="0" err="1" smtClean="0"/>
                        <a:t>on</a:t>
                      </a:r>
                      <a:r>
                        <a:rPr lang="hu-HU" sz="2400" b="1" dirty="0" smtClean="0"/>
                        <a:t> </a:t>
                      </a:r>
                      <a:r>
                        <a:rPr lang="hu-HU" sz="2400" b="1" dirty="0" err="1" smtClean="0"/>
                        <a:t>recommendations</a:t>
                      </a:r>
                      <a:endParaRPr lang="hu-H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3542C-C59B-493F-9309-77452E748F90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algn="r"/>
            <a:r>
              <a:rPr lang="hu-H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</a:t>
            </a:r>
            <a:r>
              <a:rPr lang="hu-HU" sz="28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r>
              <a:rPr lang="hu-H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endParaRPr lang="hu-HU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692696"/>
            <a:ext cx="8568952" cy="5433467"/>
          </a:xfrm>
        </p:spPr>
        <p:txBody>
          <a:bodyPr/>
          <a:lstStyle/>
          <a:p>
            <a:pPr algn="just"/>
            <a:r>
              <a:rPr lang="hu-HU" sz="1800" dirty="0" err="1" smtClean="0">
                <a:solidFill>
                  <a:srgbClr val="FF0000"/>
                </a:solidFill>
              </a:rPr>
              <a:t>Identification</a:t>
            </a:r>
            <a:r>
              <a:rPr lang="hu-HU" sz="1800" dirty="0" smtClean="0">
                <a:solidFill>
                  <a:srgbClr val="FF0000"/>
                </a:solidFill>
              </a:rPr>
              <a:t> and </a:t>
            </a:r>
            <a:r>
              <a:rPr lang="hu-HU" sz="1800" dirty="0" err="1" smtClean="0">
                <a:solidFill>
                  <a:srgbClr val="FF0000"/>
                </a:solidFill>
              </a:rPr>
              <a:t>clarification</a:t>
            </a:r>
            <a:r>
              <a:rPr lang="hu-HU" sz="1800" dirty="0" smtClean="0">
                <a:solidFill>
                  <a:srgbClr val="FF0000"/>
                </a:solidFill>
              </a:rPr>
              <a:t> of </a:t>
            </a:r>
            <a:r>
              <a:rPr lang="hu-HU" sz="1800" dirty="0" err="1" smtClean="0">
                <a:solidFill>
                  <a:srgbClr val="FF0000"/>
                </a:solidFill>
              </a:rPr>
              <a:t>the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objective</a:t>
            </a:r>
            <a:r>
              <a:rPr lang="hu-HU" sz="1800" dirty="0" smtClean="0">
                <a:solidFill>
                  <a:srgbClr val="FF0000"/>
                </a:solidFill>
              </a:rPr>
              <a:t>(s)</a:t>
            </a:r>
            <a:r>
              <a:rPr lang="hu-HU" sz="1800" dirty="0" smtClean="0"/>
              <a:t> of HWF </a:t>
            </a:r>
            <a:r>
              <a:rPr lang="hu-HU" sz="1800" dirty="0" err="1" smtClean="0"/>
              <a:t>mobility</a:t>
            </a:r>
            <a:r>
              <a:rPr lang="hu-HU" sz="1800" dirty="0" smtClean="0"/>
              <a:t> </a:t>
            </a:r>
            <a:r>
              <a:rPr lang="hu-HU" sz="1800" dirty="0" err="1" smtClean="0"/>
              <a:t>data</a:t>
            </a:r>
            <a:r>
              <a:rPr lang="hu-HU" sz="1800" dirty="0" smtClean="0"/>
              <a:t> </a:t>
            </a:r>
            <a:r>
              <a:rPr lang="hu-HU" sz="1800" dirty="0" err="1" smtClean="0"/>
              <a:t>collection</a:t>
            </a:r>
            <a:r>
              <a:rPr lang="hu-HU" sz="1800" dirty="0" smtClean="0"/>
              <a:t> (</a:t>
            </a:r>
            <a:r>
              <a:rPr lang="hu-HU" sz="1800" dirty="0" err="1" smtClean="0"/>
              <a:t>why</a:t>
            </a:r>
            <a:r>
              <a:rPr lang="hu-HU" sz="1800" dirty="0" smtClean="0"/>
              <a:t>) </a:t>
            </a:r>
            <a:r>
              <a:rPr lang="hu-HU" sz="1800" dirty="0" err="1" smtClean="0"/>
              <a:t>are</a:t>
            </a:r>
            <a:r>
              <a:rPr lang="hu-HU" sz="1800" dirty="0" smtClean="0"/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critical</a:t>
            </a:r>
            <a:r>
              <a:rPr lang="hu-HU" sz="1800" dirty="0" smtClean="0"/>
              <a:t>, and </a:t>
            </a:r>
            <a:r>
              <a:rPr lang="hu-HU" sz="1800" dirty="0" err="1" smtClean="0">
                <a:solidFill>
                  <a:srgbClr val="FF0000"/>
                </a:solidFill>
              </a:rPr>
              <a:t>influence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the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content</a:t>
            </a:r>
            <a:r>
              <a:rPr lang="hu-HU" sz="1800" dirty="0" smtClean="0">
                <a:solidFill>
                  <a:srgbClr val="FF0000"/>
                </a:solidFill>
              </a:rPr>
              <a:t> of </a:t>
            </a:r>
            <a:r>
              <a:rPr lang="hu-HU" sz="1800" dirty="0" err="1" smtClean="0">
                <a:solidFill>
                  <a:srgbClr val="FF0000"/>
                </a:solidFill>
              </a:rPr>
              <a:t>the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data</a:t>
            </a:r>
            <a:r>
              <a:rPr lang="hu-HU" sz="1800" dirty="0" smtClean="0">
                <a:solidFill>
                  <a:srgbClr val="FF0000"/>
                </a:solidFill>
              </a:rPr>
              <a:t> (</a:t>
            </a:r>
            <a:r>
              <a:rPr lang="hu-HU" sz="1800" dirty="0" err="1" smtClean="0">
                <a:solidFill>
                  <a:srgbClr val="FF0000"/>
                </a:solidFill>
              </a:rPr>
              <a:t>what</a:t>
            </a:r>
            <a:r>
              <a:rPr lang="hu-HU" sz="1800" dirty="0" smtClean="0">
                <a:solidFill>
                  <a:srgbClr val="FF0000"/>
                </a:solidFill>
              </a:rPr>
              <a:t>) and </a:t>
            </a:r>
            <a:r>
              <a:rPr lang="hu-HU" sz="1800" dirty="0" err="1" smtClean="0">
                <a:solidFill>
                  <a:srgbClr val="FF0000"/>
                </a:solidFill>
              </a:rPr>
              <a:t>the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way</a:t>
            </a:r>
            <a:r>
              <a:rPr lang="hu-HU" sz="1800" dirty="0" smtClean="0">
                <a:solidFill>
                  <a:srgbClr val="FF0000"/>
                </a:solidFill>
              </a:rPr>
              <a:t>/</a:t>
            </a:r>
            <a:r>
              <a:rPr lang="hu-HU" sz="1800" dirty="0" err="1" smtClean="0">
                <a:solidFill>
                  <a:srgbClr val="FF0000"/>
                </a:solidFill>
              </a:rPr>
              <a:t>method</a:t>
            </a:r>
            <a:r>
              <a:rPr lang="hu-HU" sz="1800" dirty="0" smtClean="0">
                <a:solidFill>
                  <a:srgbClr val="FF0000"/>
                </a:solidFill>
              </a:rPr>
              <a:t> (</a:t>
            </a:r>
            <a:r>
              <a:rPr lang="hu-HU" sz="1800" dirty="0" err="1" smtClean="0">
                <a:solidFill>
                  <a:srgbClr val="FF0000"/>
                </a:solidFill>
              </a:rPr>
              <a:t>how</a:t>
            </a:r>
            <a:r>
              <a:rPr lang="hu-HU" sz="1800" dirty="0" smtClean="0">
                <a:solidFill>
                  <a:srgbClr val="FF0000"/>
                </a:solidFill>
              </a:rPr>
              <a:t>) of </a:t>
            </a:r>
            <a:r>
              <a:rPr lang="hu-HU" sz="1800" dirty="0" err="1" smtClean="0">
                <a:solidFill>
                  <a:srgbClr val="FF0000"/>
                </a:solidFill>
              </a:rPr>
              <a:t>data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collection</a:t>
            </a:r>
            <a:r>
              <a:rPr lang="hu-HU" sz="1800" dirty="0" err="1" smtClean="0"/>
              <a:t>.These</a:t>
            </a:r>
            <a:r>
              <a:rPr lang="hu-HU" sz="1800" dirty="0" smtClean="0"/>
              <a:t> </a:t>
            </a:r>
            <a:r>
              <a:rPr lang="hu-HU" sz="1800" dirty="0" err="1" smtClean="0"/>
              <a:t>objectives</a:t>
            </a:r>
            <a:r>
              <a:rPr lang="hu-HU" sz="1800" dirty="0" smtClean="0"/>
              <a:t> </a:t>
            </a:r>
            <a:r>
              <a:rPr lang="hu-HU" sz="1800" dirty="0" err="1" smtClean="0"/>
              <a:t>can</a:t>
            </a:r>
            <a:r>
              <a:rPr lang="hu-HU" sz="1800" dirty="0" smtClean="0"/>
              <a:t> </a:t>
            </a:r>
            <a:r>
              <a:rPr lang="hu-HU" sz="1800" dirty="0" err="1" smtClean="0"/>
              <a:t>differ</a:t>
            </a:r>
            <a:r>
              <a:rPr lang="hu-HU" sz="1800" dirty="0" smtClean="0"/>
              <a:t> </a:t>
            </a:r>
            <a:r>
              <a:rPr lang="hu-HU" sz="1800" dirty="0" err="1" smtClean="0"/>
              <a:t>at</a:t>
            </a:r>
            <a:r>
              <a:rPr lang="hu-HU" sz="1800" dirty="0" smtClean="0"/>
              <a:t> </a:t>
            </a:r>
            <a:r>
              <a:rPr lang="hu-HU" sz="1800" dirty="0" err="1" smtClean="0"/>
              <a:t>each</a:t>
            </a:r>
            <a:r>
              <a:rPr lang="hu-HU" sz="1800" dirty="0" smtClean="0"/>
              <a:t> </a:t>
            </a:r>
            <a:r>
              <a:rPr lang="hu-HU" sz="1800" dirty="0" err="1" smtClean="0"/>
              <a:t>level</a:t>
            </a:r>
            <a:r>
              <a:rPr lang="hu-HU" sz="1800" dirty="0" smtClean="0"/>
              <a:t> (</a:t>
            </a:r>
            <a:r>
              <a:rPr lang="hu-HU" sz="1800" dirty="0" err="1" smtClean="0"/>
              <a:t>at</a:t>
            </a:r>
            <a:r>
              <a:rPr lang="hu-HU" sz="1800" dirty="0" smtClean="0"/>
              <a:t> </a:t>
            </a:r>
            <a:r>
              <a:rPr lang="hu-HU" sz="1800" dirty="0" err="1" smtClean="0"/>
              <a:t>according</a:t>
            </a:r>
            <a:r>
              <a:rPr lang="hu-HU" sz="1800" dirty="0" smtClean="0"/>
              <a:t> </a:t>
            </a:r>
            <a:r>
              <a:rPr lang="hu-HU" sz="1800" dirty="0" err="1" smtClean="0"/>
              <a:t>to</a:t>
            </a:r>
            <a:r>
              <a:rPr lang="hu-HU" sz="1800" dirty="0" smtClean="0"/>
              <a:t> </a:t>
            </a:r>
            <a:r>
              <a:rPr lang="hu-HU" sz="1800" dirty="0" err="1" smtClean="0"/>
              <a:t>stakeholders</a:t>
            </a:r>
            <a:r>
              <a:rPr lang="hu-HU" sz="1800" dirty="0" smtClean="0"/>
              <a:t>).</a:t>
            </a:r>
          </a:p>
          <a:p>
            <a:pPr algn="just"/>
            <a:endParaRPr lang="hu-HU" sz="1800" dirty="0" smtClean="0"/>
          </a:p>
          <a:p>
            <a:pPr algn="just"/>
            <a:r>
              <a:rPr lang="hu-HU" sz="1800" dirty="0" err="1" smtClean="0"/>
              <a:t>There</a:t>
            </a:r>
            <a:r>
              <a:rPr lang="hu-HU" sz="1800" dirty="0" smtClean="0"/>
              <a:t> </a:t>
            </a:r>
            <a:r>
              <a:rPr lang="hu-HU" sz="1800" dirty="0" err="1" smtClean="0"/>
              <a:t>are</a:t>
            </a:r>
            <a:r>
              <a:rPr lang="hu-HU" sz="1800" dirty="0" smtClean="0"/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many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types</a:t>
            </a:r>
            <a:r>
              <a:rPr lang="hu-HU" sz="1800" dirty="0" smtClean="0">
                <a:solidFill>
                  <a:srgbClr val="FF0000"/>
                </a:solidFill>
              </a:rPr>
              <a:t> of HWF </a:t>
            </a:r>
            <a:r>
              <a:rPr lang="hu-HU" sz="1800" dirty="0" err="1" smtClean="0">
                <a:solidFill>
                  <a:srgbClr val="FF0000"/>
                </a:solidFill>
              </a:rPr>
              <a:t>mobility</a:t>
            </a:r>
            <a:r>
              <a:rPr lang="hu-HU" sz="1800" dirty="0" smtClean="0"/>
              <a:t>, far </a:t>
            </a:r>
            <a:r>
              <a:rPr lang="hu-HU" sz="1800" dirty="0" err="1" smtClean="0"/>
              <a:t>beyond</a:t>
            </a:r>
            <a:r>
              <a:rPr lang="hu-HU" sz="1800" dirty="0" smtClean="0"/>
              <a:t>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question</a:t>
            </a:r>
            <a:r>
              <a:rPr lang="hu-HU" sz="1800" dirty="0" smtClean="0"/>
              <a:t> of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indicators</a:t>
            </a:r>
            <a:r>
              <a:rPr lang="hu-HU" sz="1800" dirty="0" smtClean="0"/>
              <a:t>: </a:t>
            </a:r>
            <a:r>
              <a:rPr lang="hu-HU" sz="1800" dirty="0" err="1" smtClean="0"/>
              <a:t>foreign-born</a:t>
            </a:r>
            <a:r>
              <a:rPr lang="hu-HU" sz="1800" dirty="0" smtClean="0"/>
              <a:t>, </a:t>
            </a:r>
            <a:r>
              <a:rPr lang="hu-HU" sz="1800" dirty="0" err="1" smtClean="0"/>
              <a:t>foreign-trained</a:t>
            </a:r>
            <a:r>
              <a:rPr lang="hu-HU" sz="1800" dirty="0" smtClean="0"/>
              <a:t>, </a:t>
            </a:r>
            <a:r>
              <a:rPr lang="hu-HU" sz="1800" dirty="0" err="1" smtClean="0"/>
              <a:t>foreign-nationality</a:t>
            </a:r>
            <a:r>
              <a:rPr lang="hu-HU" sz="1800" dirty="0" smtClean="0"/>
              <a:t>. </a:t>
            </a:r>
            <a:r>
              <a:rPr lang="hu-HU" sz="1800" dirty="0" err="1" smtClean="0"/>
              <a:t>For</a:t>
            </a:r>
            <a:r>
              <a:rPr lang="hu-HU" sz="1800" dirty="0" smtClean="0"/>
              <a:t> </a:t>
            </a:r>
            <a:r>
              <a:rPr lang="hu-HU" sz="1800" dirty="0" err="1" smtClean="0"/>
              <a:t>instance</a:t>
            </a:r>
            <a:r>
              <a:rPr lang="hu-HU" sz="1800" dirty="0" smtClean="0"/>
              <a:t>, </a:t>
            </a:r>
            <a:r>
              <a:rPr lang="hu-HU" sz="1800" dirty="0" err="1" smtClean="0"/>
              <a:t>permanent</a:t>
            </a:r>
            <a:r>
              <a:rPr lang="hu-HU" sz="1800" dirty="0" smtClean="0"/>
              <a:t>/</a:t>
            </a:r>
            <a:r>
              <a:rPr lang="hu-HU" sz="1800" dirty="0" err="1" smtClean="0"/>
              <a:t>temporary</a:t>
            </a:r>
            <a:r>
              <a:rPr lang="hu-HU" sz="1800" dirty="0" smtClean="0"/>
              <a:t>, </a:t>
            </a:r>
            <a:r>
              <a:rPr lang="hu-HU" sz="1800" dirty="0" err="1" smtClean="0"/>
              <a:t>commuting</a:t>
            </a:r>
            <a:r>
              <a:rPr lang="hu-HU" sz="1800" dirty="0" smtClean="0"/>
              <a:t>, </a:t>
            </a:r>
            <a:r>
              <a:rPr lang="hu-HU" sz="1800" dirty="0" err="1" smtClean="0"/>
              <a:t>for</a:t>
            </a:r>
            <a:r>
              <a:rPr lang="hu-HU" sz="1800" dirty="0" smtClean="0"/>
              <a:t> </a:t>
            </a:r>
            <a:r>
              <a:rPr lang="hu-HU" sz="1800" dirty="0" err="1" smtClean="0"/>
              <a:t>training</a:t>
            </a:r>
            <a:r>
              <a:rPr lang="hu-HU" sz="1800" dirty="0" smtClean="0"/>
              <a:t>, </a:t>
            </a:r>
            <a:r>
              <a:rPr lang="hu-HU" sz="1800" dirty="0" err="1" smtClean="0"/>
              <a:t>dual</a:t>
            </a:r>
            <a:r>
              <a:rPr lang="hu-HU" sz="1800" dirty="0" smtClean="0"/>
              <a:t>/ </a:t>
            </a:r>
            <a:r>
              <a:rPr lang="hu-HU" sz="1800" dirty="0" err="1" smtClean="0"/>
              <a:t>multiple</a:t>
            </a:r>
            <a:r>
              <a:rPr lang="hu-HU" sz="1800" dirty="0" smtClean="0"/>
              <a:t> </a:t>
            </a:r>
            <a:r>
              <a:rPr lang="hu-HU" sz="1800" dirty="0" err="1" smtClean="0"/>
              <a:t>employment</a:t>
            </a:r>
            <a:r>
              <a:rPr lang="hu-HU" sz="1800" dirty="0" smtClean="0"/>
              <a:t> </a:t>
            </a:r>
            <a:r>
              <a:rPr lang="hu-HU" sz="1800" dirty="0" err="1" smtClean="0"/>
              <a:t>type</a:t>
            </a:r>
            <a:r>
              <a:rPr lang="hu-HU" sz="1800" dirty="0" smtClean="0"/>
              <a:t>, </a:t>
            </a:r>
            <a:r>
              <a:rPr lang="hu-HU" sz="1800" dirty="0" err="1" smtClean="0"/>
              <a:t>etc.That</a:t>
            </a:r>
            <a:r>
              <a:rPr lang="hu-HU" sz="1800" dirty="0" smtClean="0"/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needs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further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exploration</a:t>
            </a:r>
            <a:r>
              <a:rPr lang="hu-HU" sz="1800" dirty="0" smtClean="0"/>
              <a:t> and </a:t>
            </a:r>
            <a:r>
              <a:rPr lang="hu-HU" sz="1800" dirty="0" err="1" smtClean="0"/>
              <a:t>evaluation</a:t>
            </a:r>
            <a:r>
              <a:rPr lang="hu-HU" sz="1800" dirty="0" smtClean="0"/>
              <a:t>,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data</a:t>
            </a:r>
            <a:r>
              <a:rPr lang="hu-HU" sz="1800" dirty="0" smtClean="0"/>
              <a:t>/</a:t>
            </a:r>
            <a:r>
              <a:rPr lang="hu-HU" sz="1800" dirty="0" err="1" smtClean="0"/>
              <a:t>indicators</a:t>
            </a:r>
            <a:r>
              <a:rPr lang="hu-HU" sz="1800" dirty="0" smtClean="0"/>
              <a:t> </a:t>
            </a:r>
            <a:r>
              <a:rPr lang="hu-HU" sz="1800" dirty="0" err="1" smtClean="0"/>
              <a:t>that</a:t>
            </a:r>
            <a:r>
              <a:rPr lang="hu-HU" sz="1800" dirty="0" smtClean="0"/>
              <a:t> </a:t>
            </a:r>
            <a:r>
              <a:rPr lang="hu-HU" sz="1800" dirty="0" err="1" smtClean="0"/>
              <a:t>could</a:t>
            </a:r>
            <a:r>
              <a:rPr lang="hu-HU" sz="1800" dirty="0" smtClean="0"/>
              <a:t> be </a:t>
            </a:r>
            <a:r>
              <a:rPr lang="hu-HU" sz="1800" dirty="0" err="1" smtClean="0"/>
              <a:t>used</a:t>
            </a:r>
            <a:r>
              <a:rPr lang="hu-HU" sz="1800" dirty="0" smtClean="0"/>
              <a:t> </a:t>
            </a:r>
            <a:r>
              <a:rPr lang="hu-HU" sz="1800" dirty="0" err="1" smtClean="0"/>
              <a:t>to</a:t>
            </a:r>
            <a:r>
              <a:rPr lang="hu-HU" sz="1800" dirty="0" smtClean="0"/>
              <a:t> monitor and </a:t>
            </a:r>
            <a:r>
              <a:rPr lang="hu-HU" sz="1800" dirty="0" err="1" smtClean="0"/>
              <a:t>follow</a:t>
            </a:r>
            <a:r>
              <a:rPr lang="hu-HU" sz="1800" dirty="0" smtClean="0"/>
              <a:t> must be </a:t>
            </a:r>
            <a:r>
              <a:rPr lang="hu-HU" sz="1800" dirty="0" err="1" smtClean="0"/>
              <a:t>identified</a:t>
            </a:r>
            <a:r>
              <a:rPr lang="hu-HU" sz="1800" dirty="0" smtClean="0"/>
              <a:t> and </a:t>
            </a:r>
            <a:r>
              <a:rPr lang="hu-HU" sz="1800" dirty="0" err="1" smtClean="0"/>
              <a:t>developed</a:t>
            </a:r>
            <a:r>
              <a:rPr lang="hu-HU" sz="1800" dirty="0" smtClean="0"/>
              <a:t> </a:t>
            </a:r>
            <a:r>
              <a:rPr lang="hu-HU" sz="1800" dirty="0" err="1" smtClean="0"/>
              <a:t>accordingly</a:t>
            </a:r>
            <a:r>
              <a:rPr lang="hu-HU" sz="1800" dirty="0" smtClean="0"/>
              <a:t>.</a:t>
            </a:r>
          </a:p>
          <a:p>
            <a:pPr algn="just"/>
            <a:endParaRPr lang="hu-HU" sz="1800" dirty="0" smtClean="0"/>
          </a:p>
          <a:p>
            <a:pPr algn="just"/>
            <a:r>
              <a:rPr lang="hu-HU" sz="1800" dirty="0" err="1" smtClean="0"/>
              <a:t>At</a:t>
            </a:r>
            <a:r>
              <a:rPr lang="hu-HU" sz="1800" dirty="0" smtClean="0"/>
              <a:t> </a:t>
            </a:r>
            <a:r>
              <a:rPr lang="hu-HU" sz="1800" dirty="0" err="1" smtClean="0"/>
              <a:t>international</a:t>
            </a:r>
            <a:r>
              <a:rPr lang="hu-HU" sz="1800" dirty="0" smtClean="0"/>
              <a:t> and EU </a:t>
            </a:r>
            <a:r>
              <a:rPr lang="hu-HU" sz="1800" dirty="0" err="1" smtClean="0"/>
              <a:t>level</a:t>
            </a:r>
            <a:r>
              <a:rPr lang="hu-HU" sz="1800" dirty="0" smtClean="0"/>
              <a:t>, </a:t>
            </a:r>
            <a:r>
              <a:rPr lang="hu-HU" sz="1800" dirty="0" err="1" smtClean="0">
                <a:solidFill>
                  <a:srgbClr val="FF0000"/>
                </a:solidFill>
              </a:rPr>
              <a:t>harmonisation</a:t>
            </a:r>
            <a:r>
              <a:rPr lang="hu-HU" sz="1800" dirty="0" smtClean="0">
                <a:solidFill>
                  <a:srgbClr val="FF0000"/>
                </a:solidFill>
              </a:rPr>
              <a:t> of </a:t>
            </a:r>
            <a:r>
              <a:rPr lang="hu-HU" sz="1800" dirty="0" err="1" smtClean="0">
                <a:solidFill>
                  <a:srgbClr val="FF0000"/>
                </a:solidFill>
              </a:rPr>
              <a:t>definitions</a:t>
            </a:r>
            <a:r>
              <a:rPr lang="hu-HU" sz="1800" dirty="0" smtClean="0">
                <a:solidFill>
                  <a:srgbClr val="FF0000"/>
                </a:solidFill>
              </a:rPr>
              <a:t> and </a:t>
            </a:r>
            <a:r>
              <a:rPr lang="hu-HU" sz="1800" dirty="0" err="1" smtClean="0">
                <a:solidFill>
                  <a:srgbClr val="FF0000"/>
                </a:solidFill>
              </a:rPr>
              <a:t>approaches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on</a:t>
            </a:r>
            <a:r>
              <a:rPr lang="hu-HU" sz="1800" dirty="0" smtClean="0">
                <a:solidFill>
                  <a:srgbClr val="FF0000"/>
                </a:solidFill>
              </a:rPr>
              <a:t> HWF </a:t>
            </a:r>
            <a:r>
              <a:rPr lang="hu-HU" sz="1800" dirty="0" err="1" smtClean="0">
                <a:solidFill>
                  <a:srgbClr val="FF0000"/>
                </a:solidFill>
              </a:rPr>
              <a:t>mobility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types</a:t>
            </a:r>
            <a:r>
              <a:rPr lang="hu-HU" sz="1800" dirty="0" smtClean="0">
                <a:solidFill>
                  <a:srgbClr val="FF0000"/>
                </a:solidFill>
              </a:rPr>
              <a:t>, </a:t>
            </a:r>
            <a:r>
              <a:rPr lang="hu-HU" sz="1800" dirty="0" err="1" smtClean="0">
                <a:solidFill>
                  <a:srgbClr val="FF0000"/>
                </a:solidFill>
              </a:rPr>
              <a:t>definitions</a:t>
            </a:r>
            <a:r>
              <a:rPr lang="hu-HU" sz="1800" dirty="0" smtClean="0">
                <a:solidFill>
                  <a:srgbClr val="FF0000"/>
                </a:solidFill>
              </a:rPr>
              <a:t> and </a:t>
            </a:r>
            <a:r>
              <a:rPr lang="hu-HU" sz="1800" dirty="0" err="1" smtClean="0">
                <a:solidFill>
                  <a:srgbClr val="FF0000"/>
                </a:solidFill>
              </a:rPr>
              <a:t>indicators</a:t>
            </a:r>
            <a:r>
              <a:rPr lang="hu-HU" sz="1800" dirty="0" smtClean="0">
                <a:solidFill>
                  <a:srgbClr val="FF0000"/>
                </a:solidFill>
              </a:rPr>
              <a:t> is </a:t>
            </a:r>
            <a:r>
              <a:rPr lang="hu-HU" sz="1800" dirty="0" err="1" smtClean="0">
                <a:solidFill>
                  <a:srgbClr val="FF0000"/>
                </a:solidFill>
              </a:rPr>
              <a:t>needed</a:t>
            </a:r>
            <a:r>
              <a:rPr lang="hu-HU" sz="1800" dirty="0" smtClean="0"/>
              <a:t>. ECHI 65 </a:t>
            </a:r>
            <a:r>
              <a:rPr lang="hu-HU" sz="1800" dirty="0" err="1" smtClean="0"/>
              <a:t>indicator</a:t>
            </a:r>
            <a:r>
              <a:rPr lang="hu-HU" sz="1800" dirty="0" smtClean="0"/>
              <a:t> (</a:t>
            </a:r>
            <a:r>
              <a:rPr lang="hu-HU" sz="1800" dirty="0" err="1" smtClean="0"/>
              <a:t>Mobility</a:t>
            </a:r>
            <a:r>
              <a:rPr lang="hu-HU" sz="1800" dirty="0" smtClean="0"/>
              <a:t> of </a:t>
            </a:r>
            <a:r>
              <a:rPr lang="hu-HU" sz="1800" dirty="0" err="1" smtClean="0"/>
              <a:t>professionals</a:t>
            </a:r>
            <a:r>
              <a:rPr lang="hu-HU" sz="1800" dirty="0" smtClean="0"/>
              <a:t>) is </a:t>
            </a:r>
            <a:r>
              <a:rPr lang="hu-HU" sz="1800" dirty="0" err="1" smtClean="0"/>
              <a:t>to</a:t>
            </a:r>
            <a:r>
              <a:rPr lang="hu-HU" sz="1800" dirty="0" smtClean="0"/>
              <a:t> be </a:t>
            </a:r>
            <a:r>
              <a:rPr lang="hu-HU" sz="1800" dirty="0" err="1" smtClean="0"/>
              <a:t>developed</a:t>
            </a:r>
            <a:r>
              <a:rPr lang="hu-HU" sz="1800" dirty="0" smtClean="0"/>
              <a:t> </a:t>
            </a:r>
            <a:r>
              <a:rPr lang="hu-HU" sz="1800" dirty="0" err="1" smtClean="0"/>
              <a:t>further</a:t>
            </a:r>
            <a:r>
              <a:rPr lang="hu-HU" sz="1800" dirty="0" smtClean="0"/>
              <a:t>. </a:t>
            </a:r>
            <a:r>
              <a:rPr lang="hu-HU" sz="1800" dirty="0" err="1" smtClean="0"/>
              <a:t>Harmonisation</a:t>
            </a:r>
            <a:r>
              <a:rPr lang="hu-HU" sz="1800" dirty="0" smtClean="0"/>
              <a:t> and </a:t>
            </a:r>
            <a:r>
              <a:rPr lang="hu-HU" sz="1800" dirty="0" err="1" smtClean="0"/>
              <a:t>consistency</a:t>
            </a:r>
            <a:r>
              <a:rPr lang="hu-HU" sz="1800" dirty="0" smtClean="0"/>
              <a:t> </a:t>
            </a:r>
            <a:r>
              <a:rPr lang="hu-HU" sz="1800" dirty="0" err="1" smtClean="0"/>
              <a:t>with</a:t>
            </a:r>
            <a:r>
              <a:rPr lang="hu-HU" sz="1800" dirty="0" smtClean="0"/>
              <a:t> </a:t>
            </a:r>
            <a:r>
              <a:rPr lang="hu-HU" sz="1800" dirty="0" err="1" smtClean="0"/>
              <a:t>other</a:t>
            </a:r>
            <a:r>
              <a:rPr lang="hu-HU" sz="1800" dirty="0" smtClean="0"/>
              <a:t> European and EU </a:t>
            </a:r>
            <a:r>
              <a:rPr lang="hu-HU" sz="1800" dirty="0" err="1" smtClean="0"/>
              <a:t>level</a:t>
            </a:r>
            <a:r>
              <a:rPr lang="hu-HU" sz="1800" dirty="0" smtClean="0"/>
              <a:t> </a:t>
            </a:r>
            <a:r>
              <a:rPr lang="hu-HU" sz="1800" dirty="0" err="1" smtClean="0"/>
              <a:t>definitions</a:t>
            </a:r>
            <a:r>
              <a:rPr lang="hu-HU" sz="1800" dirty="0" smtClean="0"/>
              <a:t> and </a:t>
            </a:r>
            <a:r>
              <a:rPr lang="hu-HU" sz="1800" dirty="0" err="1" smtClean="0"/>
              <a:t>indicators</a:t>
            </a:r>
            <a:r>
              <a:rPr lang="hu-HU" sz="1800" dirty="0" smtClean="0"/>
              <a:t> </a:t>
            </a:r>
            <a:r>
              <a:rPr lang="hu-HU" sz="1800" dirty="0" err="1" smtClean="0"/>
              <a:t>that</a:t>
            </a:r>
            <a:r>
              <a:rPr lang="hu-HU" sz="1800" dirty="0" smtClean="0"/>
              <a:t> </a:t>
            </a:r>
            <a:r>
              <a:rPr lang="hu-HU" sz="1800" dirty="0" err="1" smtClean="0"/>
              <a:t>relate</a:t>
            </a:r>
            <a:r>
              <a:rPr lang="hu-HU" sz="1800" dirty="0" smtClean="0"/>
              <a:t> </a:t>
            </a:r>
            <a:r>
              <a:rPr lang="hu-HU" sz="1800" dirty="0" err="1" smtClean="0"/>
              <a:t>to</a:t>
            </a:r>
            <a:r>
              <a:rPr lang="hu-HU" sz="1800" dirty="0" smtClean="0"/>
              <a:t> </a:t>
            </a:r>
            <a:r>
              <a:rPr lang="hu-HU" sz="1800" dirty="0" err="1" smtClean="0"/>
              <a:t>workforce</a:t>
            </a:r>
            <a:r>
              <a:rPr lang="hu-HU" sz="1800" dirty="0" smtClean="0"/>
              <a:t> </a:t>
            </a:r>
            <a:r>
              <a:rPr lang="hu-HU" sz="1800" dirty="0" err="1" smtClean="0"/>
              <a:t>mobility</a:t>
            </a:r>
            <a:r>
              <a:rPr lang="hu-HU" sz="1800" dirty="0" smtClean="0"/>
              <a:t> </a:t>
            </a:r>
            <a:r>
              <a:rPr lang="hu-HU" sz="1800" dirty="0" err="1" smtClean="0"/>
              <a:t>and</a:t>
            </a:r>
            <a:r>
              <a:rPr lang="hu-HU" sz="1800" dirty="0" smtClean="0"/>
              <a:t> </a:t>
            </a:r>
            <a:r>
              <a:rPr lang="hu-HU" sz="1800" dirty="0" err="1" smtClean="0"/>
              <a:t>migration</a:t>
            </a:r>
            <a:r>
              <a:rPr lang="hu-HU" sz="1800" dirty="0" smtClean="0"/>
              <a:t> is </a:t>
            </a:r>
            <a:r>
              <a:rPr lang="hu-HU" sz="1800" dirty="0" err="1" smtClean="0"/>
              <a:t>also</a:t>
            </a:r>
            <a:r>
              <a:rPr lang="hu-HU" sz="1800" dirty="0" smtClean="0"/>
              <a:t> </a:t>
            </a:r>
            <a:r>
              <a:rPr lang="hu-HU" sz="1800" dirty="0" err="1" smtClean="0"/>
              <a:t>needed</a:t>
            </a:r>
            <a:r>
              <a:rPr lang="hu-HU" sz="1800" dirty="0" smtClean="0"/>
              <a:t>.</a:t>
            </a:r>
          </a:p>
          <a:p>
            <a:pPr algn="just"/>
            <a:endParaRPr lang="hu-HU" sz="1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3542C-C59B-493F-9309-77452E748F90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algn="r"/>
            <a:r>
              <a:rPr lang="hu-H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</a:t>
            </a:r>
            <a:r>
              <a:rPr lang="hu-HU" sz="28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r>
              <a:rPr lang="hu-H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5649491"/>
          </a:xfrm>
        </p:spPr>
        <p:txBody>
          <a:bodyPr/>
          <a:lstStyle/>
          <a:p>
            <a:pPr algn="just"/>
            <a:r>
              <a:rPr lang="hu-HU" sz="1800" dirty="0" err="1" smtClean="0"/>
              <a:t>Currently</a:t>
            </a:r>
            <a:r>
              <a:rPr lang="hu-HU" sz="1800" dirty="0" smtClean="0"/>
              <a:t>, </a:t>
            </a:r>
            <a:r>
              <a:rPr lang="hu-HU" sz="1800" dirty="0" err="1" smtClean="0"/>
              <a:t>besides</a:t>
            </a:r>
            <a:r>
              <a:rPr lang="hu-HU" sz="1800" dirty="0" smtClean="0"/>
              <a:t> </a:t>
            </a:r>
            <a:r>
              <a:rPr lang="hu-HU" sz="1800" dirty="0" err="1" smtClean="0"/>
              <a:t>inflow</a:t>
            </a:r>
            <a:r>
              <a:rPr lang="hu-HU" sz="1800" dirty="0" smtClean="0"/>
              <a:t> </a:t>
            </a:r>
            <a:r>
              <a:rPr lang="hu-HU" sz="1800" dirty="0" err="1" smtClean="0"/>
              <a:t>data</a:t>
            </a:r>
            <a:r>
              <a:rPr lang="hu-HU" sz="1800" dirty="0" smtClean="0"/>
              <a:t> </a:t>
            </a:r>
            <a:r>
              <a:rPr lang="hu-HU" sz="1800" dirty="0" err="1" smtClean="0"/>
              <a:t>that</a:t>
            </a:r>
            <a:r>
              <a:rPr lang="hu-HU" sz="1800" dirty="0" smtClean="0"/>
              <a:t> </a:t>
            </a:r>
            <a:r>
              <a:rPr lang="hu-HU" sz="1800" dirty="0" err="1" smtClean="0"/>
              <a:t>are</a:t>
            </a:r>
            <a:r>
              <a:rPr lang="hu-HU" sz="1800" dirty="0" smtClean="0"/>
              <a:t> </a:t>
            </a:r>
            <a:r>
              <a:rPr lang="hu-HU" sz="1800" dirty="0" err="1" smtClean="0"/>
              <a:t>followed</a:t>
            </a:r>
            <a:r>
              <a:rPr lang="hu-HU" sz="1800" dirty="0" smtClean="0"/>
              <a:t> </a:t>
            </a:r>
            <a:r>
              <a:rPr lang="hu-HU" sz="1800" dirty="0" err="1" smtClean="0"/>
              <a:t>in</a:t>
            </a:r>
            <a:r>
              <a:rPr lang="hu-HU" sz="1800" dirty="0" smtClean="0"/>
              <a:t> </a:t>
            </a:r>
            <a:r>
              <a:rPr lang="hu-HU" sz="1800" dirty="0" err="1" smtClean="0"/>
              <a:t>many</a:t>
            </a:r>
            <a:r>
              <a:rPr lang="hu-HU" sz="1800" dirty="0" smtClean="0"/>
              <a:t> </a:t>
            </a:r>
            <a:r>
              <a:rPr lang="hu-HU" sz="1800" dirty="0" err="1" smtClean="0"/>
              <a:t>countries</a:t>
            </a:r>
            <a:r>
              <a:rPr lang="hu-HU" sz="1800" dirty="0" smtClean="0"/>
              <a:t>, </a:t>
            </a:r>
            <a:r>
              <a:rPr lang="hu-HU" sz="1800" dirty="0" err="1" smtClean="0"/>
              <a:t>albeit</a:t>
            </a:r>
            <a:r>
              <a:rPr lang="hu-HU" sz="1800" dirty="0" smtClean="0"/>
              <a:t> </a:t>
            </a:r>
            <a:r>
              <a:rPr lang="hu-HU" sz="1800" dirty="0" err="1" smtClean="0"/>
              <a:t>by</a:t>
            </a:r>
            <a:r>
              <a:rPr lang="hu-HU" sz="1800" dirty="0" smtClean="0"/>
              <a:t> </a:t>
            </a:r>
            <a:r>
              <a:rPr lang="hu-HU" sz="1800" dirty="0" err="1" smtClean="0"/>
              <a:t>different</a:t>
            </a:r>
            <a:r>
              <a:rPr lang="hu-HU" sz="1800" dirty="0" smtClean="0"/>
              <a:t> </a:t>
            </a:r>
            <a:r>
              <a:rPr lang="hu-HU" sz="1800" dirty="0" err="1" smtClean="0"/>
              <a:t>data</a:t>
            </a:r>
            <a:r>
              <a:rPr lang="hu-HU" sz="1800" dirty="0" smtClean="0"/>
              <a:t> and </a:t>
            </a:r>
            <a:r>
              <a:rPr lang="hu-HU" sz="1800" dirty="0" err="1" smtClean="0"/>
              <a:t>indicators</a:t>
            </a:r>
            <a:r>
              <a:rPr lang="hu-HU" sz="1800" dirty="0" smtClean="0"/>
              <a:t>, </a:t>
            </a:r>
            <a:r>
              <a:rPr lang="hu-HU" sz="1800" dirty="0" smtClean="0">
                <a:solidFill>
                  <a:srgbClr val="FF0000"/>
                </a:solidFill>
              </a:rPr>
              <a:t>no </a:t>
            </a:r>
            <a:r>
              <a:rPr lang="hu-HU" sz="1800" dirty="0" err="1" smtClean="0">
                <a:solidFill>
                  <a:srgbClr val="FF0000"/>
                </a:solidFill>
              </a:rPr>
              <a:t>real</a:t>
            </a:r>
            <a:r>
              <a:rPr lang="hu-HU" sz="1800" dirty="0" smtClean="0">
                <a:solidFill>
                  <a:srgbClr val="FF0000"/>
                </a:solidFill>
              </a:rPr>
              <a:t> HWF </a:t>
            </a:r>
            <a:r>
              <a:rPr lang="hu-HU" sz="1800" dirty="0" err="1" smtClean="0">
                <a:solidFill>
                  <a:srgbClr val="FF0000"/>
                </a:solidFill>
              </a:rPr>
              <a:t>mobility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data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are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available</a:t>
            </a:r>
            <a:r>
              <a:rPr lang="hu-HU" sz="1800" dirty="0" smtClean="0"/>
              <a:t> </a:t>
            </a:r>
            <a:r>
              <a:rPr lang="hu-HU" sz="1800" dirty="0" err="1" smtClean="0"/>
              <a:t>at</a:t>
            </a:r>
            <a:r>
              <a:rPr lang="hu-HU" sz="1800" dirty="0" smtClean="0"/>
              <a:t> country, </a:t>
            </a:r>
            <a:r>
              <a:rPr lang="hu-HU" sz="1800" dirty="0" err="1" smtClean="0"/>
              <a:t>regional</a:t>
            </a:r>
            <a:r>
              <a:rPr lang="hu-HU" sz="1800" dirty="0" smtClean="0"/>
              <a:t> and EU </a:t>
            </a:r>
            <a:r>
              <a:rPr lang="hu-HU" sz="1800" dirty="0" err="1" smtClean="0"/>
              <a:t>level</a:t>
            </a:r>
            <a:r>
              <a:rPr lang="hu-HU" sz="1800" dirty="0" smtClean="0"/>
              <a:t>. </a:t>
            </a:r>
            <a:r>
              <a:rPr lang="hu-HU" sz="1800" dirty="0" err="1" smtClean="0"/>
              <a:t>Proximal</a:t>
            </a:r>
            <a:r>
              <a:rPr lang="hu-HU" sz="1800" dirty="0" smtClean="0"/>
              <a:t> </a:t>
            </a:r>
            <a:r>
              <a:rPr lang="hu-HU" sz="1800" dirty="0" err="1" smtClean="0"/>
              <a:t>data</a:t>
            </a:r>
            <a:r>
              <a:rPr lang="hu-HU" sz="1800" dirty="0" smtClean="0"/>
              <a:t> </a:t>
            </a:r>
            <a:r>
              <a:rPr lang="hu-HU" sz="1800" dirty="0" err="1" smtClean="0"/>
              <a:t>on</a:t>
            </a:r>
            <a:r>
              <a:rPr lang="hu-HU" sz="1800" dirty="0" smtClean="0"/>
              <a:t> </a:t>
            </a:r>
            <a:r>
              <a:rPr lang="hu-HU" sz="1800" dirty="0" err="1" smtClean="0"/>
              <a:t>outflow</a:t>
            </a:r>
            <a:r>
              <a:rPr lang="hu-HU" sz="1800" dirty="0" smtClean="0"/>
              <a:t> </a:t>
            </a:r>
            <a:r>
              <a:rPr lang="hu-HU" sz="1800" dirty="0" err="1" smtClean="0"/>
              <a:t>can</a:t>
            </a:r>
            <a:r>
              <a:rPr lang="hu-HU" sz="1800" dirty="0" smtClean="0"/>
              <a:t> be </a:t>
            </a:r>
            <a:r>
              <a:rPr lang="hu-HU" sz="1800" dirty="0" err="1" smtClean="0"/>
              <a:t>gained</a:t>
            </a:r>
            <a:r>
              <a:rPr lang="hu-HU" sz="1800" dirty="0" smtClean="0"/>
              <a:t> </a:t>
            </a:r>
            <a:r>
              <a:rPr lang="hu-HU" sz="1800" dirty="0" err="1" smtClean="0"/>
              <a:t>in</a:t>
            </a:r>
            <a:r>
              <a:rPr lang="hu-HU" sz="1800" dirty="0" smtClean="0"/>
              <a:t> </a:t>
            </a:r>
            <a:r>
              <a:rPr lang="hu-HU" sz="1800" dirty="0" err="1" smtClean="0"/>
              <a:t>some</a:t>
            </a:r>
            <a:r>
              <a:rPr lang="hu-HU" sz="1800" dirty="0" smtClean="0"/>
              <a:t> </a:t>
            </a:r>
            <a:r>
              <a:rPr lang="hu-HU" sz="1800" dirty="0" err="1" smtClean="0"/>
              <a:t>countries</a:t>
            </a:r>
            <a:r>
              <a:rPr lang="hu-HU" sz="1800" dirty="0" smtClean="0"/>
              <a:t> </a:t>
            </a:r>
            <a:r>
              <a:rPr lang="hu-HU" sz="1800" dirty="0" err="1" smtClean="0"/>
              <a:t>at</a:t>
            </a:r>
            <a:r>
              <a:rPr lang="hu-HU" sz="1800" dirty="0" smtClean="0"/>
              <a:t>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best</a:t>
            </a:r>
            <a:r>
              <a:rPr lang="hu-HU" sz="1800" dirty="0" smtClean="0"/>
              <a:t>.</a:t>
            </a:r>
          </a:p>
          <a:p>
            <a:pPr algn="just"/>
            <a:endParaRPr lang="hu-HU" sz="1800" dirty="0" smtClean="0"/>
          </a:p>
          <a:p>
            <a:pPr algn="just"/>
            <a:r>
              <a:rPr lang="hu-HU" sz="1800" dirty="0" err="1" smtClean="0">
                <a:solidFill>
                  <a:srgbClr val="FF0000"/>
                </a:solidFill>
              </a:rPr>
              <a:t>Continuous</a:t>
            </a:r>
            <a:r>
              <a:rPr lang="hu-HU" sz="1800" dirty="0" smtClean="0">
                <a:solidFill>
                  <a:srgbClr val="FF0000"/>
                </a:solidFill>
              </a:rPr>
              <a:t>, </a:t>
            </a:r>
            <a:r>
              <a:rPr lang="hu-HU" sz="1800" dirty="0" err="1" smtClean="0">
                <a:solidFill>
                  <a:srgbClr val="FF0000"/>
                </a:solidFill>
              </a:rPr>
              <a:t>mutual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cooperation</a:t>
            </a:r>
            <a:r>
              <a:rPr lang="hu-HU" sz="1800" dirty="0" smtClean="0">
                <a:solidFill>
                  <a:srgbClr val="FF0000"/>
                </a:solidFill>
              </a:rPr>
              <a:t> and </a:t>
            </a:r>
            <a:r>
              <a:rPr lang="hu-HU" sz="1800" dirty="0" err="1" smtClean="0">
                <a:solidFill>
                  <a:srgbClr val="FF0000"/>
                </a:solidFill>
              </a:rPr>
              <a:t>coordination</a:t>
            </a:r>
            <a:r>
              <a:rPr lang="hu-HU" sz="1800" dirty="0" smtClean="0"/>
              <a:t> of </a:t>
            </a:r>
            <a:r>
              <a:rPr lang="hu-HU" sz="1800" dirty="0" err="1" smtClean="0"/>
              <a:t>all</a:t>
            </a:r>
            <a:r>
              <a:rPr lang="hu-HU" sz="1800" dirty="0" smtClean="0"/>
              <a:t> </a:t>
            </a:r>
            <a:r>
              <a:rPr lang="hu-HU" sz="1800" dirty="0" err="1" smtClean="0"/>
              <a:t>different</a:t>
            </a:r>
            <a:r>
              <a:rPr lang="hu-HU" sz="1800" dirty="0" smtClean="0"/>
              <a:t> </a:t>
            </a:r>
            <a:r>
              <a:rPr lang="hu-HU" sz="1800" dirty="0" err="1" smtClean="0"/>
              <a:t>stakeholders</a:t>
            </a:r>
            <a:r>
              <a:rPr lang="hu-HU" sz="1800" dirty="0" smtClean="0"/>
              <a:t> is </a:t>
            </a:r>
            <a:r>
              <a:rPr lang="hu-HU" sz="1800" dirty="0" err="1" smtClean="0"/>
              <a:t>needed</a:t>
            </a:r>
            <a:r>
              <a:rPr lang="hu-HU" sz="1800" dirty="0" smtClean="0"/>
              <a:t> and </a:t>
            </a:r>
            <a:r>
              <a:rPr lang="hu-HU" sz="1800" dirty="0" err="1" smtClean="0"/>
              <a:t>crucial</a:t>
            </a:r>
            <a:r>
              <a:rPr lang="hu-HU" sz="1800" dirty="0" smtClean="0"/>
              <a:t> </a:t>
            </a:r>
            <a:r>
              <a:rPr lang="hu-HU" sz="1800" dirty="0" err="1" smtClean="0"/>
              <a:t>both</a:t>
            </a:r>
            <a:r>
              <a:rPr lang="hu-HU" sz="1800" dirty="0" smtClean="0"/>
              <a:t> </a:t>
            </a:r>
            <a:r>
              <a:rPr lang="hu-HU" sz="1800" dirty="0" err="1" smtClean="0"/>
              <a:t>at</a:t>
            </a:r>
            <a:r>
              <a:rPr lang="hu-HU" sz="1800" dirty="0" smtClean="0"/>
              <a:t> </a:t>
            </a:r>
            <a:r>
              <a:rPr lang="hu-HU" sz="1800" dirty="0" err="1" smtClean="0"/>
              <a:t>national</a:t>
            </a:r>
            <a:r>
              <a:rPr lang="hu-HU" sz="1800" dirty="0" smtClean="0"/>
              <a:t> </a:t>
            </a:r>
            <a:r>
              <a:rPr lang="hu-HU" sz="1800" dirty="0" err="1" smtClean="0"/>
              <a:t>and</a:t>
            </a:r>
            <a:r>
              <a:rPr lang="hu-HU" sz="1800" dirty="0" smtClean="0"/>
              <a:t> </a:t>
            </a:r>
            <a:r>
              <a:rPr lang="hu-HU" sz="1800" dirty="0" err="1" smtClean="0"/>
              <a:t>international</a:t>
            </a:r>
            <a:r>
              <a:rPr lang="hu-HU" sz="1800" dirty="0" smtClean="0"/>
              <a:t> </a:t>
            </a:r>
            <a:r>
              <a:rPr lang="hu-HU" sz="1800" dirty="0" err="1" smtClean="0"/>
              <a:t>level</a:t>
            </a:r>
            <a:r>
              <a:rPr lang="hu-HU" sz="1800" dirty="0" smtClean="0"/>
              <a:t>. </a:t>
            </a:r>
            <a:r>
              <a:rPr lang="hu-HU" sz="1800" dirty="0" err="1" smtClean="0"/>
              <a:t>Exploration</a:t>
            </a:r>
            <a:r>
              <a:rPr lang="hu-HU" sz="1800" dirty="0" smtClean="0"/>
              <a:t> </a:t>
            </a:r>
            <a:r>
              <a:rPr lang="hu-HU" sz="1800" dirty="0" err="1" smtClean="0"/>
              <a:t>to</a:t>
            </a:r>
            <a:r>
              <a:rPr lang="hu-HU" sz="1800" dirty="0" smtClean="0"/>
              <a:t> </a:t>
            </a:r>
            <a:r>
              <a:rPr lang="hu-HU" sz="1800" dirty="0" err="1" smtClean="0"/>
              <a:t>support</a:t>
            </a:r>
            <a:r>
              <a:rPr lang="hu-HU" sz="1800" dirty="0" smtClean="0"/>
              <a:t> </a:t>
            </a:r>
            <a:r>
              <a:rPr lang="hu-HU" sz="1800" dirty="0" err="1" smtClean="0"/>
              <a:t>that</a:t>
            </a:r>
            <a:r>
              <a:rPr lang="hu-HU" sz="1800" dirty="0" smtClean="0"/>
              <a:t>, and </a:t>
            </a:r>
            <a:r>
              <a:rPr lang="hu-HU" sz="1800" dirty="0" err="1" smtClean="0"/>
              <a:t>to</a:t>
            </a:r>
            <a:r>
              <a:rPr lang="hu-HU" sz="1800" dirty="0" smtClean="0"/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ensure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access</a:t>
            </a:r>
            <a:r>
              <a:rPr lang="hu-HU" sz="1800" dirty="0" smtClean="0"/>
              <a:t> </a:t>
            </a:r>
            <a:r>
              <a:rPr lang="hu-HU" sz="1800" dirty="0" err="1" smtClean="0"/>
              <a:t>to</a:t>
            </a:r>
            <a:r>
              <a:rPr lang="hu-HU" sz="1800" dirty="0" smtClean="0"/>
              <a:t> </a:t>
            </a:r>
            <a:r>
              <a:rPr lang="hu-HU" sz="1800" dirty="0" err="1" smtClean="0"/>
              <a:t>publicly</a:t>
            </a:r>
            <a:r>
              <a:rPr lang="hu-HU" sz="1800" dirty="0" smtClean="0"/>
              <a:t> </a:t>
            </a:r>
            <a:r>
              <a:rPr lang="hu-HU" sz="1800" dirty="0" err="1" smtClean="0"/>
              <a:t>available</a:t>
            </a:r>
            <a:r>
              <a:rPr lang="hu-HU" sz="1800" dirty="0" smtClean="0"/>
              <a:t> </a:t>
            </a:r>
            <a:r>
              <a:rPr lang="hu-HU" sz="1800" dirty="0" err="1" smtClean="0"/>
              <a:t>individual</a:t>
            </a:r>
            <a:r>
              <a:rPr lang="hu-HU" sz="1800" dirty="0" smtClean="0"/>
              <a:t> </a:t>
            </a:r>
            <a:r>
              <a:rPr lang="hu-HU" sz="1800" dirty="0" err="1" smtClean="0"/>
              <a:t>data</a:t>
            </a:r>
            <a:r>
              <a:rPr lang="hu-HU" sz="1800" dirty="0" smtClean="0"/>
              <a:t> </a:t>
            </a:r>
            <a:r>
              <a:rPr lang="hu-HU" sz="1800" dirty="0" err="1" smtClean="0"/>
              <a:t>to</a:t>
            </a:r>
            <a:r>
              <a:rPr lang="hu-HU" sz="1800" dirty="0" smtClean="0"/>
              <a:t> </a:t>
            </a:r>
            <a:r>
              <a:rPr lang="hu-HU" sz="1800" dirty="0" err="1" smtClean="0"/>
              <a:t>follow</a:t>
            </a:r>
            <a:r>
              <a:rPr lang="hu-HU" sz="1800" dirty="0" smtClean="0"/>
              <a:t> HWF </a:t>
            </a:r>
            <a:r>
              <a:rPr lang="hu-HU" sz="1800" dirty="0" err="1" smtClean="0"/>
              <a:t>mobility</a:t>
            </a:r>
            <a:r>
              <a:rPr lang="hu-HU" sz="1800" dirty="0" smtClean="0"/>
              <a:t> and </a:t>
            </a:r>
            <a:r>
              <a:rPr lang="hu-HU" sz="1800" dirty="0" err="1" smtClean="0"/>
              <a:t>activity</a:t>
            </a:r>
            <a:r>
              <a:rPr lang="hu-HU" sz="1800" dirty="0" smtClean="0"/>
              <a:t> is </a:t>
            </a:r>
            <a:r>
              <a:rPr lang="hu-HU" sz="1800" dirty="0" err="1" smtClean="0"/>
              <a:t>needed</a:t>
            </a:r>
            <a:r>
              <a:rPr lang="hu-HU" sz="1800" dirty="0" smtClean="0"/>
              <a:t> </a:t>
            </a:r>
            <a:r>
              <a:rPr lang="hu-HU" sz="1800" dirty="0" err="1" smtClean="0"/>
              <a:t>at</a:t>
            </a:r>
            <a:r>
              <a:rPr lang="hu-HU" sz="1800" dirty="0" smtClean="0"/>
              <a:t> EU </a:t>
            </a:r>
            <a:r>
              <a:rPr lang="hu-HU" sz="1800" dirty="0" err="1" smtClean="0"/>
              <a:t>level</a:t>
            </a:r>
            <a:r>
              <a:rPr lang="hu-HU" sz="1800" dirty="0" smtClean="0"/>
              <a:t>.</a:t>
            </a:r>
          </a:p>
          <a:p>
            <a:pPr algn="just"/>
            <a:endParaRPr lang="hu-HU" sz="1800" dirty="0" smtClean="0"/>
          </a:p>
          <a:p>
            <a:pPr algn="just"/>
            <a:r>
              <a:rPr lang="hu-HU" sz="1800" dirty="0" smtClean="0">
                <a:solidFill>
                  <a:srgbClr val="FF0000"/>
                </a:solidFill>
              </a:rPr>
              <a:t>Data and </a:t>
            </a:r>
            <a:r>
              <a:rPr lang="hu-HU" sz="1800" dirty="0" err="1" smtClean="0">
                <a:solidFill>
                  <a:srgbClr val="FF0000"/>
                </a:solidFill>
              </a:rPr>
              <a:t>additional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information</a:t>
            </a:r>
            <a:r>
              <a:rPr lang="hu-HU" sz="1800" dirty="0" smtClean="0"/>
              <a:t> </a:t>
            </a:r>
            <a:r>
              <a:rPr lang="hu-HU" sz="1800" dirty="0" err="1" smtClean="0"/>
              <a:t>that</a:t>
            </a:r>
            <a:r>
              <a:rPr lang="hu-HU" sz="1800" dirty="0" smtClean="0"/>
              <a:t> </a:t>
            </a:r>
            <a:r>
              <a:rPr lang="hu-HU" sz="1800" dirty="0" err="1" smtClean="0"/>
              <a:t>are</a:t>
            </a:r>
            <a:r>
              <a:rPr lang="hu-HU" sz="1800" dirty="0" smtClean="0"/>
              <a:t> </a:t>
            </a:r>
            <a:r>
              <a:rPr lang="hu-HU" sz="1800" dirty="0" err="1" smtClean="0"/>
              <a:t>needed</a:t>
            </a:r>
            <a:r>
              <a:rPr lang="hu-HU" sz="1800" dirty="0" smtClean="0"/>
              <a:t> </a:t>
            </a:r>
            <a:r>
              <a:rPr lang="hu-HU" sz="1800" dirty="0" err="1" smtClean="0"/>
              <a:t>to</a:t>
            </a:r>
            <a:r>
              <a:rPr lang="hu-HU" sz="1800" dirty="0" smtClean="0"/>
              <a:t> be </a:t>
            </a:r>
            <a:r>
              <a:rPr lang="hu-HU" sz="1800" dirty="0" err="1" smtClean="0"/>
              <a:t>able</a:t>
            </a:r>
            <a:r>
              <a:rPr lang="hu-HU" sz="1800" dirty="0" smtClean="0"/>
              <a:t> </a:t>
            </a:r>
            <a:r>
              <a:rPr lang="hu-HU" sz="1800" dirty="0" err="1" smtClean="0"/>
              <a:t>to</a:t>
            </a:r>
            <a:r>
              <a:rPr lang="hu-HU" sz="1800" dirty="0" smtClean="0"/>
              <a:t> </a:t>
            </a:r>
            <a:r>
              <a:rPr lang="hu-HU" sz="1800" dirty="0" err="1" smtClean="0"/>
              <a:t>evaluate</a:t>
            </a:r>
            <a:r>
              <a:rPr lang="hu-HU" sz="1800" dirty="0" smtClean="0"/>
              <a:t> HWF </a:t>
            </a:r>
            <a:r>
              <a:rPr lang="hu-HU" sz="1800" dirty="0" err="1" smtClean="0"/>
              <a:t>mobility</a:t>
            </a:r>
            <a:r>
              <a:rPr lang="hu-HU" sz="1800" dirty="0" smtClean="0"/>
              <a:t> </a:t>
            </a:r>
            <a:r>
              <a:rPr lang="hu-HU" sz="1800" dirty="0" err="1" smtClean="0"/>
              <a:t>data</a:t>
            </a:r>
            <a:r>
              <a:rPr lang="hu-HU" sz="1800" dirty="0" smtClean="0"/>
              <a:t> and </a:t>
            </a:r>
            <a:r>
              <a:rPr lang="hu-HU" sz="1800" dirty="0" err="1" smtClean="0"/>
              <a:t>indicators</a:t>
            </a:r>
            <a:r>
              <a:rPr lang="hu-HU" sz="1800" dirty="0" smtClean="0"/>
              <a:t> </a:t>
            </a:r>
            <a:r>
              <a:rPr lang="hu-HU" sz="1800" dirty="0" err="1" smtClean="0"/>
              <a:t>in</a:t>
            </a:r>
            <a:r>
              <a:rPr lang="hu-HU" sz="1800" dirty="0" smtClean="0"/>
              <a:t> a </a:t>
            </a:r>
            <a:r>
              <a:rPr lang="hu-HU" sz="1800" dirty="0" err="1" smtClean="0"/>
              <a:t>comprehensive</a:t>
            </a:r>
            <a:r>
              <a:rPr lang="hu-HU" sz="1800" dirty="0" smtClean="0"/>
              <a:t> and </a:t>
            </a:r>
            <a:r>
              <a:rPr lang="hu-HU" sz="1800" dirty="0" err="1" smtClean="0"/>
              <a:t>proper</a:t>
            </a:r>
            <a:r>
              <a:rPr lang="hu-HU" sz="1800" dirty="0" smtClean="0"/>
              <a:t> </a:t>
            </a:r>
            <a:r>
              <a:rPr lang="hu-HU" sz="1800" dirty="0" err="1" smtClean="0"/>
              <a:t>way</a:t>
            </a:r>
            <a:r>
              <a:rPr lang="hu-HU" sz="1800" dirty="0" smtClean="0"/>
              <a:t> </a:t>
            </a:r>
            <a:r>
              <a:rPr lang="hu-HU" sz="1800" dirty="0" smtClean="0">
                <a:solidFill>
                  <a:srgbClr val="FF0000"/>
                </a:solidFill>
              </a:rPr>
              <a:t>must be </a:t>
            </a:r>
            <a:r>
              <a:rPr lang="hu-HU" sz="1800" dirty="0" err="1" smtClean="0">
                <a:solidFill>
                  <a:srgbClr val="FF0000"/>
                </a:solidFill>
              </a:rPr>
              <a:t>defined</a:t>
            </a:r>
            <a:r>
              <a:rPr lang="hu-HU" sz="1800" dirty="0" smtClean="0">
                <a:solidFill>
                  <a:srgbClr val="FF0000"/>
                </a:solidFill>
              </a:rPr>
              <a:t> and </a:t>
            </a:r>
            <a:r>
              <a:rPr lang="hu-HU" sz="1800" dirty="0" err="1" smtClean="0">
                <a:solidFill>
                  <a:srgbClr val="FF0000"/>
                </a:solidFill>
              </a:rPr>
              <a:t>explored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further</a:t>
            </a:r>
            <a:r>
              <a:rPr lang="hu-HU" sz="1800" dirty="0" smtClean="0"/>
              <a:t>. </a:t>
            </a:r>
            <a:r>
              <a:rPr lang="hu-HU" sz="1800" dirty="0" err="1" smtClean="0"/>
              <a:t>For</a:t>
            </a:r>
            <a:r>
              <a:rPr lang="hu-HU" sz="1800" dirty="0" smtClean="0"/>
              <a:t> </a:t>
            </a:r>
            <a:r>
              <a:rPr lang="hu-HU" sz="1800" dirty="0" err="1" smtClean="0"/>
              <a:t>example</a:t>
            </a:r>
            <a:r>
              <a:rPr lang="hu-HU" sz="1800" dirty="0" smtClean="0"/>
              <a:t>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availability</a:t>
            </a:r>
            <a:r>
              <a:rPr lang="hu-HU" sz="1800" dirty="0" smtClean="0"/>
              <a:t> of </a:t>
            </a:r>
            <a:r>
              <a:rPr lang="hu-HU" sz="1800" dirty="0" err="1" smtClean="0">
                <a:solidFill>
                  <a:srgbClr val="FF0000"/>
                </a:solidFill>
              </a:rPr>
              <a:t>practising</a:t>
            </a:r>
            <a:r>
              <a:rPr lang="hu-HU" sz="1800" dirty="0" smtClean="0">
                <a:solidFill>
                  <a:srgbClr val="FF0000"/>
                </a:solidFill>
              </a:rPr>
              <a:t> HWF </a:t>
            </a:r>
            <a:r>
              <a:rPr lang="hu-HU" sz="1800" dirty="0" err="1" smtClean="0">
                <a:solidFill>
                  <a:srgbClr val="FF0000"/>
                </a:solidFill>
              </a:rPr>
              <a:t>data</a:t>
            </a:r>
            <a:r>
              <a:rPr lang="hu-HU" sz="1800" dirty="0" smtClean="0">
                <a:solidFill>
                  <a:srgbClr val="FF0000"/>
                </a:solidFill>
              </a:rPr>
              <a:t>, </a:t>
            </a:r>
            <a:r>
              <a:rPr lang="hu-HU" sz="1800" dirty="0" err="1" smtClean="0">
                <a:solidFill>
                  <a:srgbClr val="FF0000"/>
                </a:solidFill>
              </a:rPr>
              <a:t>the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role</a:t>
            </a:r>
            <a:r>
              <a:rPr lang="hu-HU" sz="1800" dirty="0" smtClean="0">
                <a:solidFill>
                  <a:srgbClr val="FF0000"/>
                </a:solidFill>
              </a:rPr>
              <a:t> (and </a:t>
            </a:r>
            <a:r>
              <a:rPr lang="hu-HU" sz="1800" dirty="0" err="1" smtClean="0">
                <a:solidFill>
                  <a:srgbClr val="FF0000"/>
                </a:solidFill>
              </a:rPr>
              <a:t>relating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data</a:t>
            </a:r>
            <a:r>
              <a:rPr lang="hu-HU" sz="1800" dirty="0" smtClean="0">
                <a:solidFill>
                  <a:srgbClr val="FF0000"/>
                </a:solidFill>
              </a:rPr>
              <a:t>) </a:t>
            </a:r>
            <a:r>
              <a:rPr lang="hu-HU" sz="1800" dirty="0" err="1" smtClean="0">
                <a:solidFill>
                  <a:srgbClr val="FF0000"/>
                </a:solidFill>
              </a:rPr>
              <a:t>on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dual</a:t>
            </a:r>
            <a:r>
              <a:rPr lang="hu-HU" sz="1800" dirty="0" smtClean="0">
                <a:solidFill>
                  <a:srgbClr val="FF0000"/>
                </a:solidFill>
              </a:rPr>
              <a:t>/ </a:t>
            </a:r>
            <a:r>
              <a:rPr lang="hu-HU" sz="1800" dirty="0" err="1" smtClean="0">
                <a:solidFill>
                  <a:srgbClr val="FF0000"/>
                </a:solidFill>
              </a:rPr>
              <a:t>multiple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employment</a:t>
            </a:r>
            <a:r>
              <a:rPr lang="hu-HU" sz="1800" dirty="0" smtClean="0">
                <a:solidFill>
                  <a:srgbClr val="FF0000"/>
                </a:solidFill>
              </a:rPr>
              <a:t>, </a:t>
            </a:r>
            <a:r>
              <a:rPr lang="hu-HU" sz="1800" dirty="0" err="1" smtClean="0">
                <a:solidFill>
                  <a:srgbClr val="FF0000"/>
                </a:solidFill>
              </a:rPr>
              <a:t>the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use</a:t>
            </a:r>
            <a:r>
              <a:rPr lang="hu-HU" sz="1800" dirty="0" smtClean="0">
                <a:solidFill>
                  <a:srgbClr val="FF0000"/>
                </a:solidFill>
              </a:rPr>
              <a:t>/</a:t>
            </a:r>
            <a:r>
              <a:rPr lang="hu-HU" sz="1800" dirty="0" err="1" smtClean="0">
                <a:solidFill>
                  <a:srgbClr val="FF0000"/>
                </a:solidFill>
              </a:rPr>
              <a:t>role</a:t>
            </a:r>
            <a:r>
              <a:rPr lang="hu-HU" sz="1800" dirty="0" smtClean="0">
                <a:solidFill>
                  <a:srgbClr val="FF0000"/>
                </a:solidFill>
              </a:rPr>
              <a:t> of FTE, </a:t>
            </a:r>
            <a:r>
              <a:rPr lang="hu-HU" sz="1800" dirty="0" err="1" smtClean="0">
                <a:solidFill>
                  <a:srgbClr val="FF0000"/>
                </a:solidFill>
              </a:rPr>
              <a:t>labour</a:t>
            </a:r>
            <a:r>
              <a:rPr lang="hu-HU" sz="1800" dirty="0" smtClean="0">
                <a:solidFill>
                  <a:srgbClr val="FF0000"/>
                </a:solidFill>
              </a:rPr>
              <a:t> market </a:t>
            </a:r>
            <a:r>
              <a:rPr lang="hu-HU" sz="1800" dirty="0" err="1" smtClean="0">
                <a:solidFill>
                  <a:srgbClr val="FF0000"/>
                </a:solidFill>
              </a:rPr>
              <a:t>contexts</a:t>
            </a:r>
            <a:r>
              <a:rPr lang="hu-HU" sz="1800" dirty="0" smtClean="0">
                <a:solidFill>
                  <a:srgbClr val="FF0000"/>
                </a:solidFill>
              </a:rPr>
              <a:t>, etc.</a:t>
            </a:r>
          </a:p>
          <a:p>
            <a:pPr algn="just"/>
            <a:endParaRPr lang="hu-HU" sz="1800" dirty="0" smtClean="0"/>
          </a:p>
          <a:p>
            <a:r>
              <a:rPr lang="hu-HU" sz="1800" dirty="0" err="1" smtClean="0"/>
              <a:t>As</a:t>
            </a:r>
            <a:r>
              <a:rPr lang="hu-HU" sz="1800" dirty="0" smtClean="0"/>
              <a:t> a </a:t>
            </a:r>
            <a:r>
              <a:rPr lang="hu-HU" sz="1800" dirty="0" err="1" smtClean="0"/>
              <a:t>long-term</a:t>
            </a:r>
            <a:r>
              <a:rPr lang="hu-HU" sz="1800" dirty="0" smtClean="0"/>
              <a:t> </a:t>
            </a:r>
            <a:r>
              <a:rPr lang="hu-HU" sz="1800" dirty="0" err="1" smtClean="0"/>
              <a:t>plan</a:t>
            </a:r>
            <a:r>
              <a:rPr lang="hu-HU" sz="1800" dirty="0" smtClean="0"/>
              <a:t>, </a:t>
            </a:r>
            <a:r>
              <a:rPr lang="hu-HU" sz="1800" dirty="0" err="1" smtClean="0"/>
              <a:t>with</a:t>
            </a:r>
            <a:r>
              <a:rPr lang="hu-HU" sz="1800" dirty="0" smtClean="0"/>
              <a:t>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involvement</a:t>
            </a:r>
            <a:r>
              <a:rPr lang="hu-HU" sz="1800" dirty="0" smtClean="0"/>
              <a:t> of </a:t>
            </a:r>
            <a:r>
              <a:rPr lang="hu-HU" sz="1800" dirty="0" err="1" smtClean="0"/>
              <a:t>national</a:t>
            </a:r>
            <a:r>
              <a:rPr lang="hu-HU" sz="1800" dirty="0" smtClean="0"/>
              <a:t> </a:t>
            </a:r>
            <a:r>
              <a:rPr lang="hu-HU" sz="1800" dirty="0" err="1" smtClean="0"/>
              <a:t>authorities</a:t>
            </a:r>
            <a:r>
              <a:rPr lang="hu-HU" sz="1800" dirty="0" smtClean="0"/>
              <a:t>,an </a:t>
            </a:r>
            <a:r>
              <a:rPr lang="hu-HU" sz="1800" dirty="0" smtClean="0">
                <a:solidFill>
                  <a:srgbClr val="FF0000"/>
                </a:solidFill>
              </a:rPr>
              <a:t>EU</a:t>
            </a:r>
          </a:p>
          <a:p>
            <a:r>
              <a:rPr lang="hu-HU" sz="1800" dirty="0" err="1" smtClean="0">
                <a:solidFill>
                  <a:srgbClr val="FF0000"/>
                </a:solidFill>
              </a:rPr>
              <a:t>level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registry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or</a:t>
            </a:r>
            <a:r>
              <a:rPr lang="hu-HU" sz="1800" dirty="0" smtClean="0">
                <a:solidFill>
                  <a:srgbClr val="FF0000"/>
                </a:solidFill>
              </a:rPr>
              <a:t> Data </a:t>
            </a:r>
            <a:r>
              <a:rPr lang="hu-HU" sz="1800" dirty="0" err="1" smtClean="0">
                <a:solidFill>
                  <a:srgbClr val="FF0000"/>
                </a:solidFill>
              </a:rPr>
              <a:t>Warehouse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on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various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information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err="1" smtClean="0">
                <a:solidFill>
                  <a:srgbClr val="FF0000"/>
                </a:solidFill>
              </a:rPr>
              <a:t>on</a:t>
            </a:r>
            <a:r>
              <a:rPr lang="hu-HU" sz="1800" dirty="0" smtClean="0">
                <a:solidFill>
                  <a:srgbClr val="FF0000"/>
                </a:solidFill>
              </a:rPr>
              <a:t> mobile HWF </a:t>
            </a:r>
            <a:r>
              <a:rPr lang="hu-HU" sz="1800" dirty="0" err="1" smtClean="0">
                <a:solidFill>
                  <a:srgbClr val="FF0000"/>
                </a:solidFill>
              </a:rPr>
              <a:t>should</a:t>
            </a:r>
            <a:r>
              <a:rPr lang="hu-HU" sz="1800" dirty="0" smtClean="0">
                <a:solidFill>
                  <a:srgbClr val="FF0000"/>
                </a:solidFill>
              </a:rPr>
              <a:t> be </a:t>
            </a:r>
            <a:r>
              <a:rPr lang="hu-HU" sz="1800" dirty="0" err="1" smtClean="0">
                <a:solidFill>
                  <a:srgbClr val="FF0000"/>
                </a:solidFill>
              </a:rPr>
              <a:t>considered</a:t>
            </a:r>
            <a:r>
              <a:rPr lang="hu-HU" sz="18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hu-HU" sz="1800" dirty="0" smtClean="0"/>
          </a:p>
          <a:p>
            <a:pPr algn="just"/>
            <a:endParaRPr lang="hu-HU" sz="1800" dirty="0" smtClean="0"/>
          </a:p>
          <a:p>
            <a:pPr algn="just"/>
            <a:endParaRPr lang="hu-HU" sz="1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3542C-C59B-493F-9309-77452E748F90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u-HU" sz="2800" dirty="0" smtClean="0"/>
              <a:t>WHO-OECD Minimum </a:t>
            </a:r>
            <a:r>
              <a:rPr lang="hu-HU" sz="2800" dirty="0" err="1" smtClean="0"/>
              <a:t>Mobility</a:t>
            </a:r>
            <a:r>
              <a:rPr lang="hu-HU" sz="2800" dirty="0" smtClean="0"/>
              <a:t> Data </a:t>
            </a:r>
            <a:r>
              <a:rPr lang="hu-HU" sz="2800" dirty="0" err="1" smtClean="0"/>
              <a:t>Set</a:t>
            </a:r>
            <a:r>
              <a:rPr lang="hu-HU" sz="2800" dirty="0" smtClean="0"/>
              <a:t/>
            </a:r>
            <a:br>
              <a:rPr lang="hu-HU" sz="2800" dirty="0" smtClean="0"/>
            </a:br>
            <a:endParaRPr lang="hu-HU" sz="2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3542C-C59B-493F-9309-77452E748F90}" type="slidenum">
              <a:rPr lang="hu-HU" smtClean="0"/>
              <a:pPr/>
              <a:t>9</a:t>
            </a:fld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165304"/>
            <a:ext cx="84963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8300" y="1088231"/>
            <a:ext cx="843915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3221</TotalTime>
  <Words>2299</Words>
  <Application>Microsoft Office PowerPoint</Application>
  <PresentationFormat>Presentazione su schermo (4:3)</PresentationFormat>
  <Paragraphs>276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23</vt:i4>
      </vt:variant>
    </vt:vector>
  </HeadingPairs>
  <TitlesOfParts>
    <vt:vector size="25" baseType="lpstr">
      <vt:lpstr>Custom Design</vt:lpstr>
      <vt:lpstr>Default Theme</vt:lpstr>
      <vt:lpstr>Diapositiva 1</vt:lpstr>
      <vt:lpstr>Activity 2 in WP4 WORK</vt:lpstr>
      <vt:lpstr>LINKS</vt:lpstr>
      <vt:lpstr>D042  Report on mobility data in the EU </vt:lpstr>
      <vt:lpstr>D042 Planned Structure</vt:lpstr>
      <vt:lpstr>WP4 WORKSHOPS – HWF MOBILITY (WHO Code component WSs are not included)</vt:lpstr>
      <vt:lpstr>Main conclusions 1</vt:lpstr>
      <vt:lpstr>Main conclusions 2</vt:lpstr>
      <vt:lpstr>WHO-OECD Minimum Mobility Data Set </vt:lpstr>
      <vt:lpstr>Findings of WP4 Questionnaire Survey </vt:lpstr>
      <vt:lpstr>Mobility in respect of number, composition and sustainability of HWF</vt:lpstr>
      <vt:lpstr>Indicators and use of mobility data</vt:lpstr>
      <vt:lpstr>Interpretation</vt:lpstr>
      <vt:lpstr>The role of HWF mobility in HWFP - „Qualitative” answers of the WP4 QS</vt:lpstr>
      <vt:lpstr>2.C.5. What recommendations do you have regarding the possible use/inclusion of HWF mobility information into the JQ?  </vt:lpstr>
      <vt:lpstr>Summary - EU level support 1 </vt:lpstr>
      <vt:lpstr>Summary - EU level support 2</vt:lpstr>
      <vt:lpstr>Diapositiva 18</vt:lpstr>
      <vt:lpstr>Diapositiva 19</vt:lpstr>
      <vt:lpstr>Diapositiva 20</vt:lpstr>
      <vt:lpstr>Diapositiva 21</vt:lpstr>
      <vt:lpstr>Diapositiva 22</vt:lpstr>
      <vt:lpstr>THANK YOU</vt:lpstr>
    </vt:vector>
  </TitlesOfParts>
  <Company>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Kovács Eszter</dc:creator>
  <cp:lastModifiedBy>ospiti</cp:lastModifiedBy>
  <cp:revision>61</cp:revision>
  <dcterms:created xsi:type="dcterms:W3CDTF">2014-11-30T16:44:17Z</dcterms:created>
  <dcterms:modified xsi:type="dcterms:W3CDTF">2014-12-03T10:25:28Z</dcterms:modified>
</cp:coreProperties>
</file>