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11"/>
  </p:notesMasterIdLst>
  <p:handoutMasterIdLst>
    <p:handoutMasterId r:id="rId12"/>
  </p:handoutMasterIdLst>
  <p:sldIdLst>
    <p:sldId id="312" r:id="rId3"/>
    <p:sldId id="314" r:id="rId4"/>
    <p:sldId id="317" r:id="rId5"/>
    <p:sldId id="315" r:id="rId6"/>
    <p:sldId id="318" r:id="rId7"/>
    <p:sldId id="320" r:id="rId8"/>
    <p:sldId id="322" r:id="rId9"/>
    <p:sldId id="323" r:id="rId10"/>
  </p:sldIdLst>
  <p:sldSz cx="9144000" cy="6858000" type="screen4x3"/>
  <p:notesSz cx="6669088" cy="97536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6" autoAdjust="0"/>
    <p:restoredTop sz="87543" autoAdjust="0"/>
  </p:normalViewPr>
  <p:slideViewPr>
    <p:cSldViewPr>
      <p:cViewPr>
        <p:scale>
          <a:sx n="48" d="100"/>
          <a:sy n="48" d="100"/>
        </p:scale>
        <p:origin x="-1758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8F102-0B16-4DD0-A431-B67203938631}" type="datetimeFigureOut">
              <a:rPr lang="en-GB" smtClean="0"/>
              <a:t>02/12/2014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5F3E15-92F5-4302-85F3-5E944CC63D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5115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DD97A3-583E-49E7-A624-CA644F0495CC}" type="datetimeFigureOut">
              <a:rPr lang="en-GB" smtClean="0"/>
              <a:t>02/12/2014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31838"/>
            <a:ext cx="4875212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25DF0D-90AD-4AA3-952D-F57D4E67C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23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5DF0D-90AD-4AA3-952D-F57D4E67C03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529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5DF0D-90AD-4AA3-952D-F57D4E67C03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130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6229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>
              <a:defRPr/>
            </a:pPr>
            <a:fld id="{D481F759-423F-4F89-B513-D46CB61630AE}" type="datetimeFigureOut">
              <a:rPr lang="hu-HU">
                <a:solidFill>
                  <a:prstClr val="black"/>
                </a:solidFill>
              </a:rPr>
              <a:pPr defTabSz="457200">
                <a:defRPr/>
              </a:pPr>
              <a:t>2014.12.02.</a:t>
            </a:fld>
            <a:endParaRPr lang="hu-HU" dirty="0">
              <a:solidFill>
                <a:prstClr val="black"/>
              </a:solidFill>
            </a:endParaRPr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>
              <a:defRPr/>
            </a:pPr>
            <a:endParaRPr lang="hu-HU" dirty="0">
              <a:solidFill>
                <a:prstClr val="black"/>
              </a:solidFill>
            </a:endParaRPr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>
              <a:defRPr/>
            </a:pPr>
            <a:fld id="{A2BC947A-1026-4568-A37A-B95B8C497FA6}" type="slidenum">
              <a:rPr lang="hu-HU">
                <a:solidFill>
                  <a:prstClr val="black"/>
                </a:solidFill>
              </a:rPr>
              <a:pPr defTabSz="457200">
                <a:defRPr/>
              </a:pPr>
              <a:t>‹#›</a:t>
            </a:fld>
            <a:endParaRPr lang="hu-H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PT template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Placeholder 1"/>
          <p:cNvSpPr txBox="1">
            <a:spLocks/>
          </p:cNvSpPr>
          <p:nvPr/>
        </p:nvSpPr>
        <p:spPr>
          <a:xfrm>
            <a:off x="457200" y="1417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008AC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585857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85857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585857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85857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585857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PT template3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491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ec.europa.eu/internal_market/qualifications/regprof/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2867025" y="660400"/>
            <a:ext cx="6038850" cy="1470025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8AC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3600" smtClean="0"/>
              <a:t>DG MARKT</a:t>
            </a:r>
          </a:p>
          <a:p>
            <a:pPr algn="ctr"/>
            <a:r>
              <a:rPr lang="hu-HU" sz="3600" smtClean="0"/>
              <a:t>Regulated Professions Database</a:t>
            </a:r>
            <a:endParaRPr lang="en-US" sz="3600" dirty="0" smtClean="0"/>
          </a:p>
          <a:p>
            <a:pPr algn="ctr"/>
            <a:endParaRPr lang="en-US" sz="3600" dirty="0" smtClean="0"/>
          </a:p>
          <a:p>
            <a:pPr algn="ctr"/>
            <a:endParaRPr lang="en-US" sz="3600" dirty="0" smtClean="0"/>
          </a:p>
          <a:p>
            <a:pPr algn="ctr"/>
            <a:endParaRPr lang="hu-HU" sz="3600" dirty="0" smtClean="0">
              <a:solidFill>
                <a:srgbClr val="0087D7"/>
              </a:solidFill>
            </a:endParaRPr>
          </a:p>
          <a:p>
            <a:pPr algn="ctr"/>
            <a:endParaRPr lang="hu-HU" dirty="0" smtClean="0">
              <a:solidFill>
                <a:srgbClr val="0087D7"/>
              </a:solidFill>
            </a:endParaRPr>
          </a:p>
          <a:p>
            <a:pPr algn="ctr"/>
            <a:endParaRPr lang="en-US" sz="3600" dirty="0">
              <a:solidFill>
                <a:srgbClr val="0087D7"/>
              </a:solidFill>
            </a:endParaRPr>
          </a:p>
        </p:txBody>
      </p:sp>
      <p:sp>
        <p:nvSpPr>
          <p:cNvPr id="6" name="Ondertitel 2"/>
          <p:cNvSpPr txBox="1">
            <a:spLocks/>
          </p:cNvSpPr>
          <p:nvPr/>
        </p:nvSpPr>
        <p:spPr>
          <a:xfrm>
            <a:off x="2867024" y="3504508"/>
            <a:ext cx="5717417" cy="345288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rgbClr val="585857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585857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rgbClr val="585857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585857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585857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it-IT" sz="1500" i="1" dirty="0" smtClean="0">
              <a:solidFill>
                <a:prstClr val="white">
                  <a:lumMod val="50000"/>
                </a:prstClr>
              </a:solidFill>
            </a:endParaRPr>
          </a:p>
          <a:p>
            <a:pPr marL="0" indent="0">
              <a:buFont typeface="Arial"/>
              <a:buNone/>
            </a:pPr>
            <a:endParaRPr lang="it-IT" sz="1500" i="1" dirty="0">
              <a:solidFill>
                <a:prstClr val="white">
                  <a:lumMod val="50000"/>
                </a:prstClr>
              </a:solidFill>
            </a:endParaRPr>
          </a:p>
          <a:p>
            <a:pPr marL="0" indent="0">
              <a:buFont typeface="Arial"/>
              <a:buNone/>
            </a:pPr>
            <a:r>
              <a:rPr lang="it-IT" sz="2800" dirty="0" smtClean="0">
                <a:solidFill>
                  <a:prstClr val="white">
                    <a:lumMod val="50000"/>
                  </a:prstClr>
                </a:solidFill>
              </a:rPr>
              <a:t>_____________________________</a:t>
            </a:r>
            <a:endParaRPr lang="nl-BE" sz="2800" dirty="0" smtClean="0">
              <a:solidFill>
                <a:prstClr val="white">
                  <a:lumMod val="50000"/>
                </a:prstClr>
              </a:solidFill>
            </a:endParaRPr>
          </a:p>
          <a:p>
            <a:pPr marL="0" indent="0">
              <a:buFont typeface="Arial"/>
              <a:buNone/>
            </a:pPr>
            <a:r>
              <a:rPr lang="en-US" sz="2800" smtClean="0">
                <a:solidFill>
                  <a:prstClr val="white">
                    <a:lumMod val="50000"/>
                  </a:prstClr>
                </a:solidFill>
              </a:rPr>
              <a:t>WP4 </a:t>
            </a:r>
            <a:r>
              <a:rPr lang="hu-HU" sz="2800" smtClean="0">
                <a:solidFill>
                  <a:prstClr val="white">
                    <a:lumMod val="50000"/>
                  </a:prstClr>
                </a:solidFill>
              </a:rPr>
              <a:t>Roma </a:t>
            </a:r>
            <a:r>
              <a:rPr lang="hu-HU" sz="2800" dirty="0" err="1" smtClean="0">
                <a:solidFill>
                  <a:prstClr val="white">
                    <a:lumMod val="50000"/>
                  </a:prstClr>
                </a:solidFill>
              </a:rPr>
              <a:t>Workshop</a:t>
            </a:r>
            <a:endParaRPr lang="en-US" sz="2800" dirty="0" smtClean="0">
              <a:solidFill>
                <a:prstClr val="white">
                  <a:lumMod val="50000"/>
                </a:prstClr>
              </a:solidFill>
            </a:endParaRPr>
          </a:p>
          <a:p>
            <a:pPr marL="0" indent="0">
              <a:buFont typeface="Arial"/>
              <a:buNone/>
            </a:pPr>
            <a:r>
              <a:rPr lang="hu-HU" sz="2800" smtClean="0">
                <a:solidFill>
                  <a:prstClr val="white">
                    <a:lumMod val="50000"/>
                  </a:prstClr>
                </a:solidFill>
              </a:rPr>
              <a:t>3</a:t>
            </a:r>
            <a:r>
              <a:rPr lang="en-US" sz="280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hu-HU" sz="2800" smtClean="0">
                <a:solidFill>
                  <a:prstClr val="white">
                    <a:lumMod val="50000"/>
                  </a:prstClr>
                </a:solidFill>
              </a:rPr>
              <a:t>December</a:t>
            </a:r>
            <a:r>
              <a:rPr lang="en-US" sz="280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en-US" sz="2800" dirty="0" smtClean="0">
                <a:solidFill>
                  <a:prstClr val="white">
                    <a:lumMod val="50000"/>
                  </a:prstClr>
                </a:solidFill>
              </a:rPr>
              <a:t>2014</a:t>
            </a:r>
          </a:p>
          <a:p>
            <a:pPr marL="0" indent="0">
              <a:buFont typeface="Arial"/>
              <a:buNone/>
            </a:pPr>
            <a:endParaRPr lang="en-US" sz="2800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15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544" y="1772816"/>
            <a:ext cx="2290456" cy="2545637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>
          <a:xfrm>
            <a:off x="251520" y="260648"/>
            <a:ext cx="45704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hu-HU" sz="3200" b="1" smtClean="0">
                <a:solidFill>
                  <a:srgbClr val="00B0F0"/>
                </a:solidFill>
                <a:latin typeface="Trebuchet MS" panose="020B0603020202020204" pitchFamily="34" charset="0"/>
              </a:rPr>
              <a:t>Regulation </a:t>
            </a:r>
            <a:r>
              <a:rPr lang="hu-HU" sz="3200" b="1">
                <a:solidFill>
                  <a:srgbClr val="00B0F0"/>
                </a:solidFill>
                <a:latin typeface="Trebuchet MS" panose="020B0603020202020204" pitchFamily="34" charset="0"/>
              </a:rPr>
              <a:t>background</a:t>
            </a:r>
            <a:endParaRPr lang="hu-HU" sz="2400" b="1" dirty="0">
              <a:solidFill>
                <a:srgbClr val="00B0F0"/>
              </a:solidFill>
              <a:latin typeface="Trebuchet MS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61331" y="1124745"/>
            <a:ext cx="827770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7" name="Szövegdoboz 6"/>
          <p:cNvSpPr txBox="1"/>
          <p:nvPr/>
        </p:nvSpPr>
        <p:spPr>
          <a:xfrm>
            <a:off x="539552" y="1484784"/>
            <a:ext cx="74888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/>
              <a:t>The R</a:t>
            </a:r>
            <a:r>
              <a:rPr lang="en-US" sz="2800" dirty="0" err="1"/>
              <a:t>egulated</a:t>
            </a:r>
            <a:r>
              <a:rPr lang="en-US" sz="2800" dirty="0"/>
              <a:t> </a:t>
            </a:r>
            <a:r>
              <a:rPr lang="hu-HU" sz="2800" dirty="0"/>
              <a:t>P</a:t>
            </a:r>
            <a:r>
              <a:rPr lang="en-US" sz="2800" dirty="0" err="1"/>
              <a:t>rofessions</a:t>
            </a:r>
            <a:r>
              <a:rPr lang="en-US" sz="2800" dirty="0"/>
              <a:t> </a:t>
            </a:r>
            <a:r>
              <a:rPr lang="hu-HU" sz="2800" dirty="0"/>
              <a:t>D</a:t>
            </a:r>
            <a:r>
              <a:rPr lang="en-US" sz="2800" dirty="0" err="1"/>
              <a:t>atabase</a:t>
            </a:r>
            <a:r>
              <a:rPr lang="en-US" sz="2800" dirty="0"/>
              <a:t> </a:t>
            </a:r>
            <a:r>
              <a:rPr lang="hu-HU" sz="2800" dirty="0"/>
              <a:t>is </a:t>
            </a:r>
            <a:r>
              <a:rPr lang="fr-BE" sz="2800" dirty="0"/>
              <a:t>set up and </a:t>
            </a:r>
            <a:r>
              <a:rPr lang="fr-BE" sz="2800" dirty="0" err="1"/>
              <a:t>maintained</a:t>
            </a:r>
            <a:r>
              <a:rPr lang="fr-BE" sz="2800" dirty="0"/>
              <a:t> on the basis of Directive</a:t>
            </a:r>
            <a:r>
              <a:rPr lang="en-US" sz="2800" dirty="0"/>
              <a:t> 2005/36</a:t>
            </a:r>
            <a:r>
              <a:rPr lang="hu-HU" sz="2800" dirty="0"/>
              <a:t>/</a:t>
            </a:r>
            <a:r>
              <a:rPr lang="en-US" sz="2800" dirty="0"/>
              <a:t>EC </a:t>
            </a:r>
            <a:r>
              <a:rPr lang="hu-HU" sz="2800" dirty="0" err="1"/>
              <a:t>on</a:t>
            </a:r>
            <a:r>
              <a:rPr lang="en-US" sz="2800" dirty="0"/>
              <a:t> the recognition </a:t>
            </a:r>
            <a:r>
              <a:rPr lang="hu-HU" sz="2800" dirty="0"/>
              <a:t>of </a:t>
            </a:r>
            <a:r>
              <a:rPr lang="fr-BE" sz="2800" dirty="0" err="1"/>
              <a:t>professional</a:t>
            </a:r>
            <a:r>
              <a:rPr lang="fr-BE" sz="2800" dirty="0"/>
              <a:t> </a:t>
            </a:r>
            <a:r>
              <a:rPr lang="en-US" sz="2800" dirty="0"/>
              <a:t>qualifications</a:t>
            </a:r>
            <a:endParaRPr lang="hu-HU" sz="2800" dirty="0"/>
          </a:p>
          <a:p>
            <a:endParaRPr lang="hu-HU" sz="2800" dirty="0"/>
          </a:p>
          <a:p>
            <a:r>
              <a:rPr lang="hu-HU" sz="2800" dirty="0"/>
              <a:t>E</a:t>
            </a:r>
            <a:r>
              <a:rPr lang="en-US" sz="2800" dirty="0" err="1"/>
              <a:t>ach</a:t>
            </a:r>
            <a:r>
              <a:rPr lang="en-US" sz="2800" dirty="0"/>
              <a:t> </a:t>
            </a:r>
            <a:r>
              <a:rPr lang="en-US" sz="2800" dirty="0" smtClean="0"/>
              <a:t>country </a:t>
            </a:r>
            <a:r>
              <a:rPr lang="hu-HU" sz="2800" dirty="0" err="1" smtClean="0"/>
              <a:t>provides</a:t>
            </a:r>
            <a:r>
              <a:rPr lang="en-US" sz="2800" dirty="0" smtClean="0"/>
              <a:t> </a:t>
            </a:r>
            <a:r>
              <a:rPr lang="en-US" sz="2800" dirty="0"/>
              <a:t>data</a:t>
            </a:r>
            <a:r>
              <a:rPr lang="hu-HU" sz="2800" dirty="0"/>
              <a:t> </a:t>
            </a:r>
            <a:r>
              <a:rPr lang="en-US" sz="2800" dirty="0" smtClean="0"/>
              <a:t>about their regulated professions, the </a:t>
            </a:r>
            <a:r>
              <a:rPr lang="en-US" sz="2800" b="1" dirty="0"/>
              <a:t>recognition processes of qualifications</a:t>
            </a:r>
            <a:r>
              <a:rPr lang="hu-HU" sz="2800" dirty="0"/>
              <a:t> a</a:t>
            </a:r>
            <a:r>
              <a:rPr lang="en-US" sz="2800" dirty="0" err="1"/>
              <a:t>nd</a:t>
            </a:r>
            <a:r>
              <a:rPr lang="en-US" sz="2800" dirty="0"/>
              <a:t> the number of </a:t>
            </a:r>
            <a:r>
              <a:rPr lang="en-US" sz="2800" dirty="0" smtClean="0"/>
              <a:t>recognition decisions </a:t>
            </a:r>
            <a:r>
              <a:rPr lang="en-US" sz="2800" dirty="0"/>
              <a:t>by </a:t>
            </a:r>
            <a:r>
              <a:rPr lang="en-US" sz="2800" dirty="0" smtClean="0"/>
              <a:t>profession</a:t>
            </a:r>
            <a:r>
              <a:rPr lang="fr-BE" sz="2800" dirty="0" smtClean="0"/>
              <a:t>.</a:t>
            </a:r>
            <a:endParaRPr lang="hu-H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2932711"/>
            <a:ext cx="2379894" cy="1739380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>
          <a:xfrm>
            <a:off x="251520" y="260648"/>
            <a:ext cx="60705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US" sz="3200" b="1" smtClean="0">
                <a:solidFill>
                  <a:srgbClr val="00B0F0"/>
                </a:solidFill>
                <a:latin typeface="Trebuchet MS" pitchFamily="34" charset="0"/>
              </a:rPr>
              <a:t>Types </a:t>
            </a:r>
            <a:r>
              <a:rPr lang="en-US" sz="3200" b="1">
                <a:solidFill>
                  <a:srgbClr val="00B0F0"/>
                </a:solidFill>
                <a:latin typeface="Trebuchet MS" pitchFamily="34" charset="0"/>
              </a:rPr>
              <a:t>of recognition </a:t>
            </a:r>
            <a:r>
              <a:rPr lang="en-US" sz="3200" b="1" smtClean="0">
                <a:solidFill>
                  <a:srgbClr val="00B0F0"/>
                </a:solidFill>
                <a:latin typeface="Trebuchet MS" pitchFamily="34" charset="0"/>
              </a:rPr>
              <a:t>processes</a:t>
            </a:r>
            <a:endParaRPr lang="hu-HU" sz="2400" b="1" dirty="0">
              <a:solidFill>
                <a:srgbClr val="00B0F0"/>
              </a:solidFill>
              <a:latin typeface="Trebuchet MS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61331" y="1124745"/>
            <a:ext cx="827770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7" name="Szövegdoboz 6"/>
          <p:cNvSpPr txBox="1"/>
          <p:nvPr/>
        </p:nvSpPr>
        <p:spPr>
          <a:xfrm>
            <a:off x="539552" y="1052736"/>
            <a:ext cx="813690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Establishment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The</a:t>
            </a:r>
            <a:r>
              <a:rPr lang="en-US" sz="2800" dirty="0"/>
              <a:t> automatic recognition of professional qualifications is in place for seven professions known as </a:t>
            </a:r>
            <a:r>
              <a:rPr lang="en-US" sz="2800" dirty="0" smtClean="0"/>
              <a:t>"</a:t>
            </a:r>
            <a:r>
              <a:rPr lang="en-US" sz="2800" dirty="0" err="1" smtClean="0"/>
              <a:t>sectoral</a:t>
            </a:r>
            <a:r>
              <a:rPr lang="en-US" sz="2800" dirty="0"/>
              <a:t>"</a:t>
            </a:r>
            <a:r>
              <a:rPr lang="en-US" sz="2800" dirty="0" smtClean="0"/>
              <a:t> </a:t>
            </a:r>
            <a:r>
              <a:rPr lang="en-US" sz="2800" dirty="0"/>
              <a:t>professions:</a:t>
            </a:r>
          </a:p>
          <a:p>
            <a:pPr lvl="1"/>
            <a:r>
              <a:rPr lang="en-US" sz="2800" dirty="0" smtClean="0"/>
              <a:t>Architects</a:t>
            </a:r>
            <a:r>
              <a:rPr lang="en-US" sz="2800" dirty="0"/>
              <a:t>, Dentists, Doctors, Midwives, Nurses, Pharmacists, Veterinary </a:t>
            </a:r>
            <a:r>
              <a:rPr lang="en-US" sz="2800" dirty="0" smtClean="0"/>
              <a:t>surgeons</a:t>
            </a:r>
            <a:endParaRPr lang="hu-H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general system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Recognition of professional </a:t>
            </a:r>
            <a:r>
              <a:rPr lang="en-US" sz="2800" dirty="0" smtClean="0"/>
              <a:t>experience</a:t>
            </a:r>
            <a:endParaRPr lang="en-US" sz="2800" dirty="0"/>
          </a:p>
          <a:p>
            <a:r>
              <a:rPr lang="en-US" sz="2800" b="1" i="1" dirty="0" smtClean="0"/>
              <a:t>Temporary </a:t>
            </a:r>
            <a:r>
              <a:rPr lang="en-US" sz="2800" b="1" i="1" dirty="0"/>
              <a:t>provision of </a:t>
            </a:r>
            <a:r>
              <a:rPr lang="en-US" sz="2800" b="1" i="1" dirty="0" smtClean="0"/>
              <a:t>services</a:t>
            </a:r>
            <a:r>
              <a:rPr lang="hu-HU" sz="2800" b="1" i="1" dirty="0" smtClean="0"/>
              <a:t> </a:t>
            </a:r>
            <a:r>
              <a:rPr lang="hu-HU" sz="2800" i="1" dirty="0" smtClean="0"/>
              <a:t>(no </a:t>
            </a:r>
            <a:r>
              <a:rPr lang="hu-HU" sz="2800" i="1" dirty="0" err="1" smtClean="0"/>
              <a:t>recognition</a:t>
            </a:r>
            <a:r>
              <a:rPr lang="hu-HU" sz="2800" i="1" dirty="0" smtClean="0"/>
              <a:t> </a:t>
            </a:r>
            <a:r>
              <a:rPr lang="hu-HU" sz="2800" i="1" dirty="0" err="1" smtClean="0"/>
              <a:t>but</a:t>
            </a:r>
            <a:r>
              <a:rPr lang="hu-HU" sz="2800" i="1" dirty="0" smtClean="0"/>
              <a:t> </a:t>
            </a:r>
            <a:r>
              <a:rPr lang="hu-HU" sz="2800" i="1" dirty="0" err="1" smtClean="0"/>
              <a:t>declaration</a:t>
            </a:r>
            <a:r>
              <a:rPr lang="hu-HU" sz="2800" i="1" dirty="0" smtClean="0"/>
              <a:t>)</a:t>
            </a:r>
            <a:endParaRPr lang="en-US" sz="2800" i="1" dirty="0"/>
          </a:p>
          <a:p>
            <a:endParaRPr lang="en-US" sz="2800" dirty="0" smtClean="0"/>
          </a:p>
          <a:p>
            <a:r>
              <a:rPr lang="en-US" sz="2800" dirty="0" smtClean="0"/>
              <a:t>The </a:t>
            </a:r>
            <a:r>
              <a:rPr lang="en-US" sz="2800" dirty="0"/>
              <a:t>definitions can be found on the website.</a:t>
            </a:r>
          </a:p>
        </p:txBody>
      </p:sp>
    </p:spTree>
    <p:extLst>
      <p:ext uri="{BB962C8B-B14F-4D97-AF65-F5344CB8AC3E}">
        <p14:creationId xmlns:p14="http://schemas.microsoft.com/office/powerpoint/2010/main" val="37450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0"/>
            <a:ext cx="2291959" cy="1716757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>
          <a:xfrm>
            <a:off x="251520" y="260648"/>
            <a:ext cx="20457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US" sz="3200" b="1" smtClean="0">
                <a:solidFill>
                  <a:srgbClr val="00B0F0"/>
                </a:solidFill>
                <a:latin typeface="Trebuchet MS" pitchFamily="34" charset="0"/>
              </a:rPr>
              <a:t>Objective</a:t>
            </a:r>
            <a:endParaRPr lang="hu-HU" sz="2400" b="1" dirty="0">
              <a:solidFill>
                <a:srgbClr val="00B0F0"/>
              </a:solidFill>
              <a:latin typeface="Trebuchet MS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61331" y="1124745"/>
            <a:ext cx="827770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7" name="Szövegdoboz 6"/>
          <p:cNvSpPr txBox="1"/>
          <p:nvPr/>
        </p:nvSpPr>
        <p:spPr>
          <a:xfrm>
            <a:off x="539552" y="1762938"/>
            <a:ext cx="81369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Fulfillment </a:t>
            </a:r>
            <a:r>
              <a:rPr lang="hu-HU" sz="2800" dirty="0" smtClean="0"/>
              <a:t>of </a:t>
            </a:r>
            <a:r>
              <a:rPr lang="en-US" sz="2800" dirty="0" smtClean="0"/>
              <a:t>the obligations under the Directive (Art. </a:t>
            </a:r>
            <a:r>
              <a:rPr lang="hu-HU" sz="2800" dirty="0" smtClean="0"/>
              <a:t>60</a:t>
            </a:r>
            <a:r>
              <a:rPr lang="en-US" sz="2800" dirty="0" smtClean="0"/>
              <a:t>)</a:t>
            </a:r>
            <a:endParaRPr lang="en-US" sz="2800" dirty="0"/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2800" dirty="0"/>
              <a:t>The objective of </a:t>
            </a:r>
            <a:r>
              <a:rPr lang="en-US" sz="2800" dirty="0" smtClean="0"/>
              <a:t>the database </a:t>
            </a:r>
            <a:r>
              <a:rPr lang="en-US" sz="2800" dirty="0"/>
              <a:t>is to </a:t>
            </a:r>
            <a:r>
              <a:rPr lang="en-US" sz="2800" dirty="0" smtClean="0"/>
              <a:t>gather information on regulated professions </a:t>
            </a:r>
            <a:r>
              <a:rPr lang="en-GB" sz="2800" dirty="0" smtClean="0"/>
              <a:t>(currently upgraded on the basis of Directive 2013/55/EU) a</a:t>
            </a:r>
            <a:r>
              <a:rPr lang="en-US" sz="2800" dirty="0" err="1" smtClean="0"/>
              <a:t>nd</a:t>
            </a:r>
            <a:r>
              <a:rPr lang="en-US" sz="2800" dirty="0" smtClean="0"/>
              <a:t> </a:t>
            </a:r>
            <a:endParaRPr lang="hu-HU" sz="2800" dirty="0" smtClean="0"/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2800" dirty="0" smtClean="0"/>
              <a:t>to </a:t>
            </a:r>
            <a:r>
              <a:rPr lang="en-US" sz="2800" dirty="0" smtClean="0"/>
              <a:t>provide </a:t>
            </a:r>
            <a:r>
              <a:rPr lang="en-US" sz="2800" dirty="0"/>
              <a:t>statistics </a:t>
            </a:r>
            <a:r>
              <a:rPr lang="en-US" sz="2800" dirty="0" smtClean="0"/>
              <a:t>on the recognition of professional qualifications </a:t>
            </a:r>
            <a:r>
              <a:rPr lang="en-US" sz="2800" dirty="0"/>
              <a:t>in line with the </a:t>
            </a:r>
            <a:r>
              <a:rPr lang="en-US" sz="2800" dirty="0" smtClean="0"/>
              <a:t>Directive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4025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933" y="4535574"/>
            <a:ext cx="3636554" cy="1224136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>
          <a:xfrm>
            <a:off x="251520" y="260648"/>
            <a:ext cx="53992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US" sz="3200" b="1">
                <a:solidFill>
                  <a:srgbClr val="00B0F0"/>
                </a:solidFill>
                <a:latin typeface="Trebuchet MS" pitchFamily="34" charset="0"/>
              </a:rPr>
              <a:t>Data for mobility research?</a:t>
            </a:r>
            <a:endParaRPr lang="hu-HU" sz="2400" b="1" dirty="0">
              <a:solidFill>
                <a:srgbClr val="00B0F0"/>
              </a:solidFill>
              <a:latin typeface="Trebuchet MS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61331" y="1124745"/>
            <a:ext cx="827770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7" name="Szövegdoboz 6"/>
          <p:cNvSpPr txBox="1"/>
          <p:nvPr/>
        </p:nvSpPr>
        <p:spPr>
          <a:xfrm>
            <a:off x="251520" y="980728"/>
            <a:ext cx="842493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dirty="0" smtClean="0"/>
              <a:t>These are not mobility data! Data about recognition decisions of professional qualifications!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dirty="0" smtClean="0"/>
              <a:t>Data only about the recognition within the European Union, EEA countries and Switzerland</a:t>
            </a:r>
            <a:endParaRPr lang="en-GB" sz="3000" dirty="0" smtClean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dirty="0" smtClean="0"/>
              <a:t>The professionals who obtained qualifications in a third country are not covered by this database (nor by the Directive 2005/36/EC)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dirty="0" smtClean="0"/>
              <a:t>No personal data provided!</a:t>
            </a:r>
            <a:r>
              <a:rPr lang="en-GB" sz="3000" dirty="0" smtClean="0">
                <a:solidFill>
                  <a:srgbClr val="FF0000"/>
                </a:solidFill>
              </a:rPr>
              <a:t> </a:t>
            </a:r>
            <a:endParaRPr lang="en-GB" sz="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2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251520" y="260648"/>
            <a:ext cx="46313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US" sz="3200" b="1">
                <a:solidFill>
                  <a:srgbClr val="00B0F0"/>
                </a:solidFill>
                <a:latin typeface="Trebuchet MS" pitchFamily="34" charset="0"/>
              </a:rPr>
              <a:t>Data collection process</a:t>
            </a:r>
            <a:endParaRPr lang="hu-HU" sz="2400" b="1" dirty="0">
              <a:solidFill>
                <a:srgbClr val="00B0F0"/>
              </a:solidFill>
              <a:latin typeface="Trebuchet MS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61331" y="1124745"/>
            <a:ext cx="827770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7" name="Szövegdoboz 6"/>
          <p:cNvSpPr txBox="1"/>
          <p:nvPr/>
        </p:nvSpPr>
        <p:spPr>
          <a:xfrm>
            <a:off x="251520" y="980728"/>
            <a:ext cx="84249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Information is uploaded into the database by the national authorities, which are designated by each country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Depending on the internal organisation in each country, competent authorities for each profession submit information (e.g. health professions), to the national coordinator or directly into the database.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The data is finally validated by the Commission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57263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251520" y="260648"/>
            <a:ext cx="31117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US" sz="3200" b="1">
                <a:solidFill>
                  <a:srgbClr val="00B0F0"/>
                </a:solidFill>
                <a:latin typeface="Trebuchet MS" pitchFamily="34" charset="0"/>
              </a:rPr>
              <a:t>Use of the data</a:t>
            </a:r>
            <a:endParaRPr lang="hu-HU" sz="2400" b="1" dirty="0">
              <a:solidFill>
                <a:srgbClr val="00B0F0"/>
              </a:solidFill>
              <a:latin typeface="Trebuchet MS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61331" y="1124745"/>
            <a:ext cx="827770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7" name="Szövegdoboz 6"/>
          <p:cNvSpPr txBox="1"/>
          <p:nvPr/>
        </p:nvSpPr>
        <p:spPr>
          <a:xfrm>
            <a:off x="251520" y="980728"/>
            <a:ext cx="84249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The statistics of provided data are available on the website: </a:t>
            </a:r>
            <a:r>
              <a:rPr lang="en-GB" sz="2800" dirty="0" smtClean="0">
                <a:hlinkClick r:id="rId2"/>
              </a:rPr>
              <a:t>http://ec.europa.eu/internal_market/qualifications/regprof/</a:t>
            </a:r>
            <a:endParaRPr lang="en-GB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Basic statistics, special options for searches, Excel or PDF reports can be generated</a:t>
            </a:r>
            <a:endParaRPr lang="en-GB" sz="2800" dirty="0"/>
          </a:p>
        </p:txBody>
      </p:sp>
      <p:pic>
        <p:nvPicPr>
          <p:cNvPr id="8" name="Picture 2" descr="C:\Users\GIRASEK\Documents\kutatasi_anyagok\EU_allamtitkarsag\Joint_action\D042_deliverable\DG_Markt\presenation\screenshot_o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394" y="3672521"/>
            <a:ext cx="5201954" cy="3080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478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547664" y="1196752"/>
            <a:ext cx="60486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u-HU" altLang="hu-HU" dirty="0"/>
          </a:p>
          <a:p>
            <a:pPr algn="ctr">
              <a:spcBef>
                <a:spcPct val="0"/>
              </a:spcBef>
            </a:pPr>
            <a:r>
              <a:rPr lang="en-GB" altLang="hu-HU" sz="3600" b="1" dirty="0">
                <a:solidFill>
                  <a:srgbClr val="0087D7"/>
                </a:solidFill>
              </a:rPr>
              <a:t>Thank you for your kind attention!</a:t>
            </a:r>
            <a:endParaRPr lang="hu-HU" altLang="hu-HU" sz="3600" b="1" dirty="0">
              <a:solidFill>
                <a:srgbClr val="0087D7"/>
              </a:solidFill>
            </a:endParaRPr>
          </a:p>
          <a:p>
            <a:pPr algn="ctr"/>
            <a:endParaRPr lang="hu-HU" altLang="hu-HU" sz="3600" b="1" dirty="0">
              <a:solidFill>
                <a:srgbClr val="0087D7"/>
              </a:solidFill>
            </a:endParaRPr>
          </a:p>
          <a:p>
            <a:pPr algn="ctr"/>
            <a:r>
              <a:rPr lang="en-GB" altLang="hu-HU" sz="3600" b="1" dirty="0">
                <a:solidFill>
                  <a:srgbClr val="0087D7"/>
                </a:solidFill>
              </a:rPr>
              <a:t>Questions?</a:t>
            </a:r>
          </a:p>
        </p:txBody>
      </p:sp>
      <p:pic>
        <p:nvPicPr>
          <p:cNvPr id="3" name="Picture 6" descr="C:\Users\Közös\AppData\Local\Microsoft\Windows\Temporary Internet Files\Content.IE5\B3XL46BN\MC90044149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0957" y="3861048"/>
            <a:ext cx="1532309" cy="153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9802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8208</TotalTime>
  <Words>287</Words>
  <Application>Microsoft Office PowerPoint</Application>
  <PresentationFormat>Diavetítés a képernyőre (4:3 oldalarány)</PresentationFormat>
  <Paragraphs>63</Paragraphs>
  <Slides>8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8</vt:i4>
      </vt:variant>
    </vt:vector>
  </HeadingPairs>
  <TitlesOfParts>
    <vt:vector size="10" baseType="lpstr">
      <vt:lpstr>Default Theme</vt:lpstr>
      <vt:lpstr>Custom Design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Behind the numbers</dc:title>
  <dc:creator>Kovács Eszter</dc:creator>
  <cp:lastModifiedBy>Kovács Réka Dr.</cp:lastModifiedBy>
  <cp:revision>526</cp:revision>
  <cp:lastPrinted>2014-11-27T14:45:38Z</cp:lastPrinted>
  <dcterms:created xsi:type="dcterms:W3CDTF">2014-02-19T14:51:06Z</dcterms:created>
  <dcterms:modified xsi:type="dcterms:W3CDTF">2014-12-02T23:36:39Z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-1444104890</vt:i4>
  </property>
  <property fmtid="{D5CDD505-2E9C-101B-9397-08002B2CF9AE}" pid="3" name="_NewReviewCycle">
    <vt:lpwstr/>
  </property>
  <property fmtid="{D5CDD505-2E9C-101B-9397-08002B2CF9AE}" pid="4" name="_EmailSubject">
    <vt:lpwstr>Request of a review of a presentation on the DG Markt Regulated Professions Database</vt:lpwstr>
  </property>
  <property fmtid="{D5CDD505-2E9C-101B-9397-08002B2CF9AE}" pid="5" name="_AuthorEmail">
    <vt:lpwstr>Martin.Frohn@ec.europa.eu</vt:lpwstr>
  </property>
  <property fmtid="{D5CDD505-2E9C-101B-9397-08002B2CF9AE}" pid="6" name="_AuthorEmailDisplayName">
    <vt:lpwstr>FROHN Martin (MARKT)</vt:lpwstr>
  </property>
</Properties>
</file>