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7" r:id="rId3"/>
    <p:sldId id="258" r:id="rId4"/>
    <p:sldId id="278" r:id="rId5"/>
    <p:sldId id="262" r:id="rId6"/>
    <p:sldId id="261" r:id="rId7"/>
    <p:sldId id="266" r:id="rId8"/>
    <p:sldId id="275" r:id="rId9"/>
    <p:sldId id="274" r:id="rId10"/>
    <p:sldId id="276" r:id="rId11"/>
    <p:sldId id="273" r:id="rId12"/>
    <p:sldId id="272" r:id="rId13"/>
    <p:sldId id="282" r:id="rId14"/>
    <p:sldId id="284" r:id="rId15"/>
    <p:sldId id="269" r:id="rId16"/>
    <p:sldId id="270" r:id="rId17"/>
    <p:sldId id="271" r:id="rId18"/>
    <p:sldId id="268" r:id="rId19"/>
    <p:sldId id="277" r:id="rId20"/>
    <p:sldId id="280" r:id="rId21"/>
    <p:sldId id="279" r:id="rId22"/>
    <p:sldId id="28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FBC9C-898B-438F-952C-475BF3D9444D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2023-F26E-41EF-BE4F-B3C4A97A0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89C1E47-B71B-4D03-8741-842D517B0388}" type="slidenum">
              <a:rPr lang="fr-FR" sz="1200">
                <a:solidFill>
                  <a:srgbClr val="000000"/>
                </a:solidFill>
              </a:rPr>
              <a:pPr algn="r">
                <a:defRPr/>
              </a:pPr>
              <a:t>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smtClean="0"/>
              <a:t>Collected </a:t>
            </a:r>
            <a:r>
              <a:rPr lang="de-DE" b="1" smtClean="0"/>
              <a:t>quantitative + qualitative data  </a:t>
            </a:r>
            <a:r>
              <a:rPr lang="de-DE" smtClean="0"/>
              <a:t>in 17 c. 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In 8 eu-15 c.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In 7 eu-12 c.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In 2 c. having applied for eu membership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Also collected quantitative data for some other imp. destination c. such as Switzerland, Norway, Auz, NZ</a:t>
            </a:r>
          </a:p>
          <a:p>
            <a:pPr eaLnBrk="1" hangingPunct="1">
              <a:spcBef>
                <a:spcPct val="0"/>
              </a:spcBef>
            </a:pPr>
            <a:r>
              <a:rPr lang="de-DE" smtClean="0"/>
              <a:t>Last but not least were in contact with researchers in Moldova and Ukraine... Not poss due to other commitments of the research teams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975" y="1124744"/>
            <a:ext cx="5645150" cy="5425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99288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090" y="5738290"/>
            <a:ext cx="2252414" cy="93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336FB-8A1E-442A-B387-09195B7B40B4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441B9-CE81-42B6-BC74-4CF8001F3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D201-32A7-4A92-9452-7271BC8E7A89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4241-DDE9-4B03-854A-747DC377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7109-9FB0-400A-BE47-4B79CF173B27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54B9-A333-47BD-A03E-CC77F0F24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3672-A385-480A-9B2E-217704080DB3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7E28-6365-4E3F-A43C-E87405A71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3254-F04B-4C69-9190-14F709B57F4B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357C-FAC4-466A-9EA4-EDB1F7F56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8DE7-A077-4A9E-BBDB-7A069BAC4952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9F4E-5B10-4793-B4FA-B3286215E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91A7-2BC4-417F-8E33-FB9172EAFA89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DFBD-767D-46ED-A6AC-D04B543DF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2728-3367-4A76-AFCD-1782CCB2B7F9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1094F-48E9-416C-9BD4-D0D9045EB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04856" cy="634082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4925144"/>
          </a:xfrm>
          <a:noFill/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6AE4-6BAF-4698-AEF9-C7932175AF35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F9FF-984B-4E07-B1A6-82A2067CB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E257-3DE8-4AE9-B636-4C58F358FEF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2A8F-658B-48B5-971E-18838072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7484-F1B1-4C68-BDDC-CF7547DAF363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920F-F369-4FDC-B09B-A06AAAD1C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4" name="Date Placeholder 3"/>
          <p:cNvSpPr txBox="1">
            <a:spLocks/>
          </p:cNvSpPr>
          <p:nvPr/>
        </p:nvSpPr>
        <p:spPr>
          <a:xfrm>
            <a:off x="457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CD96F-6618-46CB-B6BE-C9FEEDC61CBB}" type="datetimeFigureOut">
              <a:rPr lang="en-GB" sz="1200" b="1" smtClean="0">
                <a:solidFill>
                  <a:prstClr val="white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03/12/2014</a:t>
            </a:fld>
            <a:endParaRPr lang="en-GB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592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3EA8E38-A25F-41D6-A094-A65895D4B17F}" type="slidenum">
              <a:rPr lang="en-GB" sz="1200" b="1" smtClean="0">
                <a:solidFill>
                  <a:prstClr val="white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60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6603"/>
            <a:ext cx="5111750" cy="5398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8337"/>
            <a:ext cx="3008313" cy="41870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657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78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324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D6EDD8-5249-4882-9743-A931A6FCF22E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2" descr="C:\Users\wpa\Desktop\OBS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6882" y="260648"/>
            <a:ext cx="882750" cy="675042"/>
          </a:xfrm>
          <a:prstGeom prst="rect">
            <a:avLst/>
          </a:prstGeom>
          <a:noFill/>
        </p:spPr>
      </p:pic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0" y="6538913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7544" y="6453336"/>
            <a:ext cx="799288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European Observatory on Health Systems and Policies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2" descr="OBSBack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872A122-E8A6-419D-9B3B-FBEAE6EA3DD4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6CFD15-FAA0-4C4B-A3C9-5D59AD1D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408" name="Object 21"/>
          <p:cNvGraphicFramePr>
            <a:graphicFrameLocks noChangeAspect="1"/>
          </p:cNvGraphicFramePr>
          <p:nvPr/>
        </p:nvGraphicFramePr>
        <p:xfrm>
          <a:off x="6877050" y="6021388"/>
          <a:ext cx="2159000" cy="725487"/>
        </p:xfrm>
        <a:graphic>
          <a:graphicData uri="http://schemas.openxmlformats.org/presentationml/2006/ole">
            <p:oleObj spid="_x0000_s1026" name="Photo Editor Photo" r:id="rId15" imgW="5630061" imgH="187619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534400" cy="1470025"/>
          </a:xfrm>
          <a:solidFill>
            <a:schemeClr val="bg1">
              <a:alpha val="43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Data and definitions in The Health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PRO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fessional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M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obility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in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TH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uropean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nion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tudy (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PROMeTHEUS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b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A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7992888" cy="1703040"/>
          </a:xfrm>
          <a:solidFill>
            <a:schemeClr val="bg1">
              <a:alpha val="47000"/>
            </a:schemeClr>
          </a:solidFill>
        </p:spPr>
        <p:txBody>
          <a:bodyPr>
            <a:normAutofit fontScale="92500"/>
          </a:bodyPr>
          <a:lstStyle/>
          <a:p>
            <a:r>
              <a:rPr lang="en-AU" sz="3000" dirty="0" smtClean="0"/>
              <a:t>Irene A. Glinos</a:t>
            </a:r>
          </a:p>
          <a:p>
            <a:r>
              <a:rPr lang="en-GB" sz="3000" dirty="0" smtClean="0"/>
              <a:t>European Observatory on Health Systems and Policies</a:t>
            </a:r>
            <a:r>
              <a:rPr lang="en-AU" sz="3000" dirty="0" smtClean="0"/>
              <a:t> </a:t>
            </a:r>
          </a:p>
          <a:p>
            <a:r>
              <a:rPr lang="en-AU" b="1" dirty="0" smtClean="0"/>
              <a:t>JA HWF, wp4 workshop, Rome 3</a:t>
            </a:r>
            <a:r>
              <a:rPr lang="en-AU" b="1" baseline="30000" dirty="0" smtClean="0"/>
              <a:t>rd</a:t>
            </a:r>
            <a:r>
              <a:rPr lang="en-AU" b="1" dirty="0" smtClean="0"/>
              <a:t> Dec 2014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91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Outflows &gt; certificate requests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6771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go beyond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66800"/>
            <a:ext cx="8856984" cy="5791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Part of the story </a:t>
            </a:r>
          </a:p>
          <a:p>
            <a:r>
              <a:rPr lang="en-US" b="1" dirty="0" smtClean="0"/>
              <a:t>Old story</a:t>
            </a:r>
          </a:p>
          <a:p>
            <a:pPr>
              <a:buNone/>
            </a:pPr>
            <a:r>
              <a:rPr lang="en-US" dirty="0" smtClean="0"/>
              <a:t>How to keep up with developments?</a:t>
            </a:r>
          </a:p>
          <a:p>
            <a:pPr lvl="1"/>
            <a:r>
              <a:rPr lang="en-US" dirty="0" smtClean="0"/>
              <a:t> the faster mobility changes, the faster we have to adapt</a:t>
            </a:r>
          </a:p>
          <a:p>
            <a:r>
              <a:rPr lang="en-US" b="1" dirty="0" smtClean="0"/>
              <a:t>Simplified story </a:t>
            </a:r>
          </a:p>
          <a:p>
            <a:pPr>
              <a:buNone/>
            </a:pPr>
            <a:r>
              <a:rPr lang="en-US" dirty="0" smtClean="0"/>
              <a:t>Numbers &lt; variety of mobility</a:t>
            </a:r>
          </a:p>
          <a:p>
            <a:pPr>
              <a:buNone/>
            </a:pPr>
            <a:r>
              <a:rPr lang="en-US" dirty="0" smtClean="0"/>
              <a:t>Mobility, and our understanding of it, is changing </a:t>
            </a:r>
          </a:p>
          <a:p>
            <a:r>
              <a:rPr lang="en-US" b="1" dirty="0" smtClean="0"/>
              <a:t>Policy story? </a:t>
            </a:r>
          </a:p>
          <a:p>
            <a:pPr>
              <a:buNone/>
            </a:pPr>
            <a:r>
              <a:rPr lang="en-US" dirty="0" smtClean="0"/>
              <a:t>Causality: changes in flows </a:t>
            </a:r>
            <a:r>
              <a:rPr lang="en-US" dirty="0" smtClean="0">
                <a:sym typeface="Wingdings" pitchFamily="2" charset="2"/>
              </a:rPr>
              <a:t>  </a:t>
            </a:r>
            <a:r>
              <a:rPr lang="en-US" dirty="0" smtClean="0"/>
              <a:t>HWF policies ?</a:t>
            </a:r>
          </a:p>
          <a:p>
            <a:pPr>
              <a:buNone/>
            </a:pPr>
            <a:r>
              <a:rPr lang="en-US" dirty="0" smtClean="0"/>
              <a:t>Data can show what is going on, but not why</a:t>
            </a:r>
          </a:p>
          <a:p>
            <a:pPr lvl="1"/>
            <a:r>
              <a:rPr lang="en-US" dirty="0" smtClean="0"/>
              <a:t>Why are people leaving?  Why are they returning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Numbers are expensive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mobility</a:t>
            </a:r>
            <a:endParaRPr lang="en-GB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39000" y="1295400"/>
            <a:ext cx="990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7016" y="1143000"/>
            <a:ext cx="8094984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Working definition: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3429000"/>
            <a:ext cx="8229600" cy="1815882"/>
          </a:xfrm>
          <a:prstGeom prst="rect">
            <a:avLst/>
          </a:prstGeom>
          <a:noFill/>
          <a:ln w="3175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Any movement </a:t>
            </a:r>
            <a:r>
              <a:rPr lang="en-US" sz="2800" dirty="0">
                <a:solidFill>
                  <a:srgbClr val="FF0000"/>
                </a:solidFill>
              </a:rPr>
              <a:t>across a border </a:t>
            </a:r>
            <a:r>
              <a:rPr lang="en-US" sz="2800" dirty="0"/>
              <a:t>by </a:t>
            </a:r>
            <a:r>
              <a:rPr lang="en-US" sz="2800" dirty="0">
                <a:solidFill>
                  <a:srgbClr val="FF0000"/>
                </a:solidFill>
              </a:rPr>
              <a:t>a health professional </a:t>
            </a:r>
            <a:r>
              <a:rPr lang="en-US" sz="2800" dirty="0"/>
              <a:t>after graduation </a:t>
            </a:r>
            <a:r>
              <a:rPr lang="en-US" sz="2800" dirty="0" smtClean="0"/>
              <a:t>with the </a:t>
            </a:r>
            <a:r>
              <a:rPr lang="en-US" sz="2800" dirty="0">
                <a:solidFill>
                  <a:srgbClr val="FF0000"/>
                </a:solidFill>
              </a:rPr>
              <a:t>intention</a:t>
            </a:r>
            <a:r>
              <a:rPr lang="en-US" sz="2800" dirty="0"/>
              <a:t> to work, that is, deliver health-related services in the </a:t>
            </a:r>
            <a:r>
              <a:rPr lang="en-US" sz="2800" dirty="0" smtClean="0"/>
              <a:t>destination country</a:t>
            </a:r>
            <a:r>
              <a:rPr lang="en-US" sz="2800" dirty="0"/>
              <a:t>, including during training </a:t>
            </a:r>
            <a:r>
              <a:rPr lang="en-US" sz="2800" dirty="0" smtClean="0"/>
              <a:t>periods.  (2013)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8229600" cy="1200329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intentional change of country after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graduation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the purpose and effect of delivering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health-related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during training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periods.  (2009)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334000"/>
            <a:ext cx="22252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individual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422372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diversity of movements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791200"/>
            <a:ext cx="413754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possibility of non-work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numbers:</a:t>
            </a:r>
            <a:br>
              <a:rPr lang="en-US" dirty="0" smtClean="0"/>
            </a:br>
            <a:r>
              <a:rPr lang="en-US" dirty="0" smtClean="0"/>
              <a:t>the individual and her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8856984" cy="5562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</a:rPr>
              <a:t>17 case-studies</a:t>
            </a:r>
          </a:p>
          <a:p>
            <a:r>
              <a:rPr lang="en-US" sz="2400" dirty="0" smtClean="0">
                <a:latin typeface="Calibri" pitchFamily="34" charset="0"/>
              </a:rPr>
              <a:t>Germany, Ireland, Lithuania, UK, nurses RN4Cast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Diversity of individual migration experiences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6174062" cy="33855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Typology of health professional mobility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1. The livelihood migrant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2. The career oriented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3. The backpacker 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4. The commuter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5. The returner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6. The undocumented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9771">
            <a:off x="5347321" y="4788385"/>
            <a:ext cx="221862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Ongoing story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21297607">
            <a:off x="2609298" y="5769638"/>
            <a:ext cx="618714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b="1" i="1" dirty="0" smtClean="0">
                <a:latin typeface="Calibri" pitchFamily="34" charset="0"/>
              </a:rPr>
              <a:t>‘Once a migrant, always a migrant’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data limitations mean for:</a:t>
            </a:r>
            <a:br>
              <a:rPr lang="en-US" dirty="0" smtClean="0"/>
            </a:br>
            <a:r>
              <a:rPr lang="en-US" b="1" dirty="0" smtClean="0"/>
              <a:t>student mobility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Anecdotic evidence: young mobility does not return (?)</a:t>
            </a:r>
          </a:p>
          <a:p>
            <a:pPr>
              <a:buNone/>
            </a:pPr>
            <a:r>
              <a:rPr lang="en-US" dirty="0" smtClean="0"/>
              <a:t>Do the brightest leave? </a:t>
            </a:r>
          </a:p>
          <a:p>
            <a:pPr>
              <a:buNone/>
            </a:pPr>
            <a:r>
              <a:rPr lang="en-US" dirty="0" smtClean="0"/>
              <a:t>Foreign-trained and foreign-nationals</a:t>
            </a:r>
          </a:p>
          <a:p>
            <a:pPr>
              <a:buNone/>
            </a:pPr>
            <a:r>
              <a:rPr lang="en-US" dirty="0" smtClean="0"/>
              <a:t>Importance of the ‘backpacker’ and the ‘career oriented’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data limitations mean for:</a:t>
            </a:r>
            <a:br>
              <a:rPr lang="en-US" dirty="0" smtClean="0"/>
            </a:br>
            <a:r>
              <a:rPr lang="en-US" b="1" dirty="0" smtClean="0"/>
              <a:t>countries with high dependence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Do they benefit from the crisis?</a:t>
            </a:r>
          </a:p>
          <a:p>
            <a:r>
              <a:rPr lang="en-US" dirty="0" smtClean="0"/>
              <a:t>Mobility is a moving target: today you win, tomorrow you loose (ex. Spain) (what if other c become more attractive)</a:t>
            </a:r>
          </a:p>
          <a:p>
            <a:r>
              <a:rPr lang="en-US" dirty="0" smtClean="0"/>
              <a:t>The younger are more likely to stay on?</a:t>
            </a:r>
          </a:p>
          <a:p>
            <a:r>
              <a:rPr lang="en-US" dirty="0" smtClean="0"/>
              <a:t>You are not in control of inflows and data only tell the old story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System’s ability to absorb/ integrate:</a:t>
            </a:r>
          </a:p>
          <a:p>
            <a:pPr lvl="1">
              <a:buNone/>
            </a:pPr>
            <a:r>
              <a:rPr lang="en-US" sz="2400" dirty="0" smtClean="0">
                <a:latin typeface="Calibri" pitchFamily="34" charset="0"/>
              </a:rPr>
              <a:t>Finland: unemployment</a:t>
            </a:r>
          </a:p>
          <a:p>
            <a:pPr lvl="1">
              <a:buNone/>
            </a:pPr>
            <a:r>
              <a:rPr lang="en-US" sz="2400" dirty="0" smtClean="0">
                <a:latin typeface="Calibri" pitchFamily="34" charset="0"/>
              </a:rPr>
              <a:t>France, Ireland: working below skills level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-562163">
            <a:off x="3398887" y="2590315"/>
            <a:ext cx="4752975" cy="95567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“Opportunities in an expanding health service” (late 2010)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81000" y="1219200"/>
          <a:ext cx="8153400" cy="5334000"/>
        </p:xfrm>
        <a:graphic>
          <a:graphicData uri="http://schemas.openxmlformats.org/presentationml/2006/ole">
            <p:oleObj spid="_x0000_s14338" name="Chart" r:id="rId3" imgW="8334375" imgH="4629150" progId="Excel.Sheet.8">
              <p:embed/>
            </p:oleObj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86200" y="21336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 Narrow" pitchFamily="34" charset="0"/>
              </a:rPr>
              <a:t>Nurses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5867400"/>
            <a:ext cx="2042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i="1" dirty="0"/>
              <a:t>Source: Buchan </a:t>
            </a:r>
            <a:endParaRPr lang="en-GB" sz="1600" b="1" i="1" dirty="0" smtClean="0"/>
          </a:p>
          <a:p>
            <a:r>
              <a:rPr lang="en-GB" sz="1600" b="1" i="1" dirty="0" smtClean="0"/>
              <a:t>&amp; </a:t>
            </a:r>
            <a:r>
              <a:rPr lang="en-GB" sz="1600" b="1" i="1" dirty="0" err="1" smtClean="0"/>
              <a:t>Seccombe</a:t>
            </a:r>
            <a:r>
              <a:rPr lang="en-GB" sz="1600" b="1" i="1" dirty="0" smtClean="0"/>
              <a:t> </a:t>
            </a:r>
            <a:r>
              <a:rPr lang="en-GB" sz="1600" b="1" i="1" dirty="0"/>
              <a:t>2012  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1371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OleChart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data limitations mean for:</a:t>
            </a:r>
            <a:br>
              <a:rPr lang="en-US" dirty="0" smtClean="0"/>
            </a:br>
            <a:r>
              <a:rPr lang="en-US" b="1" dirty="0" smtClean="0"/>
              <a:t>countries facing losses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crisis &gt; Enlargement ??</a:t>
            </a:r>
          </a:p>
          <a:p>
            <a:r>
              <a:rPr lang="en-US" dirty="0" smtClean="0"/>
              <a:t>Big winners &gt;&lt; big losers</a:t>
            </a:r>
          </a:p>
          <a:p>
            <a:pPr lvl="1"/>
            <a:r>
              <a:rPr lang="en-US" dirty="0" smtClean="0"/>
              <a:t>Outflows</a:t>
            </a:r>
          </a:p>
          <a:p>
            <a:pPr lvl="1"/>
            <a:r>
              <a:rPr lang="en-US" dirty="0" smtClean="0"/>
              <a:t>Health system in crisis</a:t>
            </a:r>
          </a:p>
          <a:p>
            <a:pPr lvl="1"/>
            <a:r>
              <a:rPr lang="en-US" dirty="0" smtClean="0"/>
              <a:t>No capacity to collect data</a:t>
            </a:r>
          </a:p>
          <a:p>
            <a:r>
              <a:rPr lang="en-US" dirty="0" smtClean="0"/>
              <a:t>The undocumented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86600" cy="914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Mobility is changing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Diversity of individual migration experiences</a:t>
            </a:r>
          </a:p>
          <a:p>
            <a:pPr marL="1371600" lvl="2" indent="-457200">
              <a:buAutoNum type="arabicPeriod"/>
            </a:pPr>
            <a:r>
              <a:rPr lang="en-US" sz="2400" dirty="0" smtClean="0">
                <a:latin typeface="Calibri" pitchFamily="34" charset="0"/>
              </a:rPr>
              <a:t>The livelihood migrant</a:t>
            </a:r>
          </a:p>
          <a:p>
            <a:pPr marL="1828800" lvl="3" indent="-457200">
              <a:buAutoNum type="arabicPeriod"/>
            </a:pPr>
            <a:r>
              <a:rPr lang="en-US" sz="2000" i="1" dirty="0" smtClean="0">
                <a:latin typeface="Calibri" pitchFamily="34" charset="0"/>
              </a:rPr>
              <a:t>Crisis escapee </a:t>
            </a: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</a:rPr>
              <a:t>2. The career oriented</a:t>
            </a:r>
          </a:p>
          <a:p>
            <a:pPr lvl="2">
              <a:buNone/>
            </a:pPr>
            <a:r>
              <a:rPr lang="en-US" dirty="0" smtClean="0">
                <a:latin typeface="Calibri" pitchFamily="34" charset="0"/>
              </a:rPr>
              <a:t>	- can host/home system absorb their skills?</a:t>
            </a:r>
            <a:endParaRPr lang="en-US" sz="2400" dirty="0" smtClean="0">
              <a:latin typeface="Calibri" pitchFamily="34" charset="0"/>
            </a:endParaRP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</a:rPr>
              <a:t>3. The backpacker </a:t>
            </a:r>
          </a:p>
          <a:p>
            <a:pPr lvl="2">
              <a:buNone/>
            </a:pPr>
            <a:r>
              <a:rPr lang="en-US" dirty="0" smtClean="0">
                <a:latin typeface="Calibri" pitchFamily="34" charset="0"/>
              </a:rPr>
              <a:t>	- young departure, no return?</a:t>
            </a:r>
            <a:endParaRPr lang="en-US" sz="2400" dirty="0" smtClean="0">
              <a:latin typeface="Calibri" pitchFamily="34" charset="0"/>
            </a:endParaRP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</a:rPr>
              <a:t>4. The commuter</a:t>
            </a:r>
          </a:p>
          <a:p>
            <a:pPr lvl="2">
              <a:buNone/>
            </a:pPr>
            <a:r>
              <a:rPr lang="en-US" dirty="0" smtClean="0">
                <a:latin typeface="Calibri" pitchFamily="34" charset="0"/>
              </a:rPr>
              <a:t>	- daily/ weekly/ monthly/ 1 or 2 jobs/ short-term, long-term not relevant </a:t>
            </a:r>
            <a:endParaRPr lang="en-US" sz="2400" dirty="0" smtClean="0">
              <a:latin typeface="Calibri" pitchFamily="34" charset="0"/>
            </a:endParaRP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</a:rPr>
              <a:t>5. The returner</a:t>
            </a:r>
          </a:p>
          <a:p>
            <a:pPr lvl="2">
              <a:buNone/>
            </a:pPr>
            <a:r>
              <a:rPr lang="en-US" dirty="0" smtClean="0">
                <a:latin typeface="Calibri" pitchFamily="34" charset="0"/>
              </a:rPr>
              <a:t>	- likely to be more mature? (younger stay abroad)</a:t>
            </a:r>
            <a:endParaRPr lang="en-US" sz="2400" dirty="0" smtClean="0">
              <a:latin typeface="Calibri" pitchFamily="34" charset="0"/>
            </a:endParaRPr>
          </a:p>
          <a:p>
            <a:pPr lvl="2">
              <a:buNone/>
            </a:pPr>
            <a:r>
              <a:rPr lang="en-US" sz="2400" dirty="0" smtClean="0">
                <a:latin typeface="Calibri" pitchFamily="34" charset="0"/>
              </a:rPr>
              <a:t>6. The undocumented</a:t>
            </a:r>
            <a:endParaRPr lang="en-US" dirty="0" smtClean="0">
              <a:latin typeface="Calibri" pitchFamily="34" charset="0"/>
            </a:endParaRPr>
          </a:p>
          <a:p>
            <a:pPr lvl="2"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Mobility not monolithic </a:t>
            </a:r>
          </a:p>
          <a:p>
            <a:pPr>
              <a:buNone/>
            </a:pPr>
            <a:r>
              <a:rPr lang="en-US" b="1" dirty="0" smtClean="0"/>
              <a:t>New map of Europe?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15340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A yardstick for better </a:t>
            </a:r>
            <a:r>
              <a:rPr lang="en-GB" sz="2400" dirty="0" smtClean="0">
                <a:solidFill>
                  <a:schemeClr val="tx2"/>
                </a:solidFill>
              </a:rPr>
              <a:t>data:</a:t>
            </a:r>
          </a:p>
          <a:p>
            <a:r>
              <a:rPr lang="en-GB" sz="2400" u="sng" dirty="0" smtClean="0">
                <a:solidFill>
                  <a:schemeClr val="tx2"/>
                </a:solidFill>
              </a:rPr>
              <a:t>Coverage</a:t>
            </a:r>
          </a:p>
          <a:p>
            <a:pPr marL="457200" indent="-457200"/>
            <a:r>
              <a:rPr lang="en-GB" sz="2400" dirty="0" smtClean="0">
                <a:solidFill>
                  <a:schemeClr val="tx2"/>
                </a:solidFill>
              </a:rPr>
              <a:t>High c of most common health professionals</a:t>
            </a:r>
          </a:p>
          <a:p>
            <a:pPr marL="457200" indent="-457200"/>
            <a:r>
              <a:rPr lang="en-GB" sz="2400" dirty="0" smtClean="0">
                <a:solidFill>
                  <a:schemeClr val="tx2"/>
                </a:solidFill>
              </a:rPr>
              <a:t>Mandatory nationwide registration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en-GB" sz="2400" u="sng" dirty="0" smtClean="0">
                <a:solidFill>
                  <a:schemeClr val="tx2"/>
                </a:solidFill>
              </a:rPr>
              <a:t>Mobility indicators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Inflows/ </a:t>
            </a:r>
            <a:r>
              <a:rPr lang="en-GB" sz="2400" dirty="0" smtClean="0">
                <a:solidFill>
                  <a:schemeClr val="tx2"/>
                </a:solidFill>
              </a:rPr>
              <a:t>stock: all three indicators (</a:t>
            </a:r>
            <a:r>
              <a:rPr lang="en-GB" sz="2400" b="1" dirty="0" smtClean="0">
                <a:solidFill>
                  <a:schemeClr val="tx2"/>
                </a:solidFill>
              </a:rPr>
              <a:t>f-t</a:t>
            </a:r>
            <a:r>
              <a:rPr lang="en-GB" sz="2400" dirty="0" smtClean="0">
                <a:solidFill>
                  <a:schemeClr val="tx2"/>
                </a:solidFill>
              </a:rPr>
              <a:t>, n, b)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Outflows: international exchange of mobility data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en-GB" sz="2400" u="sng" dirty="0" smtClean="0">
                <a:solidFill>
                  <a:schemeClr val="tx2"/>
                </a:solidFill>
              </a:rPr>
              <a:t>Timeliness</a:t>
            </a:r>
          </a:p>
          <a:p>
            <a:pPr marL="457200" indent="-457200"/>
            <a:r>
              <a:rPr lang="en-GB" sz="2400" dirty="0" smtClean="0">
                <a:solidFill>
                  <a:schemeClr val="tx2"/>
                </a:solidFill>
              </a:rPr>
              <a:t>Compulsory registration and deregistration (short-term, returns)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457200" indent="-457200"/>
            <a:r>
              <a:rPr lang="en-GB" sz="2400" u="sng" dirty="0" smtClean="0">
                <a:solidFill>
                  <a:schemeClr val="tx2"/>
                </a:solidFill>
              </a:rPr>
              <a:t>Activity levels</a:t>
            </a:r>
          </a:p>
          <a:p>
            <a:pPr marL="457200" indent="-457200"/>
            <a:r>
              <a:rPr lang="en-GB" sz="2400" u="sng" dirty="0" smtClean="0">
                <a:solidFill>
                  <a:schemeClr val="tx2"/>
                </a:solidFill>
              </a:rPr>
              <a:t>Triangulation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/>
            <a:r>
              <a:rPr lang="en-GB" sz="2400" u="sng" dirty="0" smtClean="0">
                <a:solidFill>
                  <a:schemeClr val="tx2"/>
                </a:solidFill>
              </a:rPr>
              <a:t>International collaboration </a:t>
            </a:r>
            <a:endParaRPr lang="en-GB" sz="2400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know more...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23622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F497D"/>
                </a:solidFill>
              </a:rPr>
              <a:t>Thank you for your </a:t>
            </a:r>
            <a:r>
              <a:rPr lang="en-GB" sz="2800" dirty="0" smtClean="0">
                <a:solidFill>
                  <a:srgbClr val="1F497D"/>
                </a:solidFill>
              </a:rPr>
              <a:t>attention</a:t>
            </a:r>
          </a:p>
          <a:p>
            <a:endParaRPr lang="en-GB" sz="2800" dirty="0">
              <a:solidFill>
                <a:srgbClr val="1F497D"/>
              </a:solidFill>
            </a:endParaRPr>
          </a:p>
          <a:p>
            <a:r>
              <a:rPr lang="en-GB" sz="2800" dirty="0" smtClean="0">
                <a:solidFill>
                  <a:srgbClr val="1F497D"/>
                </a:solidFill>
              </a:rPr>
              <a:t>igl@obs.euro.who.int</a:t>
            </a:r>
            <a:endParaRPr lang="en-GB" sz="2800" dirty="0">
              <a:solidFill>
                <a:srgbClr val="1F497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20118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39000" y="1295400"/>
            <a:ext cx="990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itchFamily="34" charset="0"/>
              </a:rPr>
              <a:t>  </a:t>
            </a:r>
          </a:p>
          <a:p>
            <a:pPr algn="ctr"/>
            <a:endParaRPr lang="en-GB" sz="2000" b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3378852" cy="5134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39000" y="1295400"/>
            <a:ext cx="990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7016" y="1412776"/>
            <a:ext cx="8856984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3600" dirty="0" smtClean="0"/>
              <a:t>Prometheus project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 smtClean="0"/>
              <a:t>Working definition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 smtClean="0"/>
              <a:t>Measuring HP mobility: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Indicators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Comparisons inflows &gt;&lt; outflows</a:t>
            </a:r>
          </a:p>
          <a:p>
            <a:pPr>
              <a:buFont typeface="Wingdings" pitchFamily="2" charset="2"/>
              <a:buChar char="ü"/>
            </a:pPr>
            <a:r>
              <a:rPr lang="en-GB" sz="3600" u="sng" dirty="0" smtClean="0"/>
              <a:t>Not</a:t>
            </a:r>
            <a:r>
              <a:rPr lang="en-GB" sz="3600" dirty="0" smtClean="0"/>
              <a:t> measuring mobility: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Who are the mobile individuals? 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Typology </a:t>
            </a:r>
          </a:p>
          <a:p>
            <a:pPr lvl="1">
              <a:buFont typeface="Wingdings" pitchFamily="2" charset="2"/>
              <a:buChar char="ü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sz="32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The Health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Calibri" pitchFamily="34" charset="0"/>
              </a:rPr>
              <a:t>PRO</a:t>
            </a:r>
            <a:r>
              <a:rPr lang="en-US" sz="3200" b="1" dirty="0" err="1" smtClean="0">
                <a:solidFill>
                  <a:schemeClr val="tx1"/>
                </a:solidFill>
                <a:latin typeface="Calibri" pitchFamily="34" charset="0"/>
              </a:rPr>
              <a:t>fessional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obility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in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Calibri" pitchFamily="34" charset="0"/>
              </a:rPr>
              <a:t>TH</a:t>
            </a:r>
            <a:r>
              <a:rPr lang="en-US" sz="3200" b="1" dirty="0" err="1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uropean 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</a:rPr>
              <a:t>U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nion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tudy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(2009-2013)</a:t>
            </a:r>
            <a:endParaRPr lang="en-US" sz="3200" dirty="0"/>
          </a:p>
        </p:txBody>
      </p:sp>
      <p:pic>
        <p:nvPicPr>
          <p:cNvPr id="4" name="Picture 2" descr="C:\Documents and Settings\mwi\Desktop\1) Intro PROMeTHEUS 19FEB\Josep's PROMeTHEUS Monster presentation\PROMeTHEUS_fina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429000" cy="16149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:\Documents and Settings\mwi\Desktop\1) Intro PROMeTHEUS 19FEB\Josep's PROMeTHEUS Monster presentation\FP7-logo-gen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410200"/>
            <a:ext cx="1077913" cy="8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mwi\Desktop\1) Intro PROMeTHEUS 19FEB\Josep's PROMeTHEUS Monster presentation\EU-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410200"/>
            <a:ext cx="1267204" cy="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05400" y="5105400"/>
            <a:ext cx="31242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5175">
              <a:tabLst>
                <a:tab pos="711200" algn="l"/>
                <a:tab pos="850900" algn="l"/>
              </a:tabLst>
            </a:pPr>
            <a:endParaRPr lang="en-GB" sz="1400" i="1" dirty="0"/>
          </a:p>
          <a:p>
            <a:pPr defTabSz="765175">
              <a:tabLst>
                <a:tab pos="711200" algn="l"/>
                <a:tab pos="850900" algn="l"/>
              </a:tabLst>
            </a:pPr>
            <a:r>
              <a:rPr lang="en-GB" sz="1400" i="1" dirty="0"/>
              <a:t>The research leading to these results has received funding from the European Community's Seventh Framework Programme (FP7/2007-2013) under grant agreement n°223383.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Causality: changes in flows </a:t>
            </a:r>
            <a:r>
              <a:rPr lang="en-US" dirty="0" smtClean="0">
                <a:sym typeface="Wingdings" pitchFamily="2" charset="2"/>
              </a:rPr>
              <a:t>  </a:t>
            </a:r>
            <a:r>
              <a:rPr lang="en-US" dirty="0" smtClean="0"/>
              <a:t>HWF policies ?</a:t>
            </a:r>
          </a:p>
          <a:p>
            <a:r>
              <a:rPr lang="en-US" dirty="0" smtClean="0"/>
              <a:t>Data may show what is going on, but not why</a:t>
            </a:r>
          </a:p>
          <a:p>
            <a:pPr lvl="1"/>
            <a:r>
              <a:rPr lang="en-US" dirty="0" smtClean="0"/>
              <a:t>Why are people leaving?  Why are they returning?</a:t>
            </a:r>
          </a:p>
          <a:p>
            <a:r>
              <a:rPr lang="en-US" dirty="0" smtClean="0"/>
              <a:t>Where in host country do they go? Geographical</a:t>
            </a:r>
          </a:p>
          <a:p>
            <a:r>
              <a:rPr lang="en-US" dirty="0" smtClean="0"/>
              <a:t>Those not using their skills, ending up in other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numbers:</a:t>
            </a:r>
            <a:br>
              <a:rPr lang="en-US" dirty="0" smtClean="0"/>
            </a:br>
            <a:r>
              <a:rPr lang="en-US" dirty="0" smtClean="0"/>
              <a:t>the individual and her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95400"/>
            <a:ext cx="8856984" cy="55626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pitchFamily="34" charset="0"/>
              </a:rPr>
              <a:t>17 case-studies</a:t>
            </a:r>
          </a:p>
          <a:p>
            <a:r>
              <a:rPr lang="en-US" sz="2800" dirty="0" smtClean="0">
                <a:latin typeface="Calibri" pitchFamily="34" charset="0"/>
              </a:rPr>
              <a:t>Germany, Ireland, Lithuania, UK, nurses RN4Cast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Diversity of individual migration experiences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Typology of health professional mobility</a:t>
            </a:r>
          </a:p>
          <a:p>
            <a:pPr lvl="2">
              <a:buNone/>
            </a:pPr>
            <a:r>
              <a:rPr lang="en-US" b="1" dirty="0" smtClean="0">
                <a:latin typeface="Calibri" pitchFamily="34" charset="0"/>
              </a:rPr>
              <a:t>1. The livelihood migrant</a:t>
            </a:r>
          </a:p>
          <a:p>
            <a:pPr lvl="2">
              <a:buNone/>
            </a:pPr>
            <a:r>
              <a:rPr lang="en-US" b="1" dirty="0" smtClean="0">
                <a:latin typeface="Calibri" pitchFamily="34" charset="0"/>
              </a:rPr>
              <a:t>2. The career oriented</a:t>
            </a:r>
          </a:p>
          <a:p>
            <a:pPr lvl="2">
              <a:buNone/>
            </a:pPr>
            <a:r>
              <a:rPr lang="en-US" b="1" dirty="0" smtClean="0">
                <a:latin typeface="Calibri" pitchFamily="34" charset="0"/>
              </a:rPr>
              <a:t>3. The backpacker </a:t>
            </a:r>
          </a:p>
          <a:p>
            <a:pPr lvl="2">
              <a:buNone/>
            </a:pPr>
            <a:r>
              <a:rPr lang="en-US" b="1" dirty="0" smtClean="0">
                <a:latin typeface="Calibri" pitchFamily="34" charset="0"/>
              </a:rPr>
              <a:t>4. The commuter</a:t>
            </a:r>
          </a:p>
          <a:p>
            <a:pPr lvl="2">
              <a:buNone/>
            </a:pPr>
            <a:r>
              <a:rPr lang="en-US" b="1" dirty="0" smtClean="0">
                <a:latin typeface="Calibri" pitchFamily="34" charset="0"/>
              </a:rPr>
              <a:t>5. The returner</a:t>
            </a:r>
          </a:p>
          <a:p>
            <a:pPr lvl="2">
              <a:buNone/>
            </a:pPr>
            <a:r>
              <a:rPr lang="en-US" b="1" dirty="0" smtClean="0">
                <a:latin typeface="Calibri" pitchFamily="34" charset="0"/>
              </a:rPr>
              <a:t>6. The undocumented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Ongoing story</a:t>
            </a:r>
          </a:p>
          <a:p>
            <a:pPr>
              <a:buNone/>
            </a:pPr>
            <a:r>
              <a:rPr lang="en-US" b="1" i="1" dirty="0" smtClean="0">
                <a:latin typeface="Calibri" pitchFamily="34" charset="0"/>
              </a:rPr>
              <a:t>‘Once a migrant, always a migrant’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0"/>
            <a:ext cx="6174062" cy="33855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Typology of health professional mobility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1. The livelihood migrant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2. The career oriented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3. The backpacker 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4. The commuter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5. The returner</a:t>
            </a:r>
          </a:p>
          <a:p>
            <a:pPr lvl="2">
              <a:buNone/>
            </a:pPr>
            <a:r>
              <a:rPr lang="en-US" sz="2800" b="1" dirty="0" smtClean="0">
                <a:latin typeface="Calibri" pitchFamily="34" charset="0"/>
              </a:rPr>
              <a:t>6. The undocumented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2292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Address knowledge gaps:</a:t>
            </a:r>
          </a:p>
          <a:p>
            <a:r>
              <a:rPr lang="en-US" dirty="0" smtClean="0"/>
              <a:t>Magnitude</a:t>
            </a:r>
          </a:p>
          <a:p>
            <a:r>
              <a:rPr lang="en-US" dirty="0" smtClean="0"/>
              <a:t>Enlargement </a:t>
            </a:r>
          </a:p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Impacts </a:t>
            </a:r>
          </a:p>
          <a:p>
            <a:r>
              <a:rPr lang="en-US" dirty="0" smtClean="0"/>
              <a:t>Relevance</a:t>
            </a:r>
          </a:p>
          <a:p>
            <a:r>
              <a:rPr lang="en-US" dirty="0" smtClean="0"/>
              <a:t>Policy options </a:t>
            </a:r>
            <a:endParaRPr lang="en-US" dirty="0"/>
          </a:p>
        </p:txBody>
      </p:sp>
      <p:pic>
        <p:nvPicPr>
          <p:cNvPr id="4" name="Picture 3" descr="C:\Documents and Settings\mwi\Desktop\1) Intro PROMeTHEUS 19FEB\Josep's PROMeTHEUS Monster presentation\FP7-logo-gen-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777805"/>
            <a:ext cx="1077913" cy="8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mwi\Desktop\1) Intro PROMeTHEUS 19FEB\Josep's PROMeTHEUS Monster presentation\EU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777805"/>
            <a:ext cx="1267204" cy="7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19800" y="5473005"/>
            <a:ext cx="3124200" cy="138499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5175">
              <a:tabLst>
                <a:tab pos="711200" algn="l"/>
                <a:tab pos="850900" algn="l"/>
              </a:tabLst>
            </a:pPr>
            <a:endParaRPr lang="en-GB" sz="1400" i="1" dirty="0"/>
          </a:p>
          <a:p>
            <a:pPr defTabSz="765175">
              <a:tabLst>
                <a:tab pos="711200" algn="l"/>
                <a:tab pos="850900" algn="l"/>
              </a:tabLst>
            </a:pPr>
            <a:r>
              <a:rPr lang="en-GB" sz="1400" i="1" dirty="0"/>
              <a:t>The research leading to these results has received funding from the European Community's Seventh Framework Programme (FP7/2007-2013) under grant agreement n°223383.</a:t>
            </a:r>
            <a:endParaRPr lang="fr-FR" sz="1400" i="1" dirty="0"/>
          </a:p>
        </p:txBody>
      </p:sp>
      <p:pic>
        <p:nvPicPr>
          <p:cNvPr id="7" name="Picture 2" descr="C:\Documents and Settings\mwi\Desktop\1) Intro PROMeTHEUS 19FEB\Josep's PROMeTHEUS Monster presentation\PROMeTHEUS_fina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95400"/>
            <a:ext cx="3429000" cy="16149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48400" y="3048000"/>
            <a:ext cx="259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(2009-2013)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0" y="0"/>
            <a:ext cx="8890000" cy="6858000"/>
            <a:chOff x="0" y="0"/>
            <a:chExt cx="5600" cy="4320"/>
          </a:xfrm>
        </p:grpSpPr>
        <p:sp>
          <p:nvSpPr>
            <p:cNvPr id="606212" name="Rectangle 43"/>
            <p:cNvSpPr>
              <a:spLocks noChangeArrowheads="1"/>
            </p:cNvSpPr>
            <p:nvPr/>
          </p:nvSpPr>
          <p:spPr bwMode="auto">
            <a:xfrm>
              <a:off x="4150" y="3748"/>
              <a:ext cx="1360" cy="48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13" name="Rectangle 42"/>
            <p:cNvSpPr>
              <a:spLocks noChangeArrowheads="1"/>
            </p:cNvSpPr>
            <p:nvPr/>
          </p:nvSpPr>
          <p:spPr bwMode="auto">
            <a:xfrm>
              <a:off x="295" y="3838"/>
              <a:ext cx="1360" cy="48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606214" name="Picture 4" descr="Blank_map_of_Europe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6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6215" name="Oval 8"/>
            <p:cNvSpPr>
              <a:spLocks noChangeArrowheads="1"/>
            </p:cNvSpPr>
            <p:nvPr/>
          </p:nvSpPr>
          <p:spPr bwMode="auto">
            <a:xfrm>
              <a:off x="1156" y="3385"/>
              <a:ext cx="716" cy="725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16" name="Text Box 9"/>
            <p:cNvSpPr txBox="1">
              <a:spLocks noChangeArrowheads="1"/>
            </p:cNvSpPr>
            <p:nvPr/>
          </p:nvSpPr>
          <p:spPr bwMode="auto">
            <a:xfrm>
              <a:off x="1338" y="3600"/>
              <a:ext cx="4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ES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17" name="Oval 10"/>
            <p:cNvSpPr>
              <a:spLocks noChangeArrowheads="1"/>
            </p:cNvSpPr>
            <p:nvPr/>
          </p:nvSpPr>
          <p:spPr bwMode="auto">
            <a:xfrm>
              <a:off x="1584" y="2795"/>
              <a:ext cx="752" cy="757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18" name="Text Box 11"/>
            <p:cNvSpPr txBox="1">
              <a:spLocks noChangeArrowheads="1"/>
            </p:cNvSpPr>
            <p:nvPr/>
          </p:nvSpPr>
          <p:spPr bwMode="auto">
            <a:xfrm>
              <a:off x="1791" y="3067"/>
              <a:ext cx="4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FR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19" name="Oval 12"/>
            <p:cNvSpPr>
              <a:spLocks noChangeArrowheads="1"/>
            </p:cNvSpPr>
            <p:nvPr/>
          </p:nvSpPr>
          <p:spPr bwMode="auto">
            <a:xfrm>
              <a:off x="2290" y="2432"/>
              <a:ext cx="454" cy="681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20" name="Text Box 13"/>
            <p:cNvSpPr txBox="1">
              <a:spLocks noChangeArrowheads="1"/>
            </p:cNvSpPr>
            <p:nvPr/>
          </p:nvSpPr>
          <p:spPr bwMode="auto">
            <a:xfrm>
              <a:off x="2381" y="2614"/>
              <a:ext cx="27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DE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21" name="Oval 14"/>
            <p:cNvSpPr>
              <a:spLocks noChangeArrowheads="1"/>
            </p:cNvSpPr>
            <p:nvPr/>
          </p:nvSpPr>
          <p:spPr bwMode="auto">
            <a:xfrm rot="1283914">
              <a:off x="1935" y="2660"/>
              <a:ext cx="363" cy="181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22" name="Text Box 15"/>
            <p:cNvSpPr txBox="1">
              <a:spLocks noChangeArrowheads="1"/>
            </p:cNvSpPr>
            <p:nvPr/>
          </p:nvSpPr>
          <p:spPr bwMode="auto">
            <a:xfrm>
              <a:off x="2018" y="2659"/>
              <a:ext cx="363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BE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23" name="Oval 16"/>
            <p:cNvSpPr>
              <a:spLocks noChangeArrowheads="1"/>
            </p:cNvSpPr>
            <p:nvPr/>
          </p:nvSpPr>
          <p:spPr bwMode="auto">
            <a:xfrm rot="2807137">
              <a:off x="2276" y="3455"/>
              <a:ext cx="1044" cy="379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24" name="Text Box 17"/>
            <p:cNvSpPr txBox="1">
              <a:spLocks noChangeArrowheads="1"/>
            </p:cNvSpPr>
            <p:nvPr/>
          </p:nvSpPr>
          <p:spPr bwMode="auto">
            <a:xfrm>
              <a:off x="2562" y="3475"/>
              <a:ext cx="36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IT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25" name="Oval 18"/>
            <p:cNvSpPr>
              <a:spLocks noChangeArrowheads="1"/>
            </p:cNvSpPr>
            <p:nvPr/>
          </p:nvSpPr>
          <p:spPr bwMode="auto">
            <a:xfrm rot="-1272567">
              <a:off x="2562" y="2984"/>
              <a:ext cx="455" cy="204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26" name="Text Box 19"/>
            <p:cNvSpPr txBox="1">
              <a:spLocks noChangeArrowheads="1"/>
            </p:cNvSpPr>
            <p:nvPr/>
          </p:nvSpPr>
          <p:spPr bwMode="auto">
            <a:xfrm>
              <a:off x="2699" y="2976"/>
              <a:ext cx="36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AT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27" name="Oval 20"/>
            <p:cNvSpPr>
              <a:spLocks noChangeArrowheads="1"/>
            </p:cNvSpPr>
            <p:nvPr/>
          </p:nvSpPr>
          <p:spPr bwMode="auto">
            <a:xfrm>
              <a:off x="2784" y="2304"/>
              <a:ext cx="624" cy="501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28" name="Text Box 21"/>
            <p:cNvSpPr txBox="1">
              <a:spLocks noChangeArrowheads="1"/>
            </p:cNvSpPr>
            <p:nvPr/>
          </p:nvSpPr>
          <p:spPr bwMode="auto">
            <a:xfrm>
              <a:off x="2925" y="2448"/>
              <a:ext cx="40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PL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29" name="Oval 22"/>
            <p:cNvSpPr>
              <a:spLocks noChangeArrowheads="1"/>
            </p:cNvSpPr>
            <p:nvPr/>
          </p:nvSpPr>
          <p:spPr bwMode="auto">
            <a:xfrm>
              <a:off x="3168" y="1728"/>
              <a:ext cx="317" cy="182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30" name="Text Box 23"/>
            <p:cNvSpPr txBox="1">
              <a:spLocks noChangeArrowheads="1"/>
            </p:cNvSpPr>
            <p:nvPr/>
          </p:nvSpPr>
          <p:spPr bwMode="auto">
            <a:xfrm>
              <a:off x="3152" y="1728"/>
              <a:ext cx="46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EST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31" name="Text Box 24"/>
            <p:cNvSpPr txBox="1">
              <a:spLocks noChangeArrowheads="1"/>
            </p:cNvSpPr>
            <p:nvPr/>
          </p:nvSpPr>
          <p:spPr bwMode="auto">
            <a:xfrm>
              <a:off x="3152" y="2112"/>
              <a:ext cx="417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LIT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32" name="Oval 25"/>
            <p:cNvSpPr>
              <a:spLocks noChangeArrowheads="1"/>
            </p:cNvSpPr>
            <p:nvPr/>
          </p:nvSpPr>
          <p:spPr bwMode="auto">
            <a:xfrm>
              <a:off x="3120" y="2112"/>
              <a:ext cx="363" cy="227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33" name="Oval 26"/>
            <p:cNvSpPr>
              <a:spLocks noChangeArrowheads="1"/>
            </p:cNvSpPr>
            <p:nvPr/>
          </p:nvSpPr>
          <p:spPr bwMode="auto">
            <a:xfrm rot="-877286">
              <a:off x="2976" y="2832"/>
              <a:ext cx="402" cy="182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34" name="Text Box 27"/>
            <p:cNvSpPr txBox="1">
              <a:spLocks noChangeArrowheads="1"/>
            </p:cNvSpPr>
            <p:nvPr/>
          </p:nvSpPr>
          <p:spPr bwMode="auto">
            <a:xfrm>
              <a:off x="3061" y="2832"/>
              <a:ext cx="41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SK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35" name="Oval 28"/>
            <p:cNvSpPr>
              <a:spLocks noChangeArrowheads="1"/>
            </p:cNvSpPr>
            <p:nvPr/>
          </p:nvSpPr>
          <p:spPr bwMode="auto">
            <a:xfrm rot="-1027968">
              <a:off x="2918" y="3024"/>
              <a:ext cx="395" cy="158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36" name="Text Box 29"/>
            <p:cNvSpPr txBox="1">
              <a:spLocks noChangeArrowheads="1"/>
            </p:cNvSpPr>
            <p:nvPr/>
          </p:nvSpPr>
          <p:spPr bwMode="auto">
            <a:xfrm>
              <a:off x="2880" y="3022"/>
              <a:ext cx="54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HU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37" name="Oval 30"/>
            <p:cNvSpPr>
              <a:spLocks noChangeArrowheads="1"/>
            </p:cNvSpPr>
            <p:nvPr/>
          </p:nvSpPr>
          <p:spPr bwMode="auto">
            <a:xfrm>
              <a:off x="3312" y="2928"/>
              <a:ext cx="566" cy="456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38" name="Text Box 31"/>
            <p:cNvSpPr txBox="1">
              <a:spLocks noChangeArrowheads="1"/>
            </p:cNvSpPr>
            <p:nvPr/>
          </p:nvSpPr>
          <p:spPr bwMode="auto">
            <a:xfrm>
              <a:off x="3424" y="3067"/>
              <a:ext cx="40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RO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39" name="Oval 32"/>
            <p:cNvSpPr>
              <a:spLocks noChangeArrowheads="1"/>
            </p:cNvSpPr>
            <p:nvPr/>
          </p:nvSpPr>
          <p:spPr bwMode="auto">
            <a:xfrm rot="-1323654">
              <a:off x="3700" y="3319"/>
              <a:ext cx="1497" cy="54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40" name="Text Box 33"/>
            <p:cNvSpPr txBox="1">
              <a:spLocks noChangeArrowheads="1"/>
            </p:cNvSpPr>
            <p:nvPr/>
          </p:nvSpPr>
          <p:spPr bwMode="auto">
            <a:xfrm>
              <a:off x="4195" y="3475"/>
              <a:ext cx="54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Turkey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41" name="Oval 34"/>
            <p:cNvSpPr>
              <a:spLocks noChangeArrowheads="1"/>
            </p:cNvSpPr>
            <p:nvPr/>
          </p:nvSpPr>
          <p:spPr bwMode="auto">
            <a:xfrm rot="-5904411">
              <a:off x="2757" y="1086"/>
              <a:ext cx="924" cy="327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42" name="Text Box 35"/>
            <p:cNvSpPr txBox="1">
              <a:spLocks noChangeArrowheads="1"/>
            </p:cNvSpPr>
            <p:nvPr/>
          </p:nvSpPr>
          <p:spPr bwMode="auto">
            <a:xfrm>
              <a:off x="3107" y="1008"/>
              <a:ext cx="41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FI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43" name="Oval 38"/>
            <p:cNvSpPr>
              <a:spLocks noChangeArrowheads="1"/>
            </p:cNvSpPr>
            <p:nvPr/>
          </p:nvSpPr>
          <p:spPr bwMode="auto">
            <a:xfrm>
              <a:off x="1610" y="1933"/>
              <a:ext cx="408" cy="817"/>
            </a:xfrm>
            <a:prstGeom prst="ellipse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44" name="Text Box 39"/>
            <p:cNvSpPr txBox="1">
              <a:spLocks noChangeArrowheads="1"/>
            </p:cNvSpPr>
            <p:nvPr/>
          </p:nvSpPr>
          <p:spPr bwMode="auto">
            <a:xfrm>
              <a:off x="1655" y="2341"/>
              <a:ext cx="45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UK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45" name="Oval 40"/>
            <p:cNvSpPr>
              <a:spLocks noChangeArrowheads="1"/>
            </p:cNvSpPr>
            <p:nvPr/>
          </p:nvSpPr>
          <p:spPr bwMode="auto">
            <a:xfrm rot="2807137">
              <a:off x="3070" y="3266"/>
              <a:ext cx="367" cy="17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46" name="Text Box 41"/>
            <p:cNvSpPr txBox="1">
              <a:spLocks noChangeArrowheads="1"/>
            </p:cNvSpPr>
            <p:nvPr/>
          </p:nvSpPr>
          <p:spPr bwMode="auto">
            <a:xfrm rot="2803697">
              <a:off x="3021" y="3290"/>
              <a:ext cx="54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Serb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47" name="Rectangle 44"/>
            <p:cNvSpPr>
              <a:spLocks noChangeArrowheads="1"/>
            </p:cNvSpPr>
            <p:nvPr/>
          </p:nvSpPr>
          <p:spPr bwMode="auto">
            <a:xfrm>
              <a:off x="0" y="528"/>
              <a:ext cx="3600" cy="12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tabLst>
                  <a:tab pos="711200" algn="l"/>
                  <a:tab pos="850900" algn="l"/>
                </a:tabLst>
              </a:pPr>
              <a:r>
                <a:rPr lang="en-GB" sz="2400" b="1">
                  <a:solidFill>
                    <a:srgbClr val="000099"/>
                  </a:solidFill>
                  <a:latin typeface="Calibri" pitchFamily="34" charset="0"/>
                </a:rPr>
                <a:t>EU-15: Austria, Belgium, Finland, France, Germany, Italy, Spain, UK</a:t>
              </a:r>
            </a:p>
            <a:p>
              <a:pPr defTabSz="765175">
                <a:tabLst>
                  <a:tab pos="711200" algn="l"/>
                  <a:tab pos="850900" algn="l"/>
                </a:tabLst>
              </a:pPr>
              <a:r>
                <a:rPr lang="en-GB" sz="2400" b="1">
                  <a:solidFill>
                    <a:srgbClr val="A50021"/>
                  </a:solidFill>
                  <a:latin typeface="Calibri" pitchFamily="34" charset="0"/>
                </a:rPr>
                <a:t>EU-12: Estonia, Hungary, Lithuania,</a:t>
              </a:r>
              <a:r>
                <a:rPr lang="en-GB" sz="24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defTabSz="765175">
                <a:tabLst>
                  <a:tab pos="711200" algn="l"/>
                  <a:tab pos="850900" algn="l"/>
                </a:tabLst>
              </a:pPr>
              <a:r>
                <a:rPr lang="en-GB" sz="2400" b="1">
                  <a:solidFill>
                    <a:srgbClr val="A50021"/>
                  </a:solidFill>
                  <a:latin typeface="Calibri" pitchFamily="34" charset="0"/>
                </a:rPr>
                <a:t>Poland, Romania, Slovakia, Slovenia</a:t>
              </a:r>
              <a:r>
                <a:rPr lang="en-GB" sz="2400" b="1">
                  <a:solidFill>
                    <a:srgbClr val="000099"/>
                  </a:solidFill>
                  <a:latin typeface="Calibri" pitchFamily="34" charset="0"/>
                </a:rPr>
                <a:t> </a:t>
              </a:r>
            </a:p>
            <a:p>
              <a:pPr defTabSz="765175">
                <a:tabLst>
                  <a:tab pos="711200" algn="l"/>
                  <a:tab pos="850900" algn="l"/>
                </a:tabLst>
              </a:pPr>
              <a:r>
                <a:rPr lang="en-GB" sz="2400" b="1">
                  <a:solidFill>
                    <a:srgbClr val="000000"/>
                  </a:solidFill>
                  <a:latin typeface="Calibri" pitchFamily="34" charset="0"/>
                </a:rPr>
                <a:t>Non-EU: Serbia, Turkey</a:t>
              </a:r>
              <a:r>
                <a:rPr lang="en-GB" sz="24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606248" name="Oval 45"/>
            <p:cNvSpPr>
              <a:spLocks noChangeArrowheads="1"/>
            </p:cNvSpPr>
            <p:nvPr/>
          </p:nvSpPr>
          <p:spPr bwMode="auto">
            <a:xfrm rot="-877286">
              <a:off x="2698" y="3161"/>
              <a:ext cx="271" cy="171"/>
            </a:xfrm>
            <a:prstGeom prst="ellipse">
              <a:avLst/>
            </a:prstGeom>
            <a:noFill/>
            <a:ln w="9525" algn="ctr">
              <a:solidFill>
                <a:srgbClr val="A5002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6249" name="Text Box 46"/>
            <p:cNvSpPr txBox="1">
              <a:spLocks noChangeArrowheads="1"/>
            </p:cNvSpPr>
            <p:nvPr/>
          </p:nvSpPr>
          <p:spPr bwMode="auto">
            <a:xfrm>
              <a:off x="2699" y="3158"/>
              <a:ext cx="40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1400">
                  <a:solidFill>
                    <a:srgbClr val="000000"/>
                  </a:solidFill>
                </a:rPr>
                <a:t>SL</a:t>
              </a:r>
              <a:endParaRPr lang="fr-FR" sz="1400">
                <a:solidFill>
                  <a:srgbClr val="000000"/>
                </a:solidFill>
              </a:endParaRPr>
            </a:p>
          </p:txBody>
        </p:sp>
        <p:sp>
          <p:nvSpPr>
            <p:cNvPr id="606250" name="Text Box 47"/>
            <p:cNvSpPr txBox="1">
              <a:spLocks noChangeArrowheads="1"/>
            </p:cNvSpPr>
            <p:nvPr/>
          </p:nvSpPr>
          <p:spPr bwMode="auto">
            <a:xfrm>
              <a:off x="96" y="144"/>
              <a:ext cx="364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5175">
                <a:spcBef>
                  <a:spcPct val="50000"/>
                </a:spcBef>
                <a:tabLst>
                  <a:tab pos="711200" algn="l"/>
                  <a:tab pos="850900" algn="l"/>
                </a:tabLst>
              </a:pPr>
              <a:r>
                <a:rPr lang="de-DE" sz="4000" b="1">
                  <a:solidFill>
                    <a:srgbClr val="000000"/>
                  </a:solidFill>
                  <a:latin typeface="Calibri" pitchFamily="34" charset="0"/>
                </a:rPr>
                <a:t>Volume I: 17 countries</a:t>
              </a:r>
              <a:endParaRPr lang="fr-FR" sz="3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04813"/>
            <a:ext cx="3243263" cy="439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6211" name="Text Box 10"/>
          <p:cNvSpPr txBox="1">
            <a:spLocks noChangeArrowheads="1"/>
          </p:cNvSpPr>
          <p:nvPr/>
        </p:nvSpPr>
        <p:spPr bwMode="auto">
          <a:xfrm>
            <a:off x="7308850" y="1341438"/>
            <a:ext cx="93503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000000"/>
                </a:solidFill>
                <a:latin typeface="Calibri" pitchFamily="34" charset="0"/>
              </a:rPr>
              <a:t>  2011</a:t>
            </a:r>
          </a:p>
          <a:p>
            <a:pPr algn="ctr"/>
            <a:endParaRPr lang="en-GB" sz="2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itle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Volume II (2014): thematic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4294967295"/>
          </p:nvPr>
        </p:nvSpPr>
        <p:spPr>
          <a:xfrm>
            <a:off x="3995738" y="1268413"/>
            <a:ext cx="4968875" cy="4548187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The changing dynamics of </a:t>
            </a:r>
            <a:r>
              <a:rPr lang="en-GB" sz="2000" b="1" dirty="0" smtClean="0">
                <a:latin typeface="Calibri" pitchFamily="34" charset="0"/>
              </a:rPr>
              <a:t>health professional mobility</a:t>
            </a:r>
            <a:r>
              <a:rPr lang="en-US" sz="2000" b="1" dirty="0" smtClean="0">
                <a:latin typeface="Calibri" pitchFamily="34" charset="0"/>
              </a:rPr>
              <a:t>: data, definition/ typology, EU enlargement, financial crisis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The mobile individual (Germany, Ireland, Lithuania, UK, nurses RN4Cast)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000" b="1" dirty="0" smtClean="0">
                <a:latin typeface="Calibri" pitchFamily="34" charset="0"/>
              </a:rPr>
              <a:t>Policy responses</a:t>
            </a:r>
          </a:p>
          <a:p>
            <a:pPr marL="914400" lvl="1" indent="-381000" eaLnBrk="1" hangingPunct="1">
              <a:buFontTx/>
              <a:buAutoNum type="arabicPeriod"/>
            </a:pPr>
            <a:r>
              <a:rPr lang="en-US" sz="1800" b="1" dirty="0" smtClean="0">
                <a:latin typeface="Calibri" pitchFamily="34" charset="0"/>
              </a:rPr>
              <a:t>Domestic</a:t>
            </a:r>
          </a:p>
          <a:p>
            <a:pPr marL="914400" lvl="1" indent="-381000" eaLnBrk="1" hangingPunct="1">
              <a:buFontTx/>
              <a:buAutoNum type="arabicPeriod"/>
            </a:pPr>
            <a:r>
              <a:rPr lang="en-US" sz="1800" b="1" dirty="0" smtClean="0">
                <a:latin typeface="Calibri" pitchFamily="34" charset="0"/>
              </a:rPr>
              <a:t>Bilateral agreements </a:t>
            </a:r>
          </a:p>
          <a:p>
            <a:pPr marL="914400" lvl="1" indent="-381000" eaLnBrk="1" hangingPunct="1">
              <a:buFontTx/>
              <a:buAutoNum type="arabicPeriod"/>
            </a:pPr>
            <a:r>
              <a:rPr lang="en-US" sz="1800" b="1" dirty="0" smtClean="0">
                <a:latin typeface="Calibri" pitchFamily="34" charset="0"/>
              </a:rPr>
              <a:t>International frameworks</a:t>
            </a:r>
          </a:p>
          <a:p>
            <a:pPr marL="914400" lvl="1" indent="-381000" eaLnBrk="1" hangingPunct="1">
              <a:buFontTx/>
              <a:buAutoNum type="arabicPeriod"/>
            </a:pPr>
            <a:r>
              <a:rPr lang="en-US" sz="1800" b="1" dirty="0" smtClean="0">
                <a:latin typeface="Calibri" pitchFamily="34" charset="0"/>
              </a:rPr>
              <a:t>Managerial responses</a:t>
            </a:r>
          </a:p>
          <a:p>
            <a:pPr marL="914400" lvl="1" indent="-381000" eaLnBrk="1" hangingPunct="1">
              <a:buFontTx/>
              <a:buAutoNum type="arabicPeriod"/>
            </a:pPr>
            <a:r>
              <a:rPr lang="en-US" sz="1800" b="1" dirty="0" smtClean="0">
                <a:latin typeface="Calibri" pitchFamily="34" charset="0"/>
              </a:rPr>
              <a:t>Retention of nurses</a:t>
            </a:r>
          </a:p>
          <a:p>
            <a:pPr marL="914400" lvl="1" indent="-381000" eaLnBrk="1" hangingPunct="1">
              <a:buFontTx/>
              <a:buAutoNum type="arabicPeriod"/>
            </a:pPr>
            <a:r>
              <a:rPr lang="en-US" sz="1800" b="1" dirty="0" smtClean="0">
                <a:latin typeface="Calibri" pitchFamily="34" charset="0"/>
              </a:rPr>
              <a:t>Policy responses outside Europe</a:t>
            </a:r>
            <a:r>
              <a:rPr lang="en-US" sz="1600" b="1" dirty="0" smtClean="0">
                <a:latin typeface="Calibri" pitchFamily="34" charset="0"/>
              </a:rPr>
              <a:t> </a:t>
            </a:r>
          </a:p>
          <a:p>
            <a:pPr marL="514350" indent="-514350" eaLnBrk="1" hangingPunct="1"/>
            <a:endParaRPr lang="en-US" sz="2000" b="1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124199" cy="4687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mobility</a:t>
            </a:r>
            <a:endParaRPr lang="en-GB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39000" y="1295400"/>
            <a:ext cx="9906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  </a:t>
            </a: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7016" y="1143000"/>
            <a:ext cx="8094984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No common definition</a:t>
            </a:r>
          </a:p>
          <a:p>
            <a:pPr>
              <a:buNone/>
            </a:pPr>
            <a:r>
              <a:rPr lang="en-GB" dirty="0" smtClean="0"/>
              <a:t>Working definition: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8229600" cy="2308324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Any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intentional change of country after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graduation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the purpose and effect of delivering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health-related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services,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during training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periods.  (2009)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Foreign-trained, foreign-born, foreign-national</a:t>
            </a:r>
          </a:p>
          <a:p>
            <a:pPr>
              <a:buNone/>
            </a:pPr>
            <a:r>
              <a:rPr lang="en-US" dirty="0" smtClean="0"/>
              <a:t>(but do these always measure mobility?)</a:t>
            </a:r>
          </a:p>
          <a:p>
            <a:r>
              <a:rPr lang="en-US" dirty="0" smtClean="0"/>
              <a:t>Registry, census, </a:t>
            </a:r>
            <a:r>
              <a:rPr lang="en-US" dirty="0" err="1" smtClean="0"/>
              <a:t>labour</a:t>
            </a:r>
            <a:r>
              <a:rPr lang="en-US" dirty="0" smtClean="0"/>
              <a:t> market, work permits, intention-to-leave</a:t>
            </a:r>
          </a:p>
          <a:p>
            <a:r>
              <a:rPr lang="en-US" dirty="0" smtClean="0"/>
              <a:t>Registration; self-employed; private sector; public sector; active vs. total, </a:t>
            </a:r>
            <a:r>
              <a:rPr lang="en-US" dirty="0" err="1" smtClean="0"/>
              <a:t>reregistration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Reliance on foreign doctors – STOCK DATA 2008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39717"/>
            <a:ext cx="7772400" cy="399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3200400" cy="419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04856" cy="634082"/>
          </a:xfrm>
        </p:spPr>
        <p:txBody>
          <a:bodyPr/>
          <a:lstStyle/>
          <a:p>
            <a:r>
              <a:rPr lang="en-US" dirty="0" smtClean="0"/>
              <a:t>How to measure outflows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8" y="762000"/>
            <a:ext cx="7350490" cy="58840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10400" y="3962400"/>
            <a:ext cx="18288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Lithuania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60% MD</a:t>
            </a:r>
          </a:p>
          <a:p>
            <a:r>
              <a:rPr lang="en-US" sz="2400" dirty="0" smtClean="0"/>
              <a:t>50% NU</a:t>
            </a:r>
          </a:p>
          <a:p>
            <a:r>
              <a:rPr lang="en-US" sz="2400" dirty="0" smtClean="0"/>
              <a:t>70% DE</a:t>
            </a:r>
          </a:p>
          <a:p>
            <a:r>
              <a:rPr lang="en-US" sz="2400" dirty="0" smtClean="0"/>
              <a:t>are on foreign registries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1081506">
            <a:off x="1079037" y="3168880"/>
            <a:ext cx="570386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Outflows &lt; certification requests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BS 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10 presentation">
  <a:themeElements>
    <a:clrScheme name="OBS10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BS10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S10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10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10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10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10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10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10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1059</Words>
  <Application>Microsoft Office PowerPoint</Application>
  <PresentationFormat>On-screen Show (4:3)</PresentationFormat>
  <Paragraphs>211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1_OBS template3</vt:lpstr>
      <vt:lpstr>OBS10 presentation</vt:lpstr>
      <vt:lpstr>Photo Editor Photo</vt:lpstr>
      <vt:lpstr>Chart</vt:lpstr>
      <vt:lpstr>Data and definitions in The Health PROfessional Mobility in THe European Union Study (PROMeTHEUS) </vt:lpstr>
      <vt:lpstr>Outline </vt:lpstr>
      <vt:lpstr>Project objectives</vt:lpstr>
      <vt:lpstr>Slide 4</vt:lpstr>
      <vt:lpstr>Volume II (2014): thematic</vt:lpstr>
      <vt:lpstr>Defining mobility</vt:lpstr>
      <vt:lpstr>Indicators</vt:lpstr>
      <vt:lpstr>Reliance on foreign doctors – STOCK DATA 2008</vt:lpstr>
      <vt:lpstr>How to measure outflows</vt:lpstr>
      <vt:lpstr>Outflows &gt; certificate requests </vt:lpstr>
      <vt:lpstr>Why go beyond numbers</vt:lpstr>
      <vt:lpstr>Defining mobility</vt:lpstr>
      <vt:lpstr>Beyond numbers: the individual and her motivations</vt:lpstr>
      <vt:lpstr>What does data limitations mean for: student mobility</vt:lpstr>
      <vt:lpstr>What does data limitations mean for: countries with high dependence</vt:lpstr>
      <vt:lpstr>What does data limitations mean for: countries facing losses</vt:lpstr>
      <vt:lpstr>Mobility is changing</vt:lpstr>
      <vt:lpstr>Tentative recommendations</vt:lpstr>
      <vt:lpstr>To know more...</vt:lpstr>
      <vt:lpstr>Slide 20</vt:lpstr>
      <vt:lpstr>Slide 21</vt:lpstr>
      <vt:lpstr>Beyond numbers: the individual and her motivations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observatory1</dc:creator>
  <cp:lastModifiedBy>observatory1</cp:lastModifiedBy>
  <cp:revision>11</cp:revision>
  <dcterms:created xsi:type="dcterms:W3CDTF">2014-12-01T19:03:00Z</dcterms:created>
  <dcterms:modified xsi:type="dcterms:W3CDTF">2014-12-03T08:05:33Z</dcterms:modified>
</cp:coreProperties>
</file>