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56" r:id="rId2"/>
    <p:sldId id="273" r:id="rId3"/>
    <p:sldId id="274" r:id="rId4"/>
    <p:sldId id="275" r:id="rId5"/>
    <p:sldId id="276" r:id="rId6"/>
    <p:sldId id="277" r:id="rId7"/>
    <p:sldId id="270" r:id="rId8"/>
    <p:sldId id="280" r:id="rId9"/>
    <p:sldId id="28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90" autoAdjust="0"/>
    <p:restoredTop sz="86439" autoAdjust="0"/>
  </p:normalViewPr>
  <p:slideViewPr>
    <p:cSldViewPr>
      <p:cViewPr varScale="1">
        <p:scale>
          <a:sx n="69" d="100"/>
          <a:sy n="69" d="100"/>
        </p:scale>
        <p:origin x="-1494" y="-108"/>
      </p:cViewPr>
      <p:guideLst>
        <p:guide orient="horz" pos="2160"/>
        <p:guide pos="2880"/>
      </p:guideLst>
    </p:cSldViewPr>
  </p:slideViewPr>
  <p:outlineViewPr>
    <p:cViewPr>
      <p:scale>
        <a:sx n="33" d="100"/>
        <a:sy n="33" d="100"/>
      </p:scale>
      <p:origin x="12" y="654"/>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723FC81-370E-4B66-86A8-5CED8CBA23CC}" type="datetimeFigureOut">
              <a:rPr lang="en-US" smtClean="0"/>
              <a:pPr/>
              <a:t>12/2/2014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6D24746-A6ED-4508-AACA-464A61389CDB}" type="slidenum">
              <a:rPr lang="en-US" smtClean="0"/>
              <a:pPr/>
              <a:t>‹#›</a:t>
            </a:fld>
            <a:endParaRPr lang="en-US"/>
          </a:p>
        </p:txBody>
      </p:sp>
    </p:spTree>
    <p:extLst>
      <p:ext uri="{BB962C8B-B14F-4D97-AF65-F5344CB8AC3E}">
        <p14:creationId xmlns:p14="http://schemas.microsoft.com/office/powerpoint/2010/main" xmlns="" val="16302151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32318F-6F58-4A00-BFE6-52C70095D5B3}" type="datetimeFigureOut">
              <a:rPr lang="en-US" smtClean="0"/>
              <a:pPr/>
              <a:t>12/2/2014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0C2E31-72B6-49A5-8CEE-D5A650DC4137}" type="slidenum">
              <a:rPr lang="en-US" smtClean="0"/>
              <a:pPr/>
              <a:t>‹#›</a:t>
            </a:fld>
            <a:endParaRPr lang="en-US"/>
          </a:p>
        </p:txBody>
      </p:sp>
    </p:spTree>
    <p:extLst>
      <p:ext uri="{BB962C8B-B14F-4D97-AF65-F5344CB8AC3E}">
        <p14:creationId xmlns:p14="http://schemas.microsoft.com/office/powerpoint/2010/main" xmlns="" val="2997713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2"/>
        </a:solidFill>
        <a:effectLst/>
      </p:bgPr>
    </p:bg>
    <p:spTree>
      <p:nvGrpSpPr>
        <p:cNvPr id="1" name=""/>
        <p:cNvGrpSpPr/>
        <p:nvPr/>
      </p:nvGrpSpPr>
      <p:grpSpPr>
        <a:xfrm>
          <a:off x="0" y="0"/>
          <a:ext cx="0" cy="0"/>
          <a:chOff x="0" y="0"/>
          <a:chExt cx="0" cy="0"/>
        </a:xfrm>
      </p:grpSpPr>
      <p:pic>
        <p:nvPicPr>
          <p:cNvPr id="38" name="Image 1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516000" y="2628508"/>
            <a:ext cx="2628000" cy="4229631"/>
          </a:xfrm>
          <a:prstGeom prst="rect">
            <a:avLst/>
          </a:prstGeom>
        </p:spPr>
      </p:pic>
      <p:pic>
        <p:nvPicPr>
          <p:cNvPr id="36" name="Imag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rot="10800000">
            <a:off x="0" y="508"/>
            <a:ext cx="2628000" cy="4229631"/>
          </a:xfrm>
          <a:prstGeom prst="rect">
            <a:avLst/>
          </a:prstGeom>
        </p:spPr>
      </p:pic>
      <p:sp>
        <p:nvSpPr>
          <p:cNvPr id="8" name="Title 7"/>
          <p:cNvSpPr>
            <a:spLocks noGrp="1"/>
          </p:cNvSpPr>
          <p:nvPr>
            <p:ph type="ctrTitle" hasCustomPrompt="1"/>
          </p:nvPr>
        </p:nvSpPr>
        <p:spPr>
          <a:xfrm>
            <a:off x="1368000" y="2480400"/>
            <a:ext cx="6300000" cy="1267200"/>
          </a:xfrm>
          <a:prstGeom prst="rect">
            <a:avLst/>
          </a:prstGeom>
        </p:spPr>
        <p:txBody>
          <a:bodyPr lIns="90000" rIns="90000" anchor="b">
            <a:spAutoFit/>
          </a:bodyPr>
          <a:lstStyle>
            <a:lvl1pPr>
              <a:lnSpc>
                <a:spcPts val="4500"/>
              </a:lnSpc>
              <a:defRPr sz="4500" cap="all" baseline="0">
                <a:solidFill>
                  <a:schemeClr val="bg1"/>
                </a:solidFill>
              </a:defRPr>
            </a:lvl1pPr>
          </a:lstStyle>
          <a:p>
            <a:r>
              <a:rPr kumimoji="0" lang="en-US" dirty="0" smtClean="0"/>
              <a:t>Click to edit Presentation title</a:t>
            </a:r>
            <a:endParaRPr kumimoji="0" lang="en-US" dirty="0"/>
          </a:p>
        </p:txBody>
      </p:sp>
      <p:sp>
        <p:nvSpPr>
          <p:cNvPr id="9" name="Subtitle 8"/>
          <p:cNvSpPr>
            <a:spLocks noGrp="1"/>
          </p:cNvSpPr>
          <p:nvPr>
            <p:ph type="subTitle" idx="1" hasCustomPrompt="1"/>
          </p:nvPr>
        </p:nvSpPr>
        <p:spPr>
          <a:xfrm>
            <a:off x="1368000" y="3805200"/>
            <a:ext cx="6300000" cy="352800"/>
          </a:xfrm>
        </p:spPr>
        <p:txBody>
          <a:bodyPr lIns="90000" rIns="90000">
            <a:spAutoFit/>
          </a:bodyPr>
          <a:lstStyle>
            <a:lvl1pPr marL="0" indent="0" algn="l">
              <a:lnSpc>
                <a:spcPts val="2000"/>
              </a:lnSpc>
              <a:spcBef>
                <a:spcPts val="0"/>
              </a:spcBef>
              <a:buNone/>
              <a:defRPr sz="1800" baseline="0">
                <a:solidFill>
                  <a:schemeClr val="bg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dirty="0" smtClean="0"/>
              <a:t>Click to </a:t>
            </a:r>
            <a:r>
              <a:rPr kumimoji="0" lang="fr-FR" dirty="0" err="1" smtClean="0"/>
              <a:t>edit</a:t>
            </a:r>
            <a:r>
              <a:rPr kumimoji="0" lang="fr-FR" dirty="0" smtClean="0"/>
              <a:t> </a:t>
            </a:r>
            <a:r>
              <a:rPr kumimoji="0" lang="fr-FR" dirty="0" err="1" smtClean="0"/>
              <a:t>Subtitle</a:t>
            </a:r>
            <a:endParaRPr kumimoji="0" lang="en-US" dirty="0"/>
          </a:p>
        </p:txBody>
      </p:sp>
      <p:pic>
        <p:nvPicPr>
          <p:cNvPr id="37" name="Image 11"/>
          <p:cNvPicPr>
            <a:picLocks noChangeAspect="1"/>
          </p:cNvPicPr>
          <p:nvPr/>
        </p:nvPicPr>
        <p:blipFill>
          <a:blip r:embed="rId3" cstate="print"/>
          <a:stretch>
            <a:fillRect/>
          </a:stretch>
        </p:blipFill>
        <p:spPr>
          <a:xfrm>
            <a:off x="511200" y="432000"/>
            <a:ext cx="692307" cy="1440000"/>
          </a:xfrm>
          <a:prstGeom prst="rect">
            <a:avLst/>
          </a:prstGeom>
        </p:spPr>
      </p:pic>
      <p:sp>
        <p:nvSpPr>
          <p:cNvPr id="12"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DC90186B-2DEF-4B55-8B91-BA6F866433FE}" type="datetimeFigureOut">
              <a:rPr lang="en-US" smtClean="0"/>
              <a:pPr/>
              <a:t>12/2/2014</a:t>
            </a:fld>
            <a:endParaRPr lang="en-US"/>
          </a:p>
        </p:txBody>
      </p:sp>
      <p:sp>
        <p:nvSpPr>
          <p:cNvPr id="13"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US"/>
          </a:p>
        </p:txBody>
      </p:sp>
      <p:pic>
        <p:nvPicPr>
          <p:cNvPr id="10" name="Image 1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164000" y="6055200"/>
            <a:ext cx="1742400" cy="578821"/>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8"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DC90186B-2DEF-4B55-8B91-BA6F866433FE}" type="datetimeFigureOut">
              <a:rPr lang="en-US" smtClean="0"/>
              <a:pPr/>
              <a:t>12/2/2014</a:t>
            </a:fld>
            <a:endParaRPr lang="en-US"/>
          </a:p>
        </p:txBody>
      </p:sp>
      <p:sp>
        <p:nvSpPr>
          <p:cNvPr id="9"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US"/>
          </a:p>
        </p:txBody>
      </p:sp>
      <p:sp>
        <p:nvSpPr>
          <p:cNvPr id="10"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00DAEDD3-7586-4025-B8B3-C160B566AEBC}" type="slidenum">
              <a:rPr lang="en-US" smtClean="0"/>
              <a:pPr/>
              <a:t>‹#›</a:t>
            </a:fld>
            <a:endParaRPr lang="en-US"/>
          </a:p>
        </p:txBody>
      </p:sp>
      <p:sp>
        <p:nvSpPr>
          <p:cNvPr id="11" name="Title Placeholder 1"/>
          <p:cNvSpPr>
            <a:spLocks noGrp="1"/>
          </p:cNvSpPr>
          <p:nvPr>
            <p:ph type="title" hasCustomPrompt="1"/>
          </p:nvPr>
        </p:nvSpPr>
        <p:spPr>
          <a:xfrm>
            <a:off x="1080000" y="237600"/>
            <a:ext cx="7416000" cy="1022400"/>
          </a:xfrm>
          <a:prstGeom prst="rect">
            <a:avLst/>
          </a:prstGeom>
        </p:spPr>
        <p:txBody>
          <a:bodyPr vert="horz" lIns="91440" tIns="45720" rIns="91440" bIns="45720" rtlCol="0" anchor="ctr">
            <a:noAutofit/>
          </a:bodyPr>
          <a:lstStyle>
            <a:lvl1pPr>
              <a:defRPr/>
            </a:lvl1pPr>
          </a:lstStyle>
          <a:p>
            <a:r>
              <a:rPr lang="en-US" dirty="0" smtClean="0"/>
              <a:t>Click to edit Slide title</a:t>
            </a:r>
            <a:br>
              <a:rPr lang="en-US" dirty="0" smtClean="0"/>
            </a:br>
            <a:r>
              <a:rPr lang="en-US" dirty="0" smtClean="0"/>
              <a:t>Slide title can be extended to two lines</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tx1"/>
        </a:solidFill>
        <a:effectLst/>
      </p:bgPr>
    </p:bg>
    <p:spTree>
      <p:nvGrpSpPr>
        <p:cNvPr id="1" name=""/>
        <p:cNvGrpSpPr/>
        <p:nvPr/>
      </p:nvGrpSpPr>
      <p:grpSpPr>
        <a:xfrm>
          <a:off x="0" y="0"/>
          <a:ext cx="0" cy="0"/>
          <a:chOff x="0" y="0"/>
          <a:chExt cx="0" cy="0"/>
        </a:xfrm>
      </p:grpSpPr>
      <p:pic>
        <p:nvPicPr>
          <p:cNvPr id="7" name="Image 6"/>
          <p:cNvPicPr>
            <a:picLocks noChangeAspect="1"/>
          </p:cNvPicPr>
          <p:nvPr/>
        </p:nvPicPr>
        <p:blipFill>
          <a:blip r:embed="rId2" cstate="print"/>
          <a:stretch>
            <a:fillRect/>
          </a:stretch>
        </p:blipFill>
        <p:spPr>
          <a:xfrm>
            <a:off x="8193600" y="5328000"/>
            <a:ext cx="950407" cy="1530000"/>
          </a:xfrm>
          <a:prstGeom prst="rect">
            <a:avLst/>
          </a:prstGeom>
        </p:spPr>
      </p:pic>
      <p:pic>
        <p:nvPicPr>
          <p:cNvPr id="8" name="Image 7"/>
          <p:cNvPicPr>
            <a:picLocks noChangeAspect="1"/>
          </p:cNvPicPr>
          <p:nvPr/>
        </p:nvPicPr>
        <p:blipFill>
          <a:blip r:embed="rId3" cstate="print"/>
          <a:stretch>
            <a:fillRect/>
          </a:stretch>
        </p:blipFill>
        <p:spPr>
          <a:xfrm>
            <a:off x="579600" y="468000"/>
            <a:ext cx="692308" cy="1440000"/>
          </a:xfrm>
          <a:prstGeom prst="rect">
            <a:avLst/>
          </a:prstGeom>
        </p:spPr>
      </p:pic>
      <p:sp>
        <p:nvSpPr>
          <p:cNvPr id="9" name="Title 1"/>
          <p:cNvSpPr>
            <a:spLocks noGrp="1"/>
          </p:cNvSpPr>
          <p:nvPr>
            <p:ph type="title" hasCustomPrompt="1"/>
          </p:nvPr>
        </p:nvSpPr>
        <p:spPr>
          <a:xfrm>
            <a:off x="1260000" y="2928144"/>
            <a:ext cx="6624000" cy="1041311"/>
          </a:xfrm>
        </p:spPr>
        <p:txBody>
          <a:bodyPr anchor="ctr" anchorCtr="0">
            <a:spAutoFit/>
          </a:bodyPr>
          <a:lstStyle>
            <a:lvl1pPr algn="ctr">
              <a:lnSpc>
                <a:spcPts val="3700"/>
              </a:lnSpc>
              <a:defRPr sz="3700" b="0" i="0" cap="all" baseline="0">
                <a:solidFill>
                  <a:schemeClr val="bg1"/>
                </a:solidFill>
              </a:defRPr>
            </a:lvl1pPr>
          </a:lstStyle>
          <a:p>
            <a:r>
              <a:rPr lang="en-US" dirty="0" smtClean="0"/>
              <a:t>Click to edit Section Header title</a:t>
            </a:r>
            <a:endParaRPr lang="en-US" dirty="0"/>
          </a:p>
        </p:txBody>
      </p:sp>
      <p:sp>
        <p:nvSpPr>
          <p:cNvPr id="10"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DC90186B-2DEF-4B55-8B91-BA6F866433FE}" type="datetimeFigureOut">
              <a:rPr lang="en-US" smtClean="0"/>
              <a:pPr/>
              <a:t>12/2/2014</a:t>
            </a:fld>
            <a:endParaRPr lang="en-US"/>
          </a:p>
        </p:txBody>
      </p:sp>
      <p:sp>
        <p:nvSpPr>
          <p:cNvPr id="11"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US"/>
          </a:p>
        </p:txBody>
      </p:sp>
      <p:sp>
        <p:nvSpPr>
          <p:cNvPr id="12"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tx2"/>
                </a:solidFill>
                <a:latin typeface="Arial"/>
              </a:defRPr>
            </a:lvl1pPr>
          </a:lstStyle>
          <a:p>
            <a:fld id="{00DAEDD3-7586-4025-B8B3-C160B566AEB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emf"/><Relationship Id="rId5" Type="http://schemas.openxmlformats.org/officeDocument/2006/relationships/image" Target="../media/image2.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 name="Image 8"/>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8193600" y="5328184"/>
            <a:ext cx="950407" cy="1529631"/>
          </a:xfrm>
          <a:prstGeom prst="rect">
            <a:avLst/>
          </a:prstGeom>
        </p:spPr>
      </p:pic>
      <p:sp>
        <p:nvSpPr>
          <p:cNvPr id="21" name="Rectangle 20"/>
          <p:cNvSpPr/>
          <p:nvPr/>
        </p:nvSpPr>
        <p:spPr bwMode="auto">
          <a:xfrm>
            <a:off x="504000" y="1306800"/>
            <a:ext cx="8154000" cy="0"/>
          </a:xfrm>
          <a:prstGeom prst="rect">
            <a:avLst/>
          </a:prstGeom>
          <a:noFill/>
          <a:ln w="6350" cap="flat" cmpd="sng" algn="ctr">
            <a:solidFill>
              <a:srgbClr val="727272"/>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Helvetica 65 Medium" pitchFamily="34" charset="0"/>
            </a:endParaRPr>
          </a:p>
        </p:txBody>
      </p:sp>
      <p:pic>
        <p:nvPicPr>
          <p:cNvPr id="24" name="Image 7"/>
          <p:cNvPicPr>
            <a:picLocks noChangeAspect="1"/>
          </p:cNvPicPr>
          <p:nvPr/>
        </p:nvPicPr>
        <p:blipFill>
          <a:blip r:embed="rId6" cstate="print"/>
          <a:stretch>
            <a:fillRect/>
          </a:stretch>
        </p:blipFill>
        <p:spPr>
          <a:xfrm>
            <a:off x="500400" y="288000"/>
            <a:ext cx="458653" cy="954000"/>
          </a:xfrm>
          <a:prstGeom prst="rect">
            <a:avLst/>
          </a:prstGeom>
        </p:spPr>
      </p:pic>
      <p:sp>
        <p:nvSpPr>
          <p:cNvPr id="13" name="Text Placeholder 12"/>
          <p:cNvSpPr>
            <a:spLocks noGrp="1"/>
          </p:cNvSpPr>
          <p:nvPr>
            <p:ph type="body" idx="1"/>
          </p:nvPr>
        </p:nvSpPr>
        <p:spPr>
          <a:xfrm>
            <a:off x="468000" y="1602000"/>
            <a:ext cx="8218800" cy="452520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25" name="Title Placeholder 1"/>
          <p:cNvSpPr>
            <a:spLocks noGrp="1"/>
          </p:cNvSpPr>
          <p:nvPr>
            <p:ph type="title"/>
          </p:nvPr>
        </p:nvSpPr>
        <p:spPr>
          <a:xfrm>
            <a:off x="1080000" y="237600"/>
            <a:ext cx="7416000" cy="1022400"/>
          </a:xfrm>
          <a:prstGeom prst="rect">
            <a:avLst/>
          </a:prstGeom>
        </p:spPr>
        <p:txBody>
          <a:bodyPr vert="horz" lIns="91440" tIns="45720" rIns="91440" bIns="45720" rtlCol="0" anchor="ctr">
            <a:noAutofit/>
          </a:bodyPr>
          <a:lstStyle/>
          <a:p>
            <a:r>
              <a:rPr lang="en-US" dirty="0" smtClean="0"/>
              <a:t>Click to edit Slide title</a:t>
            </a:r>
            <a:br>
              <a:rPr lang="en-US" dirty="0" smtClean="0"/>
            </a:br>
            <a:r>
              <a:rPr lang="en-US" dirty="0" smtClean="0"/>
              <a:t>Slide title can be extended to two lines</a:t>
            </a:r>
            <a:endParaRPr lang="en-US" dirty="0"/>
          </a:p>
        </p:txBody>
      </p:sp>
      <p:sp>
        <p:nvSpPr>
          <p:cNvPr id="26"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DC90186B-2DEF-4B55-8B91-BA6F866433FE}" type="datetimeFigureOut">
              <a:rPr lang="en-US" smtClean="0"/>
              <a:pPr/>
              <a:t>12/2/2014</a:t>
            </a:fld>
            <a:endParaRPr lang="en-US"/>
          </a:p>
        </p:txBody>
      </p:sp>
      <p:sp>
        <p:nvSpPr>
          <p:cNvPr id="27"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US"/>
          </a:p>
        </p:txBody>
      </p:sp>
      <p:sp>
        <p:nvSpPr>
          <p:cNvPr id="41"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00DAEDD3-7586-4025-B8B3-C160B566AEB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rtl="0" eaLnBrk="1" latinLnBrk="0" hangingPunct="1">
        <a:spcBef>
          <a:spcPct val="0"/>
        </a:spcBef>
        <a:buNone/>
        <a:defRPr kumimoji="0" sz="3200" kern="1200">
          <a:solidFill>
            <a:schemeClr val="tx1"/>
          </a:solidFill>
          <a:latin typeface="+mj-lt"/>
          <a:ea typeface="+mj-ea"/>
          <a:cs typeface="+mj-cs"/>
        </a:defRPr>
      </a:lvl1pPr>
    </p:titleStyle>
    <p:bodyStyle>
      <a:lvl1pPr marL="342000" indent="-342000" algn="l" rtl="0" eaLnBrk="1" latinLnBrk="0" hangingPunct="1">
        <a:spcBef>
          <a:spcPts val="768"/>
        </a:spcBef>
        <a:buClr>
          <a:schemeClr val="tx1"/>
        </a:buClr>
        <a:buFont typeface="Arial" pitchFamily="34" charset="0"/>
        <a:buChar char="•"/>
        <a:defRPr kumimoji="0" sz="3200" kern="1200">
          <a:solidFill>
            <a:schemeClr val="tx1"/>
          </a:solidFill>
          <a:latin typeface="+mn-lt"/>
          <a:ea typeface="+mn-ea"/>
          <a:cs typeface="+mn-cs"/>
        </a:defRPr>
      </a:lvl1pPr>
      <a:lvl2pPr marL="741600" indent="-284400" algn="l" rtl="0" eaLnBrk="1" latinLnBrk="0" hangingPunct="1">
        <a:spcBef>
          <a:spcPts val="672"/>
        </a:spcBef>
        <a:buClr>
          <a:schemeClr val="tx1"/>
        </a:buClr>
        <a:buFont typeface="Arial" pitchFamily="34" charset="0"/>
        <a:buChar char="–"/>
        <a:defRPr kumimoji="0" sz="2800" kern="1200">
          <a:solidFill>
            <a:schemeClr val="tx1"/>
          </a:solidFill>
          <a:latin typeface="+mn-lt"/>
          <a:ea typeface="+mn-ea"/>
          <a:cs typeface="+mn-cs"/>
        </a:defRPr>
      </a:lvl2pPr>
      <a:lvl3pPr marL="1144800" indent="-230400" algn="l" rtl="0" eaLnBrk="1" latinLnBrk="0" hangingPunct="1">
        <a:spcBef>
          <a:spcPts val="576"/>
        </a:spcBef>
        <a:buClr>
          <a:schemeClr val="tx1"/>
        </a:buClr>
        <a:buFont typeface="Arial" pitchFamily="34" charset="0"/>
        <a:buChar char="•"/>
        <a:defRPr kumimoji="0" sz="2400" kern="1200">
          <a:solidFill>
            <a:schemeClr val="tx1"/>
          </a:solidFill>
          <a:latin typeface="+mn-lt"/>
          <a:ea typeface="+mn-ea"/>
          <a:cs typeface="+mn-cs"/>
        </a:defRPr>
      </a:lvl3pPr>
      <a:lvl4pPr marL="16020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4pPr>
      <a:lvl5pPr marL="20592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5656" y="2060848"/>
            <a:ext cx="7632848" cy="1872208"/>
          </a:xfrm>
        </p:spPr>
        <p:txBody>
          <a:bodyPr>
            <a:normAutofit fontScale="90000"/>
          </a:bodyPr>
          <a:lstStyle/>
          <a:p>
            <a:r>
              <a:rPr lang="fr-FR" sz="3600" dirty="0" smtClean="0"/>
              <a:t>Health </a:t>
            </a:r>
            <a:r>
              <a:rPr lang="fr-FR" sz="3600" dirty="0" err="1" smtClean="0"/>
              <a:t>workforce</a:t>
            </a:r>
            <a:r>
              <a:rPr lang="fr-FR" sz="3600" dirty="0" smtClean="0"/>
              <a:t> migration: </a:t>
            </a:r>
            <a:br>
              <a:rPr lang="fr-FR" sz="3600" dirty="0" smtClean="0"/>
            </a:br>
            <a:r>
              <a:rPr lang="fr-FR" sz="3100" dirty="0" err="1" smtClean="0"/>
              <a:t>results</a:t>
            </a:r>
            <a:r>
              <a:rPr lang="fr-FR" sz="3100" dirty="0" smtClean="0"/>
              <a:t> </a:t>
            </a:r>
            <a:r>
              <a:rPr lang="fr-FR" sz="3100" dirty="0" err="1" smtClean="0"/>
              <a:t>from</a:t>
            </a:r>
            <a:r>
              <a:rPr lang="fr-FR" sz="3100" dirty="0" smtClean="0"/>
              <a:t> 2013-14 Pilot data collection and </a:t>
            </a:r>
            <a:r>
              <a:rPr lang="fr-FR" sz="3100" dirty="0" err="1" smtClean="0"/>
              <a:t>proposal</a:t>
            </a:r>
            <a:r>
              <a:rPr lang="fr-FR" sz="3100" dirty="0" smtClean="0"/>
              <a:t> to </a:t>
            </a:r>
            <a:r>
              <a:rPr lang="fr-FR" sz="3100" dirty="0" err="1" smtClean="0"/>
              <a:t>add</a:t>
            </a:r>
            <a:r>
              <a:rPr lang="fr-FR" sz="3100" dirty="0" smtClean="0"/>
              <a:t> module in the Joint questionnaire</a:t>
            </a:r>
            <a:endParaRPr lang="en-US" sz="3100" dirty="0"/>
          </a:p>
        </p:txBody>
      </p:sp>
      <p:sp>
        <p:nvSpPr>
          <p:cNvPr id="3" name="Subtitle 2"/>
          <p:cNvSpPr>
            <a:spLocks noGrp="1"/>
          </p:cNvSpPr>
          <p:nvPr>
            <p:ph type="subTitle" idx="1"/>
          </p:nvPr>
        </p:nvSpPr>
        <p:spPr>
          <a:xfrm>
            <a:off x="539552" y="4581128"/>
            <a:ext cx="7488832" cy="504056"/>
          </a:xfrm>
        </p:spPr>
        <p:txBody>
          <a:bodyPr>
            <a:noAutofit/>
          </a:bodyPr>
          <a:lstStyle/>
          <a:p>
            <a:pPr algn="ctr"/>
            <a:r>
              <a:rPr lang="fr-FR" sz="1800" dirty="0" smtClean="0"/>
              <a:t>OECD Health Data National </a:t>
            </a:r>
            <a:r>
              <a:rPr lang="fr-FR" sz="1800" dirty="0" err="1" smtClean="0"/>
              <a:t>Correspondents</a:t>
            </a:r>
            <a:endParaRPr lang="fr-FR" sz="1800" dirty="0" smtClean="0"/>
          </a:p>
          <a:p>
            <a:pPr algn="ctr"/>
            <a:r>
              <a:rPr lang="fr-FR" sz="1800" dirty="0" smtClean="0"/>
              <a:t>23 </a:t>
            </a:r>
            <a:r>
              <a:rPr lang="fr-FR" sz="1800" dirty="0" err="1" smtClean="0"/>
              <a:t>October</a:t>
            </a:r>
            <a:r>
              <a:rPr lang="fr-FR" dirty="0" smtClean="0"/>
              <a:t> </a:t>
            </a:r>
            <a:r>
              <a:rPr lang="fr-FR" sz="1800" dirty="0" smtClean="0"/>
              <a:t>2014, Paris</a:t>
            </a:r>
            <a:endParaRPr lang="en-US" sz="1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484784"/>
            <a:ext cx="8640960" cy="5328592"/>
          </a:xfrm>
        </p:spPr>
        <p:txBody>
          <a:bodyPr>
            <a:normAutofit fontScale="62500" lnSpcReduction="20000"/>
          </a:bodyPr>
          <a:lstStyle/>
          <a:p>
            <a:r>
              <a:rPr lang="en-GB" sz="3800" dirty="0" smtClean="0"/>
              <a:t>Aim: Begin to update data </a:t>
            </a:r>
            <a:r>
              <a:rPr lang="en-GB" sz="3800" dirty="0"/>
              <a:t>on </a:t>
            </a:r>
            <a:r>
              <a:rPr lang="en-GB" sz="3800" dirty="0" smtClean="0"/>
              <a:t>international migration of </a:t>
            </a:r>
            <a:r>
              <a:rPr lang="en-GB" sz="3800" u="sng" dirty="0" smtClean="0"/>
              <a:t>foreign-trained</a:t>
            </a:r>
            <a:r>
              <a:rPr lang="en-GB" sz="3800" dirty="0" smtClean="0"/>
              <a:t> doctors and nurses in OECD countries:</a:t>
            </a:r>
          </a:p>
          <a:p>
            <a:pPr lvl="1"/>
            <a:r>
              <a:rPr lang="en-GB" dirty="0" smtClean="0"/>
              <a:t>first </a:t>
            </a:r>
            <a:r>
              <a:rPr lang="en-GB" dirty="0"/>
              <a:t>reported in 2007 chapter in </a:t>
            </a:r>
            <a:r>
              <a:rPr lang="en-GB" dirty="0" smtClean="0"/>
              <a:t>OECD </a:t>
            </a:r>
            <a:r>
              <a:rPr lang="en-GB" i="1" dirty="0" smtClean="0"/>
              <a:t>International </a:t>
            </a:r>
            <a:r>
              <a:rPr lang="en-GB" i="1" dirty="0"/>
              <a:t>Migration </a:t>
            </a:r>
            <a:r>
              <a:rPr lang="en-GB" i="1" dirty="0" smtClean="0"/>
              <a:t>Outlook</a:t>
            </a:r>
          </a:p>
          <a:p>
            <a:pPr lvl="1"/>
            <a:r>
              <a:rPr lang="en-GB" dirty="0"/>
              <a:t>d</a:t>
            </a:r>
            <a:r>
              <a:rPr lang="en-GB" dirty="0" smtClean="0"/>
              <a:t>ata collection pursued in OECD Health Data questionnaire up to 2009 </a:t>
            </a:r>
          </a:p>
          <a:p>
            <a:pPr marL="457200" lvl="1" indent="0">
              <a:buNone/>
            </a:pPr>
            <a:endParaRPr lang="en-GB" dirty="0" smtClean="0"/>
          </a:p>
          <a:p>
            <a:r>
              <a:rPr lang="en-GB" sz="3800" dirty="0" smtClean="0"/>
              <a:t>Part of broader OECD project, also including data collection on </a:t>
            </a:r>
            <a:r>
              <a:rPr lang="en-GB" sz="3800" u="sng" dirty="0" smtClean="0"/>
              <a:t>foreign-born</a:t>
            </a:r>
            <a:r>
              <a:rPr lang="en-GB" sz="3800" dirty="0" smtClean="0"/>
              <a:t> doctors and nurses (based on the wave of national census around 2010/11)</a:t>
            </a:r>
          </a:p>
          <a:p>
            <a:pPr marL="0" indent="0">
              <a:buNone/>
            </a:pPr>
            <a:r>
              <a:rPr lang="en-GB" sz="3800" dirty="0" smtClean="0"/>
              <a:t> </a:t>
            </a:r>
          </a:p>
          <a:p>
            <a:r>
              <a:rPr lang="en-GB" sz="3800" dirty="0" smtClean="0"/>
              <a:t>Begin to analyse impact of a number of recent developments on migration trends (e.g., economic crisis in 2008-09, EU enlargement in 2004 and 2007</a:t>
            </a:r>
            <a:r>
              <a:rPr lang="en-GB" sz="3800" dirty="0"/>
              <a:t>, Global Code on the International Recruitment of Health </a:t>
            </a:r>
            <a:r>
              <a:rPr lang="en-GB" sz="3800" dirty="0" smtClean="0"/>
              <a:t>Personnel in 2010)</a:t>
            </a:r>
          </a:p>
          <a:p>
            <a:pPr marL="0" indent="0">
              <a:buNone/>
            </a:pPr>
            <a:endParaRPr lang="en-GB" sz="3800" dirty="0" smtClean="0"/>
          </a:p>
          <a:p>
            <a:r>
              <a:rPr lang="en-GB" sz="3800" dirty="0" smtClean="0"/>
              <a:t>Work done in collaboration with WHO-Headquarters  </a:t>
            </a:r>
            <a:endParaRPr lang="en-GB" sz="3800" dirty="0"/>
          </a:p>
        </p:txBody>
      </p:sp>
      <p:sp>
        <p:nvSpPr>
          <p:cNvPr id="3" name="Title 2"/>
          <p:cNvSpPr>
            <a:spLocks noGrp="1"/>
          </p:cNvSpPr>
          <p:nvPr>
            <p:ph type="title"/>
          </p:nvPr>
        </p:nvSpPr>
        <p:spPr/>
        <p:txBody>
          <a:bodyPr/>
          <a:lstStyle/>
          <a:p>
            <a:r>
              <a:rPr lang="en-GB" dirty="0" smtClean="0"/>
              <a:t>OECD pilot data collection in 2013-14</a:t>
            </a:r>
            <a:endParaRPr lang="en-GB" dirty="0"/>
          </a:p>
        </p:txBody>
      </p:sp>
    </p:spTree>
    <p:extLst>
      <p:ext uri="{BB962C8B-B14F-4D97-AF65-F5344CB8AC3E}">
        <p14:creationId xmlns:p14="http://schemas.microsoft.com/office/powerpoint/2010/main" xmlns="" val="29501514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602000"/>
            <a:ext cx="8784976" cy="4525200"/>
          </a:xfrm>
        </p:spPr>
        <p:txBody>
          <a:bodyPr>
            <a:normAutofit/>
          </a:bodyPr>
          <a:lstStyle/>
          <a:p>
            <a:r>
              <a:rPr lang="en-GB" sz="2800" dirty="0" smtClean="0"/>
              <a:t>Focus on doctors and nurses</a:t>
            </a:r>
          </a:p>
          <a:p>
            <a:r>
              <a:rPr lang="en-GB" sz="2800" dirty="0" smtClean="0"/>
              <a:t>Focus on place of training (foreign-trained, where first diploma was obtained)</a:t>
            </a:r>
          </a:p>
          <a:p>
            <a:r>
              <a:rPr lang="en-GB" sz="2800" dirty="0" smtClean="0"/>
              <a:t>Collect </a:t>
            </a:r>
            <a:r>
              <a:rPr lang="en-GB" sz="2800" i="1" dirty="0" smtClean="0"/>
              <a:t>immigration</a:t>
            </a:r>
            <a:r>
              <a:rPr lang="en-GB" sz="2800" dirty="0" smtClean="0"/>
              <a:t> data from destination countries by all countries of origin (based on professional </a:t>
            </a:r>
            <a:r>
              <a:rPr lang="en-GB" sz="2800" dirty="0"/>
              <a:t>registries, physician/nurse surveys, </a:t>
            </a:r>
            <a:r>
              <a:rPr lang="en-GB" sz="2800" dirty="0" smtClean="0"/>
              <a:t>other sources)</a:t>
            </a:r>
          </a:p>
          <a:p>
            <a:r>
              <a:rPr lang="en-GB" sz="2800" dirty="0" smtClean="0"/>
              <a:t>Include </a:t>
            </a:r>
            <a:r>
              <a:rPr lang="en-GB" sz="2800" dirty="0"/>
              <a:t>both </a:t>
            </a:r>
            <a:r>
              <a:rPr lang="en-GB" sz="2800" dirty="0" smtClean="0"/>
              <a:t>total </a:t>
            </a:r>
            <a:r>
              <a:rPr lang="en-GB" sz="2800" dirty="0"/>
              <a:t>“stock” and annual “flows” </a:t>
            </a:r>
            <a:endParaRPr lang="en-GB" sz="2800" dirty="0" smtClean="0"/>
          </a:p>
          <a:p>
            <a:r>
              <a:rPr lang="en-GB" sz="2800" dirty="0" smtClean="0"/>
              <a:t>Time series (from 2000 to 2012)</a:t>
            </a:r>
          </a:p>
          <a:p>
            <a:pPr marL="0" indent="0">
              <a:buNone/>
            </a:pPr>
            <a:endParaRPr lang="en-GB" sz="2800" dirty="0"/>
          </a:p>
        </p:txBody>
      </p:sp>
      <p:sp>
        <p:nvSpPr>
          <p:cNvPr id="3" name="Title 2"/>
          <p:cNvSpPr>
            <a:spLocks noGrp="1"/>
          </p:cNvSpPr>
          <p:nvPr>
            <p:ph type="title"/>
          </p:nvPr>
        </p:nvSpPr>
        <p:spPr>
          <a:xfrm>
            <a:off x="1080000" y="237600"/>
            <a:ext cx="7956496" cy="1022400"/>
          </a:xfrm>
        </p:spPr>
        <p:txBody>
          <a:bodyPr/>
          <a:lstStyle/>
          <a:p>
            <a:r>
              <a:rPr lang="en-GB" dirty="0" smtClean="0"/>
              <a:t>Scope and approach to pilot data collection</a:t>
            </a:r>
            <a:endParaRPr lang="en-GB" dirty="0"/>
          </a:p>
        </p:txBody>
      </p:sp>
    </p:spTree>
    <p:extLst>
      <p:ext uri="{BB962C8B-B14F-4D97-AF65-F5344CB8AC3E}">
        <p14:creationId xmlns:p14="http://schemas.microsoft.com/office/powerpoint/2010/main" xmlns="" val="484423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8000" y="1484784"/>
            <a:ext cx="8218800" cy="4642416"/>
          </a:xfrm>
        </p:spPr>
        <p:txBody>
          <a:bodyPr>
            <a:normAutofit/>
          </a:bodyPr>
          <a:lstStyle/>
          <a:p>
            <a:r>
              <a:rPr lang="fr-FR" sz="2800" b="1" dirty="0" err="1"/>
              <a:t>Doctors</a:t>
            </a:r>
            <a:r>
              <a:rPr lang="fr-FR" sz="2800" b="1" dirty="0"/>
              <a:t>:</a:t>
            </a:r>
            <a:endParaRPr lang="en-GB" sz="2800" b="1" dirty="0"/>
          </a:p>
          <a:p>
            <a:pPr lvl="1"/>
            <a:r>
              <a:rPr lang="fr-FR" sz="2400" u="sng" dirty="0" smtClean="0"/>
              <a:t>Stock</a:t>
            </a:r>
            <a:r>
              <a:rPr lang="fr-FR" sz="2400" dirty="0"/>
              <a:t>: 25 </a:t>
            </a:r>
            <a:r>
              <a:rPr lang="fr-FR" sz="2400" dirty="0" smtClean="0"/>
              <a:t>countries (out of 29), </a:t>
            </a:r>
            <a:r>
              <a:rPr lang="fr-FR" sz="2400" dirty="0" err="1" smtClean="0"/>
              <a:t>including</a:t>
            </a:r>
            <a:r>
              <a:rPr lang="fr-FR" sz="2400" dirty="0" smtClean="0"/>
              <a:t> 20 </a:t>
            </a:r>
            <a:r>
              <a:rPr lang="fr-FR" sz="2400" dirty="0" err="1" smtClean="0"/>
              <a:t>with</a:t>
            </a:r>
            <a:r>
              <a:rPr lang="fr-FR" sz="2400" dirty="0" smtClean="0"/>
              <a:t> data by countries of </a:t>
            </a:r>
            <a:r>
              <a:rPr lang="fr-FR" sz="2400" dirty="0" err="1" smtClean="0"/>
              <a:t>origin</a:t>
            </a:r>
            <a:endParaRPr lang="en-GB" sz="2400" dirty="0"/>
          </a:p>
          <a:p>
            <a:pPr lvl="1"/>
            <a:r>
              <a:rPr lang="fr-FR" sz="2400" u="sng" dirty="0" smtClean="0"/>
              <a:t>Flow</a:t>
            </a:r>
            <a:r>
              <a:rPr lang="fr-FR" sz="2400" dirty="0"/>
              <a:t>: </a:t>
            </a:r>
            <a:r>
              <a:rPr lang="fr-FR" sz="2400" dirty="0" smtClean="0"/>
              <a:t>19 countries (out of 29), </a:t>
            </a:r>
            <a:r>
              <a:rPr lang="fr-FR" sz="2400" dirty="0" err="1" smtClean="0"/>
              <a:t>including</a:t>
            </a:r>
            <a:r>
              <a:rPr lang="fr-FR" sz="2400" dirty="0" smtClean="0"/>
              <a:t> </a:t>
            </a:r>
            <a:r>
              <a:rPr lang="fr-FR" sz="2400" dirty="0"/>
              <a:t>16 </a:t>
            </a:r>
            <a:r>
              <a:rPr lang="fr-FR" sz="2400" dirty="0" err="1" smtClean="0"/>
              <a:t>with</a:t>
            </a:r>
            <a:r>
              <a:rPr lang="fr-FR" sz="2400" dirty="0" smtClean="0"/>
              <a:t> data by countries of </a:t>
            </a:r>
            <a:r>
              <a:rPr lang="fr-FR" sz="2400" dirty="0" err="1" smtClean="0"/>
              <a:t>origin</a:t>
            </a:r>
            <a:r>
              <a:rPr lang="fr-FR" sz="2800" dirty="0"/>
              <a:t> </a:t>
            </a:r>
            <a:endParaRPr lang="en-GB" sz="2800" dirty="0"/>
          </a:p>
          <a:p>
            <a:r>
              <a:rPr lang="fr-FR" sz="2800" b="1" dirty="0"/>
              <a:t>Nurses:</a:t>
            </a:r>
            <a:endParaRPr lang="en-GB" sz="2800" b="1" dirty="0"/>
          </a:p>
          <a:p>
            <a:pPr lvl="1"/>
            <a:r>
              <a:rPr lang="fr-FR" sz="2400" u="sng" dirty="0" smtClean="0"/>
              <a:t>Stock</a:t>
            </a:r>
            <a:r>
              <a:rPr lang="fr-FR" sz="2400" dirty="0"/>
              <a:t>: </a:t>
            </a:r>
            <a:r>
              <a:rPr lang="fr-FR" sz="2400" dirty="0" smtClean="0"/>
              <a:t>23 countries (out of 29), </a:t>
            </a:r>
            <a:r>
              <a:rPr lang="fr-FR" sz="2400" dirty="0" err="1" smtClean="0"/>
              <a:t>including</a:t>
            </a:r>
            <a:r>
              <a:rPr lang="fr-FR" sz="2400" dirty="0" smtClean="0"/>
              <a:t> 16 </a:t>
            </a:r>
            <a:r>
              <a:rPr lang="fr-FR" sz="2400" dirty="0" err="1" smtClean="0"/>
              <a:t>with</a:t>
            </a:r>
            <a:r>
              <a:rPr lang="fr-FR" sz="2400" dirty="0" smtClean="0"/>
              <a:t> data by countries of </a:t>
            </a:r>
            <a:r>
              <a:rPr lang="fr-FR" sz="2400" dirty="0" err="1" smtClean="0"/>
              <a:t>origin</a:t>
            </a:r>
            <a:endParaRPr lang="fr-FR" sz="2400" dirty="0" smtClean="0"/>
          </a:p>
          <a:p>
            <a:pPr lvl="1"/>
            <a:r>
              <a:rPr lang="fr-FR" sz="2400" u="sng" dirty="0" smtClean="0"/>
              <a:t>Flow</a:t>
            </a:r>
            <a:r>
              <a:rPr lang="fr-FR" sz="2400" dirty="0"/>
              <a:t>: </a:t>
            </a:r>
            <a:r>
              <a:rPr lang="fr-FR" sz="2400" dirty="0" smtClean="0"/>
              <a:t>16 countries (out of 29), </a:t>
            </a:r>
            <a:r>
              <a:rPr lang="fr-FR" sz="2400" dirty="0" err="1" smtClean="0"/>
              <a:t>including</a:t>
            </a:r>
            <a:r>
              <a:rPr lang="fr-FR" sz="2400" dirty="0" smtClean="0"/>
              <a:t> 13 </a:t>
            </a:r>
            <a:r>
              <a:rPr lang="fr-FR" sz="2400" dirty="0" err="1" smtClean="0"/>
              <a:t>with</a:t>
            </a:r>
            <a:r>
              <a:rPr lang="fr-FR" sz="2400" dirty="0" smtClean="0"/>
              <a:t> data by countries of </a:t>
            </a:r>
            <a:r>
              <a:rPr lang="fr-FR" sz="2400" dirty="0" err="1" smtClean="0"/>
              <a:t>origin</a:t>
            </a:r>
            <a:endParaRPr lang="en-GB" sz="2400" dirty="0"/>
          </a:p>
          <a:p>
            <a:endParaRPr lang="en-GB" sz="2800" dirty="0"/>
          </a:p>
        </p:txBody>
      </p:sp>
      <p:sp>
        <p:nvSpPr>
          <p:cNvPr id="3" name="Title 2"/>
          <p:cNvSpPr>
            <a:spLocks noGrp="1"/>
          </p:cNvSpPr>
          <p:nvPr>
            <p:ph type="title"/>
          </p:nvPr>
        </p:nvSpPr>
        <p:spPr/>
        <p:txBody>
          <a:bodyPr/>
          <a:lstStyle/>
          <a:p>
            <a:pPr algn="ctr"/>
            <a:r>
              <a:rPr lang="en-GB" dirty="0" smtClean="0"/>
              <a:t>Results of pilot data collection </a:t>
            </a:r>
            <a:br>
              <a:rPr lang="en-GB" dirty="0" smtClean="0"/>
            </a:br>
            <a:r>
              <a:rPr lang="en-GB" dirty="0" smtClean="0"/>
              <a:t>in terms of data availability</a:t>
            </a:r>
            <a:endParaRPr lang="en-GB" dirty="0"/>
          </a:p>
        </p:txBody>
      </p:sp>
      <p:sp>
        <p:nvSpPr>
          <p:cNvPr id="4" name="TextBox 3"/>
          <p:cNvSpPr txBox="1"/>
          <p:nvPr/>
        </p:nvSpPr>
        <p:spPr>
          <a:xfrm>
            <a:off x="107504" y="6162535"/>
            <a:ext cx="8568952" cy="307777"/>
          </a:xfrm>
          <a:prstGeom prst="rect">
            <a:avLst/>
          </a:prstGeom>
          <a:noFill/>
        </p:spPr>
        <p:txBody>
          <a:bodyPr wrap="square" rtlCol="0">
            <a:spAutoFit/>
          </a:bodyPr>
          <a:lstStyle/>
          <a:p>
            <a:r>
              <a:rPr lang="en-GB" sz="1400" i="1" dirty="0" smtClean="0"/>
              <a:t>Note: This pilot data collection was not carried out in Greece, Iceland, Luxembourg, Mexico and Turkey.</a:t>
            </a:r>
            <a:endParaRPr lang="en-GB" sz="1400" i="1" dirty="0"/>
          </a:p>
        </p:txBody>
      </p:sp>
    </p:spTree>
    <p:extLst>
      <p:ext uri="{BB962C8B-B14F-4D97-AF65-F5344CB8AC3E}">
        <p14:creationId xmlns:p14="http://schemas.microsoft.com/office/powerpoint/2010/main" xmlns="" val="25145964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275539658"/>
              </p:ext>
            </p:extLst>
          </p:nvPr>
        </p:nvGraphicFramePr>
        <p:xfrm>
          <a:off x="539552" y="1412781"/>
          <a:ext cx="8208912" cy="5256581"/>
        </p:xfrm>
        <a:graphic>
          <a:graphicData uri="http://schemas.openxmlformats.org/drawingml/2006/table">
            <a:tbl>
              <a:tblPr>
                <a:tableStyleId>{5C22544A-7EE6-4342-B048-85BDC9FD1C3A}</a:tableStyleId>
              </a:tblPr>
              <a:tblGrid>
                <a:gridCol w="1280289"/>
                <a:gridCol w="6928623"/>
              </a:tblGrid>
              <a:tr h="196174">
                <a:tc>
                  <a:txBody>
                    <a:bodyPr/>
                    <a:lstStyle/>
                    <a:p>
                      <a:pPr algn="l" fontAlgn="ctr"/>
                      <a:r>
                        <a:rPr lang="en-GB" sz="1200" u="none" strike="noStrike" dirty="0">
                          <a:effectLst/>
                        </a:rPr>
                        <a:t>Australia</a:t>
                      </a:r>
                      <a:endParaRPr lang="en-GB" sz="1200" b="0" i="0" u="none" strike="noStrike" dirty="0">
                        <a:solidFill>
                          <a:srgbClr val="000000"/>
                        </a:solidFill>
                        <a:effectLst/>
                        <a:latin typeface="Arial"/>
                      </a:endParaRPr>
                    </a:p>
                  </a:txBody>
                  <a:tcPr marL="0" marR="0" marT="0" marB="0" anchor="ctr"/>
                </a:tc>
                <a:tc>
                  <a:txBody>
                    <a:bodyPr/>
                    <a:lstStyle/>
                    <a:p>
                      <a:pPr algn="l" fontAlgn="ctr"/>
                      <a:r>
                        <a:rPr lang="en-US" sz="1200" u="none" strike="noStrike" dirty="0">
                          <a:effectLst/>
                        </a:rPr>
                        <a:t>Australian Institute of Health and Welfare (AIHW)</a:t>
                      </a:r>
                      <a:endParaRPr lang="en-US" sz="1200" b="0" i="0" u="none" strike="noStrike" dirty="0">
                        <a:solidFill>
                          <a:srgbClr val="000000"/>
                        </a:solidFill>
                        <a:effectLst/>
                        <a:latin typeface="Arial"/>
                      </a:endParaRPr>
                    </a:p>
                  </a:txBody>
                  <a:tcPr marL="0" marR="0" marT="0" marB="0" anchor="ctr"/>
                </a:tc>
              </a:tr>
              <a:tr h="196174">
                <a:tc>
                  <a:txBody>
                    <a:bodyPr/>
                    <a:lstStyle/>
                    <a:p>
                      <a:pPr algn="l" fontAlgn="ctr"/>
                      <a:r>
                        <a:rPr lang="en-GB" sz="1200" u="none" strike="noStrike">
                          <a:effectLst/>
                        </a:rPr>
                        <a:t>Austria</a:t>
                      </a:r>
                      <a:endParaRPr lang="en-GB" sz="1200" b="0" i="0" u="none" strike="noStrike">
                        <a:solidFill>
                          <a:srgbClr val="000000"/>
                        </a:solidFill>
                        <a:effectLst/>
                        <a:latin typeface="Arial"/>
                      </a:endParaRPr>
                    </a:p>
                  </a:txBody>
                  <a:tcPr marL="0" marR="0" marT="0" marB="0" anchor="ctr"/>
                </a:tc>
                <a:tc>
                  <a:txBody>
                    <a:bodyPr/>
                    <a:lstStyle/>
                    <a:p>
                      <a:pPr algn="l" fontAlgn="ctr"/>
                      <a:r>
                        <a:rPr lang="en-GB" sz="1200" u="none" strike="noStrike">
                          <a:effectLst/>
                        </a:rPr>
                        <a:t>Austrian Medical Chamber</a:t>
                      </a:r>
                      <a:endParaRPr lang="en-GB" sz="1200" b="0" i="0" u="none" strike="noStrike">
                        <a:solidFill>
                          <a:srgbClr val="000000"/>
                        </a:solidFill>
                        <a:effectLst/>
                        <a:latin typeface="Arial"/>
                      </a:endParaRPr>
                    </a:p>
                  </a:txBody>
                  <a:tcPr marL="0" marR="0" marT="0" marB="0" anchor="ctr"/>
                </a:tc>
              </a:tr>
              <a:tr h="202853">
                <a:tc>
                  <a:txBody>
                    <a:bodyPr/>
                    <a:lstStyle/>
                    <a:p>
                      <a:pPr algn="l" fontAlgn="ctr"/>
                      <a:r>
                        <a:rPr lang="en-GB" sz="1200" u="none" strike="noStrike">
                          <a:effectLst/>
                        </a:rPr>
                        <a:t>Belgium</a:t>
                      </a:r>
                      <a:endParaRPr lang="en-GB" sz="1200" b="0" i="0" u="none" strike="noStrike">
                        <a:solidFill>
                          <a:srgbClr val="000000"/>
                        </a:solidFill>
                        <a:effectLst/>
                        <a:latin typeface="Arial"/>
                      </a:endParaRPr>
                    </a:p>
                  </a:txBody>
                  <a:tcPr marL="0" marR="0" marT="0" marB="0" anchor="ctr"/>
                </a:tc>
                <a:tc>
                  <a:txBody>
                    <a:bodyPr/>
                    <a:lstStyle/>
                    <a:p>
                      <a:pPr algn="l" fontAlgn="ctr"/>
                      <a:r>
                        <a:rPr lang="en-US" sz="1200" u="none" strike="noStrike" dirty="0">
                          <a:effectLst/>
                        </a:rPr>
                        <a:t>Federal Public Service - Public Health, Database of health work </a:t>
                      </a:r>
                      <a:r>
                        <a:rPr lang="en-US" sz="1200" u="none" strike="noStrike" dirty="0" smtClean="0">
                          <a:effectLst/>
                        </a:rPr>
                        <a:t>professionals </a:t>
                      </a:r>
                      <a:r>
                        <a:rPr lang="en-US" sz="1200" u="none" strike="noStrike" dirty="0">
                          <a:effectLst/>
                        </a:rPr>
                        <a:t>(INAMI - RIZIV)</a:t>
                      </a:r>
                      <a:endParaRPr lang="en-US" sz="1200" b="0" i="0" u="none" strike="noStrike" dirty="0">
                        <a:solidFill>
                          <a:srgbClr val="000000"/>
                        </a:solidFill>
                        <a:effectLst/>
                        <a:latin typeface="Arial"/>
                      </a:endParaRPr>
                    </a:p>
                  </a:txBody>
                  <a:tcPr marL="0" marR="0" marT="0" marB="0" anchor="ctr"/>
                </a:tc>
              </a:tr>
              <a:tr h="290758">
                <a:tc>
                  <a:txBody>
                    <a:bodyPr/>
                    <a:lstStyle/>
                    <a:p>
                      <a:pPr algn="l" fontAlgn="ctr"/>
                      <a:r>
                        <a:rPr lang="en-GB" sz="1200" u="none" strike="noStrike">
                          <a:effectLst/>
                        </a:rPr>
                        <a:t>Canada</a:t>
                      </a:r>
                      <a:endParaRPr lang="en-GB" sz="1200" b="0" i="0" u="none" strike="noStrike">
                        <a:solidFill>
                          <a:srgbClr val="000000"/>
                        </a:solidFill>
                        <a:effectLst/>
                        <a:latin typeface="Arial"/>
                      </a:endParaRPr>
                    </a:p>
                  </a:txBody>
                  <a:tcPr marL="0" marR="0" marT="0" marB="0" anchor="ctr"/>
                </a:tc>
                <a:tc>
                  <a:txBody>
                    <a:bodyPr/>
                    <a:lstStyle/>
                    <a:p>
                      <a:pPr algn="l" fontAlgn="ctr"/>
                      <a:r>
                        <a:rPr lang="en-US" sz="1200" u="none" strike="noStrike" dirty="0">
                          <a:effectLst/>
                        </a:rPr>
                        <a:t>Canadian Institute for Health Information, </a:t>
                      </a:r>
                      <a:r>
                        <a:rPr lang="en-US" sz="1200" u="none" strike="noStrike" dirty="0" smtClean="0">
                          <a:effectLst/>
                        </a:rPr>
                        <a:t>Scott’s </a:t>
                      </a:r>
                      <a:r>
                        <a:rPr lang="en-US" sz="1200" u="none" strike="noStrike" dirty="0">
                          <a:effectLst/>
                        </a:rPr>
                        <a:t>Medical Database (SMDB)</a:t>
                      </a:r>
                      <a:endParaRPr lang="en-US" sz="1200" b="0" i="0" u="none" strike="noStrike" dirty="0">
                        <a:solidFill>
                          <a:srgbClr val="000000"/>
                        </a:solidFill>
                        <a:effectLst/>
                        <a:latin typeface="Arial"/>
                      </a:endParaRPr>
                    </a:p>
                  </a:txBody>
                  <a:tcPr marL="0" marR="0" marT="0" marB="0" anchor="ctr"/>
                </a:tc>
              </a:tr>
              <a:tr h="196174">
                <a:tc>
                  <a:txBody>
                    <a:bodyPr/>
                    <a:lstStyle/>
                    <a:p>
                      <a:pPr algn="l" fontAlgn="ctr"/>
                      <a:r>
                        <a:rPr lang="en-GB" sz="1200" u="none" strike="noStrike">
                          <a:effectLst/>
                        </a:rPr>
                        <a:t>Chile</a:t>
                      </a:r>
                      <a:endParaRPr lang="en-GB" sz="1200" b="0" i="0" u="none" strike="noStrike">
                        <a:solidFill>
                          <a:srgbClr val="000000"/>
                        </a:solidFill>
                        <a:effectLst/>
                        <a:latin typeface="Arial"/>
                      </a:endParaRPr>
                    </a:p>
                  </a:txBody>
                  <a:tcPr marL="0" marR="0" marT="0" marB="0" anchor="ctr"/>
                </a:tc>
                <a:tc>
                  <a:txBody>
                    <a:bodyPr/>
                    <a:lstStyle/>
                    <a:p>
                      <a:pPr algn="l" fontAlgn="ctr"/>
                      <a:r>
                        <a:rPr lang="en-GB" sz="1200" u="none" strike="noStrike">
                          <a:effectLst/>
                        </a:rPr>
                        <a:t>Registro Nacional de Prestadores Individuales de Salud</a:t>
                      </a:r>
                      <a:endParaRPr lang="en-GB" sz="1200" b="0" i="0" u="none" strike="noStrike">
                        <a:solidFill>
                          <a:srgbClr val="000000"/>
                        </a:solidFill>
                        <a:effectLst/>
                        <a:latin typeface="Arial"/>
                      </a:endParaRPr>
                    </a:p>
                  </a:txBody>
                  <a:tcPr marL="0" marR="0" marT="0" marB="0" anchor="ctr"/>
                </a:tc>
              </a:tr>
              <a:tr h="196174">
                <a:tc>
                  <a:txBody>
                    <a:bodyPr/>
                    <a:lstStyle/>
                    <a:p>
                      <a:pPr algn="l" fontAlgn="ctr"/>
                      <a:r>
                        <a:rPr lang="en-GB" sz="1200" u="none" strike="noStrike" dirty="0">
                          <a:effectLst/>
                        </a:rPr>
                        <a:t>Czech </a:t>
                      </a:r>
                      <a:r>
                        <a:rPr lang="en-GB" sz="1200" u="none" strike="noStrike" dirty="0" smtClean="0">
                          <a:effectLst/>
                        </a:rPr>
                        <a:t>Republic</a:t>
                      </a:r>
                      <a:endParaRPr lang="en-GB" sz="1200" b="0" i="0" u="none" strike="noStrike" dirty="0">
                        <a:solidFill>
                          <a:srgbClr val="000000"/>
                        </a:solidFill>
                        <a:effectLst/>
                        <a:latin typeface="Arial"/>
                      </a:endParaRPr>
                    </a:p>
                  </a:txBody>
                  <a:tcPr marL="0" marR="0" marT="0" marB="0" anchor="ctr"/>
                </a:tc>
                <a:tc>
                  <a:txBody>
                    <a:bodyPr/>
                    <a:lstStyle/>
                    <a:p>
                      <a:pPr algn="l" fontAlgn="ctr"/>
                      <a:r>
                        <a:rPr lang="en-GB" sz="1200" u="none" strike="noStrike">
                          <a:effectLst/>
                        </a:rPr>
                        <a:t>Czech Medical Chamber</a:t>
                      </a:r>
                      <a:endParaRPr lang="en-GB" sz="1200" b="0" i="0" u="none" strike="noStrike">
                        <a:solidFill>
                          <a:srgbClr val="000000"/>
                        </a:solidFill>
                        <a:effectLst/>
                        <a:latin typeface="Arial"/>
                      </a:endParaRPr>
                    </a:p>
                  </a:txBody>
                  <a:tcPr marL="0" marR="0" marT="0" marB="0" anchor="ctr"/>
                </a:tc>
              </a:tr>
              <a:tr h="196174">
                <a:tc>
                  <a:txBody>
                    <a:bodyPr/>
                    <a:lstStyle/>
                    <a:p>
                      <a:pPr algn="l" fontAlgn="ctr"/>
                      <a:r>
                        <a:rPr lang="en-GB" sz="1200" u="none" strike="noStrike" dirty="0">
                          <a:effectLst/>
                        </a:rPr>
                        <a:t>Denmark</a:t>
                      </a:r>
                      <a:endParaRPr lang="en-GB" sz="1200" b="0" i="0" u="none" strike="noStrike" dirty="0">
                        <a:solidFill>
                          <a:srgbClr val="000000"/>
                        </a:solidFill>
                        <a:effectLst/>
                        <a:latin typeface="Arial"/>
                      </a:endParaRPr>
                    </a:p>
                  </a:txBody>
                  <a:tcPr marL="0" marR="0" marT="0" marB="0" anchor="ctr"/>
                </a:tc>
                <a:tc>
                  <a:txBody>
                    <a:bodyPr/>
                    <a:lstStyle/>
                    <a:p>
                      <a:pPr algn="l" fontAlgn="ctr"/>
                      <a:r>
                        <a:rPr lang="en-GB" sz="1200" u="none" strike="noStrike">
                          <a:effectLst/>
                        </a:rPr>
                        <a:t>Statens Serum Institut, Population Register</a:t>
                      </a:r>
                      <a:endParaRPr lang="en-GB" sz="1200" b="0" i="0" u="none" strike="noStrike">
                        <a:solidFill>
                          <a:srgbClr val="000000"/>
                        </a:solidFill>
                        <a:effectLst/>
                        <a:latin typeface="Arial"/>
                      </a:endParaRPr>
                    </a:p>
                  </a:txBody>
                  <a:tcPr marL="0" marR="0" marT="0" marB="0" anchor="ctr"/>
                </a:tc>
              </a:tr>
              <a:tr h="196174">
                <a:tc>
                  <a:txBody>
                    <a:bodyPr/>
                    <a:lstStyle/>
                    <a:p>
                      <a:pPr algn="l" fontAlgn="ctr"/>
                      <a:r>
                        <a:rPr lang="en-GB" sz="1200" u="none" strike="noStrike" dirty="0">
                          <a:effectLst/>
                        </a:rPr>
                        <a:t>Estonia</a:t>
                      </a:r>
                      <a:endParaRPr lang="en-GB" sz="1200" b="0" i="0" u="none" strike="noStrike" dirty="0">
                        <a:solidFill>
                          <a:srgbClr val="000000"/>
                        </a:solidFill>
                        <a:effectLst/>
                        <a:latin typeface="Arial"/>
                      </a:endParaRPr>
                    </a:p>
                  </a:txBody>
                  <a:tcPr marL="0" marR="0" marT="0" marB="0" anchor="ctr"/>
                </a:tc>
                <a:tc>
                  <a:txBody>
                    <a:bodyPr/>
                    <a:lstStyle/>
                    <a:p>
                      <a:pPr algn="l" fontAlgn="ctr"/>
                      <a:r>
                        <a:rPr lang="en-US" sz="1200" u="none" strike="noStrike">
                          <a:effectLst/>
                        </a:rPr>
                        <a:t>Health Board, Register of Health Professionals</a:t>
                      </a:r>
                      <a:endParaRPr lang="en-US" sz="1200" b="0" i="0" u="none" strike="noStrike">
                        <a:solidFill>
                          <a:srgbClr val="000000"/>
                        </a:solidFill>
                        <a:effectLst/>
                        <a:latin typeface="Arial"/>
                      </a:endParaRPr>
                    </a:p>
                  </a:txBody>
                  <a:tcPr marL="0" marR="0" marT="0" marB="0" anchor="ctr"/>
                </a:tc>
              </a:tr>
              <a:tr h="220815">
                <a:tc>
                  <a:txBody>
                    <a:bodyPr/>
                    <a:lstStyle/>
                    <a:p>
                      <a:pPr algn="l" fontAlgn="ctr"/>
                      <a:r>
                        <a:rPr lang="en-GB" sz="1200" u="none" strike="noStrike" dirty="0">
                          <a:effectLst/>
                        </a:rPr>
                        <a:t>Finland</a:t>
                      </a:r>
                      <a:endParaRPr lang="en-GB" sz="1200" b="0" i="0" u="none" strike="noStrike" dirty="0">
                        <a:solidFill>
                          <a:srgbClr val="000000"/>
                        </a:solidFill>
                        <a:effectLst/>
                        <a:latin typeface="Arial"/>
                      </a:endParaRPr>
                    </a:p>
                  </a:txBody>
                  <a:tcPr marL="0" marR="0" marT="0" marB="0" anchor="ctr"/>
                </a:tc>
                <a:tc>
                  <a:txBody>
                    <a:bodyPr/>
                    <a:lstStyle/>
                    <a:p>
                      <a:pPr algn="l" fontAlgn="ctr"/>
                      <a:r>
                        <a:rPr lang="en-US" sz="1200" u="none" strike="noStrike" dirty="0">
                          <a:effectLst/>
                        </a:rPr>
                        <a:t>National Supervisory Authority for Welfare and </a:t>
                      </a:r>
                      <a:r>
                        <a:rPr lang="en-US" sz="1200" u="none" strike="noStrike" dirty="0" smtClean="0">
                          <a:effectLst/>
                        </a:rPr>
                        <a:t>Health, </a:t>
                      </a:r>
                      <a:r>
                        <a:rPr lang="en-US" sz="1200" u="none" strike="noStrike" dirty="0">
                          <a:effectLst/>
                        </a:rPr>
                        <a:t>Central Register of Health Care Professionals</a:t>
                      </a:r>
                      <a:endParaRPr lang="en-US" sz="1200" b="0" i="0" u="none" strike="noStrike" dirty="0">
                        <a:solidFill>
                          <a:srgbClr val="000000"/>
                        </a:solidFill>
                        <a:effectLst/>
                        <a:latin typeface="Arial"/>
                      </a:endParaRPr>
                    </a:p>
                  </a:txBody>
                  <a:tcPr marL="0" marR="0" marT="0" marB="0" anchor="ctr"/>
                </a:tc>
              </a:tr>
              <a:tr h="196174">
                <a:tc>
                  <a:txBody>
                    <a:bodyPr/>
                    <a:lstStyle/>
                    <a:p>
                      <a:pPr algn="l" fontAlgn="ctr"/>
                      <a:r>
                        <a:rPr lang="en-GB" sz="1200" u="none" strike="noStrike" dirty="0">
                          <a:effectLst/>
                        </a:rPr>
                        <a:t>France</a:t>
                      </a:r>
                      <a:endParaRPr lang="en-GB" sz="1200" b="0" i="0" u="none" strike="noStrike" dirty="0">
                        <a:solidFill>
                          <a:srgbClr val="000000"/>
                        </a:solidFill>
                        <a:effectLst/>
                        <a:latin typeface="Arial"/>
                      </a:endParaRPr>
                    </a:p>
                  </a:txBody>
                  <a:tcPr marL="0" marR="0" marT="0" marB="0" anchor="ctr"/>
                </a:tc>
                <a:tc>
                  <a:txBody>
                    <a:bodyPr/>
                    <a:lstStyle/>
                    <a:p>
                      <a:pPr algn="l" fontAlgn="ctr"/>
                      <a:r>
                        <a:rPr lang="en-GB" sz="1200" u="none" strike="noStrike">
                          <a:effectLst/>
                        </a:rPr>
                        <a:t>Ordre des Médecins</a:t>
                      </a:r>
                      <a:endParaRPr lang="en-GB" sz="1200" b="0" i="0" u="none" strike="noStrike">
                        <a:solidFill>
                          <a:srgbClr val="000000"/>
                        </a:solidFill>
                        <a:effectLst/>
                        <a:latin typeface="Arial"/>
                      </a:endParaRPr>
                    </a:p>
                  </a:txBody>
                  <a:tcPr marL="0" marR="0" marT="0" marB="0" anchor="ctr"/>
                </a:tc>
              </a:tr>
              <a:tr h="202853">
                <a:tc>
                  <a:txBody>
                    <a:bodyPr/>
                    <a:lstStyle/>
                    <a:p>
                      <a:pPr algn="l" fontAlgn="ctr"/>
                      <a:r>
                        <a:rPr lang="en-GB" sz="1200" u="none" strike="noStrike" dirty="0">
                          <a:effectLst/>
                        </a:rPr>
                        <a:t>Germany</a:t>
                      </a:r>
                      <a:endParaRPr lang="en-GB" sz="1200" b="0" i="0" u="none" strike="noStrike" dirty="0">
                        <a:solidFill>
                          <a:srgbClr val="000000"/>
                        </a:solidFill>
                        <a:effectLst/>
                        <a:latin typeface="Arial"/>
                      </a:endParaRPr>
                    </a:p>
                  </a:txBody>
                  <a:tcPr marL="0" marR="0" marT="0" marB="0" anchor="ctr"/>
                </a:tc>
                <a:tc>
                  <a:txBody>
                    <a:bodyPr/>
                    <a:lstStyle/>
                    <a:p>
                      <a:pPr algn="l" fontAlgn="ctr"/>
                      <a:r>
                        <a:rPr lang="en-GB" sz="1200" u="none" strike="noStrike">
                          <a:effectLst/>
                        </a:rPr>
                        <a:t>German Medical Association</a:t>
                      </a:r>
                      <a:endParaRPr lang="en-GB" sz="1200" b="0" i="0" u="none" strike="noStrike">
                        <a:solidFill>
                          <a:srgbClr val="000000"/>
                        </a:solidFill>
                        <a:effectLst/>
                        <a:latin typeface="Arial"/>
                      </a:endParaRPr>
                    </a:p>
                  </a:txBody>
                  <a:tcPr marL="0" marR="0" marT="0" marB="0" anchor="ctr"/>
                </a:tc>
              </a:tr>
              <a:tr h="217012">
                <a:tc>
                  <a:txBody>
                    <a:bodyPr/>
                    <a:lstStyle/>
                    <a:p>
                      <a:pPr algn="l" fontAlgn="ctr"/>
                      <a:r>
                        <a:rPr lang="en-GB" sz="1200" u="none" strike="noStrike" dirty="0">
                          <a:effectLst/>
                        </a:rPr>
                        <a:t>Hungary</a:t>
                      </a:r>
                      <a:endParaRPr lang="en-GB" sz="1200" b="0" i="0" u="none" strike="noStrike" dirty="0">
                        <a:solidFill>
                          <a:srgbClr val="000000"/>
                        </a:solidFill>
                        <a:effectLst/>
                        <a:latin typeface="Arial"/>
                      </a:endParaRPr>
                    </a:p>
                  </a:txBody>
                  <a:tcPr marL="0" marR="0" marT="0" marB="0" anchor="ctr"/>
                </a:tc>
                <a:tc>
                  <a:txBody>
                    <a:bodyPr/>
                    <a:lstStyle/>
                    <a:p>
                      <a:pPr algn="l" fontAlgn="ctr"/>
                      <a:r>
                        <a:rPr lang="en-US" sz="1200" u="none" strike="noStrike" dirty="0">
                          <a:effectLst/>
                        </a:rPr>
                        <a:t>Office of Health </a:t>
                      </a:r>
                      <a:r>
                        <a:rPr lang="en-US" sz="1200" u="none" strike="noStrike" dirty="0" err="1">
                          <a:effectLst/>
                        </a:rPr>
                        <a:t>Authorisation</a:t>
                      </a:r>
                      <a:r>
                        <a:rPr lang="en-US" sz="1200" u="none" strike="noStrike" dirty="0">
                          <a:effectLst/>
                        </a:rPr>
                        <a:t> and </a:t>
                      </a:r>
                      <a:r>
                        <a:rPr lang="en-US" sz="1200" u="none" strike="noStrike" dirty="0" smtClean="0">
                          <a:effectLst/>
                        </a:rPr>
                        <a:t>Administrative </a:t>
                      </a:r>
                      <a:r>
                        <a:rPr lang="en-US" sz="1200" u="none" strike="noStrike" dirty="0">
                          <a:effectLst/>
                        </a:rPr>
                        <a:t>Procedures, Operational Registry</a:t>
                      </a:r>
                      <a:endParaRPr lang="en-US" sz="1200" b="0" i="0" u="none" strike="noStrike" dirty="0">
                        <a:solidFill>
                          <a:srgbClr val="000000"/>
                        </a:solidFill>
                        <a:effectLst/>
                        <a:latin typeface="Arial"/>
                      </a:endParaRPr>
                    </a:p>
                  </a:txBody>
                  <a:tcPr marL="0" marR="0" marT="0" marB="0" anchor="ctr"/>
                </a:tc>
              </a:tr>
              <a:tr h="196174">
                <a:tc>
                  <a:txBody>
                    <a:bodyPr/>
                    <a:lstStyle/>
                    <a:p>
                      <a:pPr algn="l" fontAlgn="ctr"/>
                      <a:r>
                        <a:rPr lang="en-GB" sz="1200" u="none" strike="noStrike" dirty="0">
                          <a:effectLst/>
                        </a:rPr>
                        <a:t>Ireland</a:t>
                      </a:r>
                      <a:endParaRPr lang="en-GB" sz="1200" b="0" i="0" u="none" strike="noStrike" dirty="0">
                        <a:solidFill>
                          <a:srgbClr val="000000"/>
                        </a:solidFill>
                        <a:effectLst/>
                        <a:latin typeface="Arial"/>
                      </a:endParaRPr>
                    </a:p>
                  </a:txBody>
                  <a:tcPr marL="0" marR="0" marT="0" marB="0" anchor="ctr"/>
                </a:tc>
                <a:tc>
                  <a:txBody>
                    <a:bodyPr/>
                    <a:lstStyle/>
                    <a:p>
                      <a:pPr algn="l" fontAlgn="ctr"/>
                      <a:r>
                        <a:rPr lang="en-US" sz="1200" u="none" strike="noStrike">
                          <a:effectLst/>
                        </a:rPr>
                        <a:t>Irish Medical Council, Medical Council Annual Report</a:t>
                      </a:r>
                      <a:endParaRPr lang="en-US" sz="1200" b="0" i="0" u="none" strike="noStrike">
                        <a:solidFill>
                          <a:srgbClr val="000000"/>
                        </a:solidFill>
                        <a:effectLst/>
                        <a:latin typeface="Arial"/>
                      </a:endParaRPr>
                    </a:p>
                  </a:txBody>
                  <a:tcPr marL="0" marR="0" marT="0" marB="0" anchor="ctr"/>
                </a:tc>
              </a:tr>
              <a:tr h="202853">
                <a:tc>
                  <a:txBody>
                    <a:bodyPr/>
                    <a:lstStyle/>
                    <a:p>
                      <a:pPr algn="l" fontAlgn="ctr"/>
                      <a:r>
                        <a:rPr lang="en-GB" sz="1200" u="none" strike="noStrike" dirty="0">
                          <a:effectLst/>
                        </a:rPr>
                        <a:t>Israel</a:t>
                      </a:r>
                      <a:endParaRPr lang="en-GB" sz="1200" b="0" i="0" u="none" strike="noStrike" dirty="0">
                        <a:solidFill>
                          <a:srgbClr val="000000"/>
                        </a:solidFill>
                        <a:effectLst/>
                        <a:latin typeface="Arial"/>
                      </a:endParaRPr>
                    </a:p>
                  </a:txBody>
                  <a:tcPr marL="0" marR="0" marT="0" marB="0" anchor="ctr"/>
                </a:tc>
                <a:tc>
                  <a:txBody>
                    <a:bodyPr/>
                    <a:lstStyle/>
                    <a:p>
                      <a:pPr algn="l" fontAlgn="ctr"/>
                      <a:r>
                        <a:rPr lang="en-US" sz="1200" u="none" strike="noStrike">
                          <a:effectLst/>
                        </a:rPr>
                        <a:t>Health Information Division, Ministry of Health, Physician License Registry</a:t>
                      </a:r>
                      <a:endParaRPr lang="en-US" sz="1200" b="0" i="0" u="none" strike="noStrike">
                        <a:solidFill>
                          <a:srgbClr val="000000"/>
                        </a:solidFill>
                        <a:effectLst/>
                        <a:latin typeface="Arial"/>
                      </a:endParaRPr>
                    </a:p>
                  </a:txBody>
                  <a:tcPr marL="0" marR="0" marT="0" marB="0" anchor="ctr"/>
                </a:tc>
              </a:tr>
              <a:tr h="290758">
                <a:tc>
                  <a:txBody>
                    <a:bodyPr/>
                    <a:lstStyle/>
                    <a:p>
                      <a:pPr algn="l" fontAlgn="ctr"/>
                      <a:r>
                        <a:rPr lang="en-GB" sz="1200" u="none" strike="noStrike" dirty="0">
                          <a:effectLst/>
                        </a:rPr>
                        <a:t>Netherlands</a:t>
                      </a:r>
                      <a:endParaRPr lang="en-GB" sz="1200" b="0" i="0" u="none" strike="noStrike" dirty="0">
                        <a:solidFill>
                          <a:srgbClr val="000000"/>
                        </a:solidFill>
                        <a:effectLst/>
                        <a:latin typeface="Arial"/>
                      </a:endParaRPr>
                    </a:p>
                  </a:txBody>
                  <a:tcPr marL="0" marR="0" marT="0" marB="0" anchor="ctr"/>
                </a:tc>
                <a:tc>
                  <a:txBody>
                    <a:bodyPr/>
                    <a:lstStyle/>
                    <a:p>
                      <a:pPr algn="l" fontAlgn="ctr"/>
                      <a:r>
                        <a:rPr lang="nl-NL" sz="1200" u="none" strike="noStrike" dirty="0">
                          <a:effectLst/>
                        </a:rPr>
                        <a:t>CIBG, Beroepen in de Gezondheidszorg (BIG)</a:t>
                      </a:r>
                      <a:endParaRPr lang="nl-NL" sz="1200" b="0" i="0" u="none" strike="noStrike" dirty="0">
                        <a:solidFill>
                          <a:srgbClr val="000000"/>
                        </a:solidFill>
                        <a:effectLst/>
                        <a:latin typeface="Arial"/>
                      </a:endParaRPr>
                    </a:p>
                  </a:txBody>
                  <a:tcPr marL="0" marR="0" marT="0" marB="0" anchor="ctr"/>
                </a:tc>
              </a:tr>
              <a:tr h="229903">
                <a:tc>
                  <a:txBody>
                    <a:bodyPr/>
                    <a:lstStyle/>
                    <a:p>
                      <a:pPr algn="l" fontAlgn="ctr"/>
                      <a:r>
                        <a:rPr lang="en-GB" sz="1200" u="none" strike="noStrike" dirty="0">
                          <a:effectLst/>
                        </a:rPr>
                        <a:t>New Zealand</a:t>
                      </a:r>
                      <a:endParaRPr lang="en-GB" sz="1200" b="0" i="0" u="none" strike="noStrike" dirty="0">
                        <a:solidFill>
                          <a:srgbClr val="000000"/>
                        </a:solidFill>
                        <a:effectLst/>
                        <a:latin typeface="Arial"/>
                      </a:endParaRPr>
                    </a:p>
                  </a:txBody>
                  <a:tcPr marL="0" marR="0" marT="0" marB="0" anchor="ctr"/>
                </a:tc>
                <a:tc>
                  <a:txBody>
                    <a:bodyPr/>
                    <a:lstStyle/>
                    <a:p>
                      <a:pPr algn="l" fontAlgn="ctr"/>
                      <a:r>
                        <a:rPr lang="en-US" sz="1200" u="none" strike="noStrike">
                          <a:effectLst/>
                        </a:rPr>
                        <a:t>Medical Council of New Zealand, Medical Register</a:t>
                      </a:r>
                      <a:endParaRPr lang="en-US" sz="1200" b="0" i="0" u="none" strike="noStrike">
                        <a:solidFill>
                          <a:srgbClr val="000000"/>
                        </a:solidFill>
                        <a:effectLst/>
                        <a:latin typeface="Arial"/>
                      </a:endParaRPr>
                    </a:p>
                  </a:txBody>
                  <a:tcPr marL="0" marR="0" marT="0" marB="0" anchor="ctr"/>
                </a:tc>
              </a:tr>
              <a:tr h="202853">
                <a:tc>
                  <a:txBody>
                    <a:bodyPr/>
                    <a:lstStyle/>
                    <a:p>
                      <a:pPr algn="l" fontAlgn="ctr"/>
                      <a:r>
                        <a:rPr lang="en-GB" sz="1200" u="none" strike="noStrike" dirty="0">
                          <a:effectLst/>
                        </a:rPr>
                        <a:t>Norway</a:t>
                      </a:r>
                      <a:endParaRPr lang="en-GB" sz="1200" b="0" i="0" u="none" strike="noStrike" dirty="0">
                        <a:solidFill>
                          <a:srgbClr val="000000"/>
                        </a:solidFill>
                        <a:effectLst/>
                        <a:latin typeface="Arial"/>
                      </a:endParaRPr>
                    </a:p>
                  </a:txBody>
                  <a:tcPr marL="0" marR="0" marT="0" marB="0" anchor="ctr"/>
                </a:tc>
                <a:tc>
                  <a:txBody>
                    <a:bodyPr/>
                    <a:lstStyle/>
                    <a:p>
                      <a:pPr algn="l" fontAlgn="ctr"/>
                      <a:r>
                        <a:rPr lang="en-US" sz="1200" u="none" strike="noStrike">
                          <a:effectLst/>
                        </a:rPr>
                        <a:t>Norwegian Registration Authority for Health Personnel, the health personnel register</a:t>
                      </a:r>
                      <a:endParaRPr lang="en-US" sz="1200" b="0" i="0" u="none" strike="noStrike">
                        <a:solidFill>
                          <a:srgbClr val="000000"/>
                        </a:solidFill>
                        <a:effectLst/>
                        <a:latin typeface="Arial"/>
                      </a:endParaRPr>
                    </a:p>
                  </a:txBody>
                  <a:tcPr marL="0" marR="0" marT="0" marB="0" anchor="ctr"/>
                </a:tc>
              </a:tr>
              <a:tr h="202853">
                <a:tc>
                  <a:txBody>
                    <a:bodyPr/>
                    <a:lstStyle/>
                    <a:p>
                      <a:pPr algn="l" fontAlgn="ctr"/>
                      <a:r>
                        <a:rPr lang="en-GB" sz="1200" u="none" strike="noStrike" dirty="0">
                          <a:effectLst/>
                        </a:rPr>
                        <a:t>Poland</a:t>
                      </a:r>
                      <a:endParaRPr lang="en-GB" sz="1200" b="0" i="0" u="none" strike="noStrike" dirty="0">
                        <a:solidFill>
                          <a:srgbClr val="000000"/>
                        </a:solidFill>
                        <a:effectLst/>
                        <a:latin typeface="Arial"/>
                      </a:endParaRPr>
                    </a:p>
                  </a:txBody>
                  <a:tcPr marL="0" marR="0" marT="0" marB="0" anchor="ctr"/>
                </a:tc>
                <a:tc>
                  <a:txBody>
                    <a:bodyPr/>
                    <a:lstStyle/>
                    <a:p>
                      <a:pPr algn="l" fontAlgn="ctr"/>
                      <a:r>
                        <a:rPr lang="en-US" sz="1200" u="none" strike="noStrike">
                          <a:effectLst/>
                        </a:rPr>
                        <a:t>Polish Supreme Chamber of Physicians and Dentists, Central Register of Physicians and Dentists </a:t>
                      </a:r>
                      <a:endParaRPr lang="en-US" sz="1200" b="0" i="0" u="none" strike="noStrike">
                        <a:solidFill>
                          <a:srgbClr val="000000"/>
                        </a:solidFill>
                        <a:effectLst/>
                        <a:latin typeface="Arial"/>
                      </a:endParaRPr>
                    </a:p>
                  </a:txBody>
                  <a:tcPr marL="0" marR="0" marT="0" marB="0" anchor="ctr"/>
                </a:tc>
              </a:tr>
              <a:tr h="209617">
                <a:tc>
                  <a:txBody>
                    <a:bodyPr/>
                    <a:lstStyle/>
                    <a:p>
                      <a:pPr algn="l" fontAlgn="ctr"/>
                      <a:r>
                        <a:rPr lang="en-GB" sz="1200" u="none" strike="noStrike" dirty="0">
                          <a:effectLst/>
                        </a:rPr>
                        <a:t>Slovak </a:t>
                      </a:r>
                      <a:r>
                        <a:rPr lang="en-GB" sz="1200" u="none" strike="noStrike" dirty="0" smtClean="0">
                          <a:effectLst/>
                        </a:rPr>
                        <a:t>Republic</a:t>
                      </a:r>
                      <a:endParaRPr lang="en-GB" sz="1200" b="0" i="0" u="none" strike="noStrike" dirty="0">
                        <a:solidFill>
                          <a:srgbClr val="000000"/>
                        </a:solidFill>
                        <a:effectLst/>
                        <a:latin typeface="Arial"/>
                      </a:endParaRPr>
                    </a:p>
                  </a:txBody>
                  <a:tcPr marL="0" marR="0" marT="0" marB="0" anchor="ctr"/>
                </a:tc>
                <a:tc>
                  <a:txBody>
                    <a:bodyPr/>
                    <a:lstStyle/>
                    <a:p>
                      <a:pPr algn="l" fontAlgn="ctr"/>
                      <a:r>
                        <a:rPr lang="en-US" sz="1200" u="none" strike="noStrike">
                          <a:effectLst/>
                        </a:rPr>
                        <a:t>National administrative register of healthcare professionals</a:t>
                      </a:r>
                      <a:endParaRPr lang="en-US" sz="1200" b="0" i="0" u="none" strike="noStrike">
                        <a:solidFill>
                          <a:srgbClr val="000000"/>
                        </a:solidFill>
                        <a:effectLst/>
                        <a:latin typeface="Arial"/>
                      </a:endParaRPr>
                    </a:p>
                  </a:txBody>
                  <a:tcPr marL="0" marR="0" marT="0" marB="0" anchor="ctr"/>
                </a:tc>
              </a:tr>
              <a:tr h="216378">
                <a:tc>
                  <a:txBody>
                    <a:bodyPr/>
                    <a:lstStyle/>
                    <a:p>
                      <a:pPr algn="l" fontAlgn="ctr"/>
                      <a:r>
                        <a:rPr lang="en-GB" sz="1200" u="none" strike="noStrike">
                          <a:effectLst/>
                        </a:rPr>
                        <a:t>Slovenia</a:t>
                      </a:r>
                      <a:endParaRPr lang="en-GB" sz="1200" b="0" i="0" u="none" strike="noStrike">
                        <a:solidFill>
                          <a:srgbClr val="000000"/>
                        </a:solidFill>
                        <a:effectLst/>
                        <a:latin typeface="Arial"/>
                      </a:endParaRPr>
                    </a:p>
                  </a:txBody>
                  <a:tcPr marL="0" marR="0" marT="0" marB="0" anchor="ctr"/>
                </a:tc>
                <a:tc>
                  <a:txBody>
                    <a:bodyPr/>
                    <a:lstStyle/>
                    <a:p>
                      <a:pPr algn="l" fontAlgn="ctr"/>
                      <a:r>
                        <a:rPr lang="en-US" sz="1200" u="none" strike="noStrike">
                          <a:effectLst/>
                        </a:rPr>
                        <a:t>National Institute of Public Health Slovenia, National Healthcare Providers Database</a:t>
                      </a:r>
                      <a:endParaRPr lang="en-US" sz="1200" b="0" i="0" u="none" strike="noStrike">
                        <a:solidFill>
                          <a:srgbClr val="000000"/>
                        </a:solidFill>
                        <a:effectLst/>
                        <a:latin typeface="Arial"/>
                      </a:endParaRPr>
                    </a:p>
                  </a:txBody>
                  <a:tcPr marL="0" marR="0" marT="0" marB="0" anchor="ctr"/>
                </a:tc>
              </a:tr>
              <a:tr h="196174">
                <a:tc>
                  <a:txBody>
                    <a:bodyPr/>
                    <a:lstStyle/>
                    <a:p>
                      <a:pPr algn="l" fontAlgn="ctr"/>
                      <a:r>
                        <a:rPr lang="en-GB" sz="1200" u="none" strike="noStrike">
                          <a:effectLst/>
                        </a:rPr>
                        <a:t>Spain</a:t>
                      </a:r>
                      <a:endParaRPr lang="en-GB" sz="1200" b="0" i="0" u="none" strike="noStrike">
                        <a:solidFill>
                          <a:srgbClr val="000000"/>
                        </a:solidFill>
                        <a:effectLst/>
                        <a:latin typeface="Arial"/>
                      </a:endParaRPr>
                    </a:p>
                  </a:txBody>
                  <a:tcPr marL="0" marR="0" marT="0" marB="0" anchor="ctr"/>
                </a:tc>
                <a:tc>
                  <a:txBody>
                    <a:bodyPr/>
                    <a:lstStyle/>
                    <a:p>
                      <a:pPr algn="l" fontAlgn="ctr"/>
                      <a:r>
                        <a:rPr lang="en-US" sz="1200" u="none" strike="noStrike">
                          <a:effectLst/>
                        </a:rPr>
                        <a:t>Regional Councils of Physicians, National Institute of Statistics</a:t>
                      </a:r>
                      <a:endParaRPr lang="en-US" sz="1200" b="0" i="0" u="none" strike="noStrike">
                        <a:solidFill>
                          <a:srgbClr val="000000"/>
                        </a:solidFill>
                        <a:effectLst/>
                        <a:latin typeface="Arial"/>
                      </a:endParaRPr>
                    </a:p>
                  </a:txBody>
                  <a:tcPr marL="0" marR="0" marT="0" marB="0" anchor="ctr"/>
                </a:tc>
              </a:tr>
              <a:tr h="196174">
                <a:tc>
                  <a:txBody>
                    <a:bodyPr/>
                    <a:lstStyle/>
                    <a:p>
                      <a:pPr algn="l" fontAlgn="ctr"/>
                      <a:r>
                        <a:rPr lang="en-GB" sz="1200" u="none" strike="noStrike">
                          <a:effectLst/>
                        </a:rPr>
                        <a:t>Sweden</a:t>
                      </a:r>
                      <a:endParaRPr lang="en-GB" sz="1200" b="0" i="0" u="none" strike="noStrike">
                        <a:solidFill>
                          <a:srgbClr val="000000"/>
                        </a:solidFill>
                        <a:effectLst/>
                        <a:latin typeface="Arial"/>
                      </a:endParaRPr>
                    </a:p>
                  </a:txBody>
                  <a:tcPr marL="0" marR="0" marT="0" marB="0" anchor="ctr"/>
                </a:tc>
                <a:tc>
                  <a:txBody>
                    <a:bodyPr/>
                    <a:lstStyle/>
                    <a:p>
                      <a:pPr algn="l" fontAlgn="ctr"/>
                      <a:r>
                        <a:rPr lang="en-US" sz="1200" u="none" strike="noStrike">
                          <a:effectLst/>
                        </a:rPr>
                        <a:t>National Board of Health and Welfare, NPS-register</a:t>
                      </a:r>
                      <a:endParaRPr lang="en-US" sz="1200" b="0" i="0" u="none" strike="noStrike">
                        <a:solidFill>
                          <a:srgbClr val="000000"/>
                        </a:solidFill>
                        <a:effectLst/>
                        <a:latin typeface="Arial"/>
                      </a:endParaRPr>
                    </a:p>
                  </a:txBody>
                  <a:tcPr marL="0" marR="0" marT="0" marB="0" anchor="ctr"/>
                </a:tc>
              </a:tr>
              <a:tr h="196174">
                <a:tc>
                  <a:txBody>
                    <a:bodyPr/>
                    <a:lstStyle/>
                    <a:p>
                      <a:pPr algn="l" fontAlgn="ctr"/>
                      <a:r>
                        <a:rPr lang="en-GB" sz="1200" u="none" strike="noStrike">
                          <a:effectLst/>
                        </a:rPr>
                        <a:t>Switzerland</a:t>
                      </a:r>
                      <a:endParaRPr lang="en-GB" sz="1200" b="0" i="0" u="none" strike="noStrike">
                        <a:solidFill>
                          <a:srgbClr val="000000"/>
                        </a:solidFill>
                        <a:effectLst/>
                        <a:latin typeface="Arial"/>
                      </a:endParaRPr>
                    </a:p>
                  </a:txBody>
                  <a:tcPr marL="0" marR="0" marT="0" marB="0" anchor="ctr"/>
                </a:tc>
                <a:tc>
                  <a:txBody>
                    <a:bodyPr/>
                    <a:lstStyle/>
                    <a:p>
                      <a:pPr algn="l" fontAlgn="ctr"/>
                      <a:r>
                        <a:rPr lang="fr-FR" sz="1200" u="none" strike="noStrike">
                          <a:effectLst/>
                        </a:rPr>
                        <a:t>Fédération des médecins suisses (FMH)</a:t>
                      </a:r>
                      <a:endParaRPr lang="fr-FR" sz="1200" b="0" i="0" u="none" strike="noStrike">
                        <a:solidFill>
                          <a:srgbClr val="000000"/>
                        </a:solidFill>
                        <a:effectLst/>
                        <a:latin typeface="Arial"/>
                      </a:endParaRPr>
                    </a:p>
                  </a:txBody>
                  <a:tcPr marL="0" marR="0" marT="0" marB="0" anchor="ctr"/>
                </a:tc>
              </a:tr>
              <a:tr h="219707">
                <a:tc>
                  <a:txBody>
                    <a:bodyPr/>
                    <a:lstStyle/>
                    <a:p>
                      <a:pPr algn="l" fontAlgn="ctr"/>
                      <a:r>
                        <a:rPr lang="en-GB" sz="1200" u="none" strike="noStrike">
                          <a:effectLst/>
                        </a:rPr>
                        <a:t>United Kingdom</a:t>
                      </a:r>
                      <a:endParaRPr lang="en-GB" sz="1200" b="0" i="0" u="none" strike="noStrike">
                        <a:solidFill>
                          <a:srgbClr val="000000"/>
                        </a:solidFill>
                        <a:effectLst/>
                        <a:latin typeface="Arial"/>
                      </a:endParaRPr>
                    </a:p>
                  </a:txBody>
                  <a:tcPr marL="0" marR="0" marT="0" marB="0" anchor="ctr"/>
                </a:tc>
                <a:tc>
                  <a:txBody>
                    <a:bodyPr/>
                    <a:lstStyle/>
                    <a:p>
                      <a:pPr algn="l" fontAlgn="ctr"/>
                      <a:r>
                        <a:rPr lang="en-US" sz="1200" u="none" strike="noStrike">
                          <a:effectLst/>
                        </a:rPr>
                        <a:t>ISD Scotland, HSCIC and GMS Census (Wales)</a:t>
                      </a:r>
                      <a:endParaRPr lang="en-US" sz="1200" b="0" i="0" u="none" strike="noStrike">
                        <a:solidFill>
                          <a:srgbClr val="000000"/>
                        </a:solidFill>
                        <a:effectLst/>
                        <a:latin typeface="Arial"/>
                      </a:endParaRPr>
                    </a:p>
                  </a:txBody>
                  <a:tcPr marL="0" marR="0" marT="0" marB="0" anchor="ctr"/>
                </a:tc>
              </a:tr>
              <a:tr h="189454">
                <a:tc>
                  <a:txBody>
                    <a:bodyPr/>
                    <a:lstStyle/>
                    <a:p>
                      <a:pPr algn="l" fontAlgn="ctr"/>
                      <a:r>
                        <a:rPr lang="en-GB" sz="1200" u="none" strike="noStrike">
                          <a:effectLst/>
                        </a:rPr>
                        <a:t>United States</a:t>
                      </a:r>
                      <a:endParaRPr lang="en-GB" sz="1200" b="0" i="0" u="none" strike="noStrike">
                        <a:solidFill>
                          <a:srgbClr val="000000"/>
                        </a:solidFill>
                        <a:effectLst/>
                        <a:latin typeface="Arial"/>
                      </a:endParaRPr>
                    </a:p>
                  </a:txBody>
                  <a:tcPr marL="0" marR="0" marT="0" marB="0" anchor="ctr"/>
                </a:tc>
                <a:tc>
                  <a:txBody>
                    <a:bodyPr/>
                    <a:lstStyle/>
                    <a:p>
                      <a:pPr algn="l" fontAlgn="ctr"/>
                      <a:r>
                        <a:rPr lang="en-US" sz="1200" u="none" strike="noStrike" dirty="0">
                          <a:effectLst/>
                        </a:rPr>
                        <a:t>American Medical Association, Physician Master Files</a:t>
                      </a:r>
                      <a:endParaRPr lang="en-US" sz="1200" b="0" i="0" u="none" strike="noStrike" dirty="0">
                        <a:solidFill>
                          <a:srgbClr val="000000"/>
                        </a:solidFill>
                        <a:effectLst/>
                        <a:latin typeface="Arial"/>
                      </a:endParaRPr>
                    </a:p>
                  </a:txBody>
                  <a:tcPr marL="0" marR="0" marT="0" marB="0" anchor="ctr"/>
                </a:tc>
              </a:tr>
            </a:tbl>
          </a:graphicData>
        </a:graphic>
      </p:graphicFrame>
      <p:sp>
        <p:nvSpPr>
          <p:cNvPr id="3" name="Title 2"/>
          <p:cNvSpPr>
            <a:spLocks noGrp="1"/>
          </p:cNvSpPr>
          <p:nvPr>
            <p:ph type="title"/>
          </p:nvPr>
        </p:nvSpPr>
        <p:spPr/>
        <p:txBody>
          <a:bodyPr/>
          <a:lstStyle/>
          <a:p>
            <a:pPr algn="ctr"/>
            <a:r>
              <a:rPr lang="en-GB" dirty="0" smtClean="0"/>
              <a:t>Data sources for pilot data collection</a:t>
            </a:r>
            <a:br>
              <a:rPr lang="en-GB" dirty="0" smtClean="0"/>
            </a:br>
            <a:r>
              <a:rPr lang="en-GB" u="sng" dirty="0" smtClean="0"/>
              <a:t>Doctors</a:t>
            </a:r>
            <a:endParaRPr lang="en-GB" u="sng" dirty="0"/>
          </a:p>
        </p:txBody>
      </p:sp>
    </p:spTree>
    <p:extLst>
      <p:ext uri="{BB962C8B-B14F-4D97-AF65-F5344CB8AC3E}">
        <p14:creationId xmlns:p14="http://schemas.microsoft.com/office/powerpoint/2010/main" xmlns="" val="2771423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658583863"/>
              </p:ext>
            </p:extLst>
          </p:nvPr>
        </p:nvGraphicFramePr>
        <p:xfrm>
          <a:off x="467544" y="1556792"/>
          <a:ext cx="8208912" cy="4968553"/>
        </p:xfrm>
        <a:graphic>
          <a:graphicData uri="http://schemas.openxmlformats.org/drawingml/2006/table">
            <a:tbl>
              <a:tblPr>
                <a:tableStyleId>{5C22544A-7EE6-4342-B048-85BDC9FD1C3A}</a:tableStyleId>
              </a:tblPr>
              <a:tblGrid>
                <a:gridCol w="1224136"/>
                <a:gridCol w="6984776"/>
              </a:tblGrid>
              <a:tr h="209376">
                <a:tc>
                  <a:txBody>
                    <a:bodyPr/>
                    <a:lstStyle/>
                    <a:p>
                      <a:pPr algn="l" fontAlgn="ctr"/>
                      <a:r>
                        <a:rPr lang="en-GB" sz="1200" u="none" strike="noStrike" dirty="0">
                          <a:effectLst/>
                        </a:rPr>
                        <a:t>Australia</a:t>
                      </a:r>
                      <a:endParaRPr lang="en-GB" sz="1200" b="0" i="0" u="none" strike="noStrike" dirty="0">
                        <a:solidFill>
                          <a:srgbClr val="000000"/>
                        </a:solidFill>
                        <a:effectLst/>
                        <a:latin typeface="Arial"/>
                      </a:endParaRPr>
                    </a:p>
                  </a:txBody>
                  <a:tcPr marL="0" marR="0" marT="0" marB="0" anchor="ctr"/>
                </a:tc>
                <a:tc>
                  <a:txBody>
                    <a:bodyPr/>
                    <a:lstStyle/>
                    <a:p>
                      <a:pPr algn="l" fontAlgn="ctr"/>
                      <a:r>
                        <a:rPr lang="en-US" sz="1200" u="none" strike="noStrike">
                          <a:effectLst/>
                        </a:rPr>
                        <a:t>National health Workforce dataset, Health Workforce Australia</a:t>
                      </a:r>
                      <a:endParaRPr lang="en-US" sz="1200" b="0" i="0" u="none" strike="noStrike">
                        <a:solidFill>
                          <a:srgbClr val="000000"/>
                        </a:solidFill>
                        <a:effectLst/>
                        <a:latin typeface="Arial"/>
                      </a:endParaRPr>
                    </a:p>
                  </a:txBody>
                  <a:tcPr marL="0" marR="0" marT="0" marB="0" anchor="ctr"/>
                </a:tc>
              </a:tr>
              <a:tr h="209376">
                <a:tc>
                  <a:txBody>
                    <a:bodyPr/>
                    <a:lstStyle/>
                    <a:p>
                      <a:pPr algn="l" fontAlgn="ctr"/>
                      <a:r>
                        <a:rPr lang="en-GB" sz="1200" u="none" strike="noStrike">
                          <a:effectLst/>
                        </a:rPr>
                        <a:t>Belgium</a:t>
                      </a:r>
                      <a:endParaRPr lang="en-GB" sz="1200" b="0" i="0" u="none" strike="noStrike">
                        <a:solidFill>
                          <a:srgbClr val="000000"/>
                        </a:solidFill>
                        <a:effectLst/>
                        <a:latin typeface="Arial"/>
                      </a:endParaRPr>
                    </a:p>
                  </a:txBody>
                  <a:tcPr marL="0" marR="0" marT="0" marB="0" anchor="ctr"/>
                </a:tc>
                <a:tc>
                  <a:txBody>
                    <a:bodyPr/>
                    <a:lstStyle/>
                    <a:p>
                      <a:pPr algn="l" fontAlgn="ctr"/>
                      <a:r>
                        <a:rPr lang="en-US" sz="1200" u="none" strike="noStrike">
                          <a:effectLst/>
                        </a:rPr>
                        <a:t>Federal Public Service - Public Health, Database of health work professionels, (INAMI - RIZIV)</a:t>
                      </a:r>
                      <a:endParaRPr lang="en-US" sz="1200" b="0" i="0" u="none" strike="noStrike">
                        <a:solidFill>
                          <a:srgbClr val="000000"/>
                        </a:solidFill>
                        <a:effectLst/>
                        <a:latin typeface="Arial"/>
                      </a:endParaRPr>
                    </a:p>
                  </a:txBody>
                  <a:tcPr marL="0" marR="0" marT="0" marB="0" anchor="ctr"/>
                </a:tc>
              </a:tr>
              <a:tr h="209376">
                <a:tc>
                  <a:txBody>
                    <a:bodyPr/>
                    <a:lstStyle/>
                    <a:p>
                      <a:pPr algn="l" fontAlgn="ctr"/>
                      <a:r>
                        <a:rPr lang="en-GB" sz="1200" u="none" strike="noStrike">
                          <a:effectLst/>
                        </a:rPr>
                        <a:t>Canada</a:t>
                      </a:r>
                      <a:endParaRPr lang="en-GB" sz="1200" b="0" i="0" u="none" strike="noStrike">
                        <a:solidFill>
                          <a:srgbClr val="000000"/>
                        </a:solidFill>
                        <a:effectLst/>
                        <a:latin typeface="Arial"/>
                      </a:endParaRPr>
                    </a:p>
                  </a:txBody>
                  <a:tcPr marL="0" marR="0" marT="0" marB="0" anchor="ctr"/>
                </a:tc>
                <a:tc>
                  <a:txBody>
                    <a:bodyPr/>
                    <a:lstStyle/>
                    <a:p>
                      <a:pPr algn="l" fontAlgn="ctr"/>
                      <a:r>
                        <a:rPr lang="en-US" sz="1200" u="none" strike="noStrike">
                          <a:effectLst/>
                        </a:rPr>
                        <a:t>Canadian Institute for Health Information, Nursing Database</a:t>
                      </a:r>
                      <a:endParaRPr lang="en-US" sz="1200" b="0" i="0" u="none" strike="noStrike">
                        <a:solidFill>
                          <a:srgbClr val="000000"/>
                        </a:solidFill>
                        <a:effectLst/>
                        <a:latin typeface="Arial"/>
                      </a:endParaRPr>
                    </a:p>
                  </a:txBody>
                  <a:tcPr marL="0" marR="0" marT="0" marB="0" anchor="ctr"/>
                </a:tc>
              </a:tr>
              <a:tr h="194134">
                <a:tc>
                  <a:txBody>
                    <a:bodyPr/>
                    <a:lstStyle/>
                    <a:p>
                      <a:pPr algn="l" fontAlgn="ctr"/>
                      <a:r>
                        <a:rPr lang="en-GB" sz="1200" u="none" strike="noStrike">
                          <a:effectLst/>
                        </a:rPr>
                        <a:t>Chile</a:t>
                      </a:r>
                      <a:endParaRPr lang="en-GB" sz="1200" b="0" i="0" u="none" strike="noStrike">
                        <a:solidFill>
                          <a:srgbClr val="000000"/>
                        </a:solidFill>
                        <a:effectLst/>
                        <a:latin typeface="Arial"/>
                      </a:endParaRPr>
                    </a:p>
                  </a:txBody>
                  <a:tcPr marL="0" marR="0" marT="0" marB="0" anchor="ctr"/>
                </a:tc>
                <a:tc>
                  <a:txBody>
                    <a:bodyPr/>
                    <a:lstStyle/>
                    <a:p>
                      <a:pPr algn="l" fontAlgn="ctr"/>
                      <a:r>
                        <a:rPr lang="en-GB" sz="1200" u="none" strike="noStrike">
                          <a:effectLst/>
                        </a:rPr>
                        <a:t> Registro Nacional de Prestadores Individuales de Salud</a:t>
                      </a:r>
                      <a:endParaRPr lang="en-GB" sz="1200" b="0" i="0" u="none" strike="noStrike">
                        <a:solidFill>
                          <a:srgbClr val="000000"/>
                        </a:solidFill>
                        <a:effectLst/>
                        <a:latin typeface="Arial"/>
                      </a:endParaRPr>
                    </a:p>
                  </a:txBody>
                  <a:tcPr marL="0" marR="0" marT="0" marB="0" anchor="ctr"/>
                </a:tc>
              </a:tr>
              <a:tr h="194134">
                <a:tc>
                  <a:txBody>
                    <a:bodyPr/>
                    <a:lstStyle/>
                    <a:p>
                      <a:pPr algn="l" fontAlgn="ctr"/>
                      <a:r>
                        <a:rPr lang="en-GB" sz="1200" u="none" strike="noStrike">
                          <a:effectLst/>
                        </a:rPr>
                        <a:t>Denmark</a:t>
                      </a:r>
                      <a:endParaRPr lang="en-GB" sz="1200" b="0" i="0" u="none" strike="noStrike">
                        <a:solidFill>
                          <a:srgbClr val="000000"/>
                        </a:solidFill>
                        <a:effectLst/>
                        <a:latin typeface="Arial"/>
                      </a:endParaRPr>
                    </a:p>
                  </a:txBody>
                  <a:tcPr marL="0" marR="0" marT="0" marB="0" anchor="ctr"/>
                </a:tc>
                <a:tc>
                  <a:txBody>
                    <a:bodyPr/>
                    <a:lstStyle/>
                    <a:p>
                      <a:pPr algn="l" fontAlgn="ctr"/>
                      <a:r>
                        <a:rPr lang="en-GB" sz="1200" u="none" strike="noStrike">
                          <a:effectLst/>
                        </a:rPr>
                        <a:t>Statens Serum Institut, Population Register</a:t>
                      </a:r>
                      <a:endParaRPr lang="en-GB" sz="1200" b="0" i="0" u="none" strike="noStrike">
                        <a:solidFill>
                          <a:srgbClr val="000000"/>
                        </a:solidFill>
                        <a:effectLst/>
                        <a:latin typeface="Arial"/>
                      </a:endParaRPr>
                    </a:p>
                  </a:txBody>
                  <a:tcPr marL="0" marR="0" marT="0" marB="0" anchor="ctr"/>
                </a:tc>
              </a:tr>
              <a:tr h="194134">
                <a:tc>
                  <a:txBody>
                    <a:bodyPr/>
                    <a:lstStyle/>
                    <a:p>
                      <a:pPr algn="l" fontAlgn="ctr"/>
                      <a:r>
                        <a:rPr lang="en-GB" sz="1200" u="none" strike="noStrike">
                          <a:effectLst/>
                        </a:rPr>
                        <a:t>Estonia</a:t>
                      </a:r>
                      <a:endParaRPr lang="en-GB" sz="1200" b="0" i="0" u="none" strike="noStrike">
                        <a:solidFill>
                          <a:srgbClr val="000000"/>
                        </a:solidFill>
                        <a:effectLst/>
                        <a:latin typeface="Arial"/>
                      </a:endParaRPr>
                    </a:p>
                  </a:txBody>
                  <a:tcPr marL="0" marR="0" marT="0" marB="0" anchor="ctr"/>
                </a:tc>
                <a:tc>
                  <a:txBody>
                    <a:bodyPr/>
                    <a:lstStyle/>
                    <a:p>
                      <a:pPr algn="l" fontAlgn="ctr"/>
                      <a:r>
                        <a:rPr lang="en-US" sz="1200" u="none" strike="noStrike">
                          <a:effectLst/>
                        </a:rPr>
                        <a:t>Health Board, Register of Health Professionals</a:t>
                      </a:r>
                      <a:endParaRPr lang="en-US" sz="1200" b="0" i="0" u="none" strike="noStrike">
                        <a:solidFill>
                          <a:srgbClr val="000000"/>
                        </a:solidFill>
                        <a:effectLst/>
                        <a:latin typeface="Arial"/>
                      </a:endParaRPr>
                    </a:p>
                  </a:txBody>
                  <a:tcPr marL="0" marR="0" marT="0" marB="0" anchor="ctr"/>
                </a:tc>
              </a:tr>
              <a:tr h="209376">
                <a:tc>
                  <a:txBody>
                    <a:bodyPr/>
                    <a:lstStyle/>
                    <a:p>
                      <a:pPr algn="l" fontAlgn="ctr"/>
                      <a:r>
                        <a:rPr lang="en-GB" sz="1200" u="none" strike="noStrike">
                          <a:effectLst/>
                        </a:rPr>
                        <a:t>Finland</a:t>
                      </a:r>
                      <a:endParaRPr lang="en-GB" sz="1200" b="0" i="0" u="none" strike="noStrike">
                        <a:solidFill>
                          <a:srgbClr val="000000"/>
                        </a:solidFill>
                        <a:effectLst/>
                        <a:latin typeface="Arial"/>
                      </a:endParaRPr>
                    </a:p>
                  </a:txBody>
                  <a:tcPr marL="0" marR="0" marT="0" marB="0" anchor="ctr"/>
                </a:tc>
                <a:tc>
                  <a:txBody>
                    <a:bodyPr/>
                    <a:lstStyle/>
                    <a:p>
                      <a:pPr algn="l" fontAlgn="ctr"/>
                      <a:r>
                        <a:rPr lang="en-US" sz="1200" u="none" strike="noStrike" dirty="0">
                          <a:effectLst/>
                        </a:rPr>
                        <a:t>National Supervisory Authority for Welfare and </a:t>
                      </a:r>
                      <a:r>
                        <a:rPr lang="en-US" sz="1200" u="none" strike="noStrike" dirty="0" smtClean="0">
                          <a:effectLst/>
                        </a:rPr>
                        <a:t>Health, </a:t>
                      </a:r>
                      <a:r>
                        <a:rPr lang="en-US" sz="1200" u="none" strike="noStrike" dirty="0">
                          <a:effectLst/>
                        </a:rPr>
                        <a:t>Central Register of Health Care Professionals</a:t>
                      </a:r>
                      <a:endParaRPr lang="en-US" sz="1200" b="0" i="0" u="none" strike="noStrike" dirty="0">
                        <a:solidFill>
                          <a:srgbClr val="000000"/>
                        </a:solidFill>
                        <a:effectLst/>
                        <a:latin typeface="Arial"/>
                      </a:endParaRPr>
                    </a:p>
                  </a:txBody>
                  <a:tcPr marL="0" marR="0" marT="0" marB="0" anchor="ctr"/>
                </a:tc>
              </a:tr>
              <a:tr h="261758">
                <a:tc>
                  <a:txBody>
                    <a:bodyPr/>
                    <a:lstStyle/>
                    <a:p>
                      <a:pPr algn="l" fontAlgn="ctr"/>
                      <a:r>
                        <a:rPr lang="en-GB" sz="1200" u="none" strike="noStrike">
                          <a:effectLst/>
                        </a:rPr>
                        <a:t>France</a:t>
                      </a:r>
                      <a:endParaRPr lang="en-GB" sz="1200" b="0" i="0" u="none" strike="noStrike">
                        <a:solidFill>
                          <a:srgbClr val="000000"/>
                        </a:solidFill>
                        <a:effectLst/>
                        <a:latin typeface="Arial"/>
                      </a:endParaRPr>
                    </a:p>
                  </a:txBody>
                  <a:tcPr marL="0" marR="0" marT="0" marB="0" anchor="ctr"/>
                </a:tc>
                <a:tc>
                  <a:txBody>
                    <a:bodyPr/>
                    <a:lstStyle/>
                    <a:p>
                      <a:pPr algn="l" fontAlgn="ctr"/>
                      <a:r>
                        <a:rPr lang="fr-FR" sz="1200" u="none" strike="noStrike" dirty="0" smtClean="0">
                          <a:effectLst/>
                        </a:rPr>
                        <a:t>DRESS, </a:t>
                      </a:r>
                      <a:r>
                        <a:rPr lang="fr-FR" sz="1200" u="none" strike="noStrike" dirty="0">
                          <a:effectLst/>
                        </a:rPr>
                        <a:t>Répertoire </a:t>
                      </a:r>
                      <a:r>
                        <a:rPr lang="fr-FR" sz="1200" u="none" strike="noStrike" dirty="0" err="1">
                          <a:effectLst/>
                        </a:rPr>
                        <a:t>Adeli</a:t>
                      </a:r>
                      <a:r>
                        <a:rPr lang="fr-FR" sz="1200" u="none" strike="noStrike" dirty="0">
                          <a:effectLst/>
                        </a:rPr>
                        <a:t> des professions de santé</a:t>
                      </a:r>
                      <a:endParaRPr lang="fr-FR" sz="1200" b="0" i="0" u="none" strike="noStrike" dirty="0">
                        <a:solidFill>
                          <a:srgbClr val="000000"/>
                        </a:solidFill>
                        <a:effectLst/>
                        <a:latin typeface="Arial"/>
                      </a:endParaRPr>
                    </a:p>
                  </a:txBody>
                  <a:tcPr marL="0" marR="0" marT="0" marB="0" anchor="ctr"/>
                </a:tc>
              </a:tr>
              <a:tr h="388268">
                <a:tc>
                  <a:txBody>
                    <a:bodyPr/>
                    <a:lstStyle/>
                    <a:p>
                      <a:pPr algn="l" fontAlgn="ctr"/>
                      <a:r>
                        <a:rPr lang="en-GB" sz="1200" u="none" strike="noStrike">
                          <a:effectLst/>
                        </a:rPr>
                        <a:t>Germany</a:t>
                      </a:r>
                      <a:endParaRPr lang="en-GB" sz="1200" b="0" i="0" u="none" strike="noStrike">
                        <a:solidFill>
                          <a:srgbClr val="000000"/>
                        </a:solidFill>
                        <a:effectLst/>
                        <a:latin typeface="Arial"/>
                      </a:endParaRPr>
                    </a:p>
                  </a:txBody>
                  <a:tcPr marL="0" marR="0" marT="0" marB="0" anchor="ctr"/>
                </a:tc>
                <a:tc>
                  <a:txBody>
                    <a:bodyPr/>
                    <a:lstStyle/>
                    <a:p>
                      <a:pPr algn="l" fontAlgn="ctr"/>
                      <a:r>
                        <a:rPr lang="en-US" sz="1200" u="none" strike="noStrike" dirty="0">
                          <a:effectLst/>
                        </a:rPr>
                        <a:t>Federal Statistical Office in cooperation with the Federal Statistical Offices of the </a:t>
                      </a:r>
                      <a:r>
                        <a:rPr lang="en-US" sz="1200" u="none" strike="noStrike" dirty="0" err="1">
                          <a:effectLst/>
                        </a:rPr>
                        <a:t>Länder</a:t>
                      </a:r>
                      <a:r>
                        <a:rPr lang="en-US" sz="1200" u="none" strike="noStrike" dirty="0">
                          <a:effectLst/>
                        </a:rPr>
                        <a:t>, Statistics for the Federal Recognition Act (2012) </a:t>
                      </a:r>
                      <a:endParaRPr lang="en-US" sz="1200" b="0" i="0" u="none" strike="noStrike" dirty="0">
                        <a:solidFill>
                          <a:srgbClr val="000000"/>
                        </a:solidFill>
                        <a:effectLst/>
                        <a:latin typeface="Arial"/>
                      </a:endParaRPr>
                    </a:p>
                  </a:txBody>
                  <a:tcPr marL="0" marR="0" marT="0" marB="0" anchor="ctr"/>
                </a:tc>
              </a:tr>
              <a:tr h="209376">
                <a:tc>
                  <a:txBody>
                    <a:bodyPr/>
                    <a:lstStyle/>
                    <a:p>
                      <a:pPr algn="l" fontAlgn="ctr"/>
                      <a:r>
                        <a:rPr lang="en-GB" sz="1200" u="none" strike="noStrike">
                          <a:effectLst/>
                        </a:rPr>
                        <a:t>Ireland</a:t>
                      </a:r>
                      <a:endParaRPr lang="en-GB" sz="1200" b="0" i="0" u="none" strike="noStrike">
                        <a:solidFill>
                          <a:srgbClr val="000000"/>
                        </a:solidFill>
                        <a:effectLst/>
                        <a:latin typeface="Arial"/>
                      </a:endParaRPr>
                    </a:p>
                  </a:txBody>
                  <a:tcPr marL="0" marR="0" marT="0" marB="0" anchor="ctr"/>
                </a:tc>
                <a:tc>
                  <a:txBody>
                    <a:bodyPr/>
                    <a:lstStyle/>
                    <a:p>
                      <a:pPr algn="l" fontAlgn="ctr"/>
                      <a:r>
                        <a:rPr lang="en-US" sz="1200" u="none" strike="noStrike">
                          <a:effectLst/>
                        </a:rPr>
                        <a:t>Irish Nursing Board, An Board Altranais</a:t>
                      </a:r>
                      <a:endParaRPr lang="en-US" sz="1200" b="0" i="0" u="none" strike="noStrike">
                        <a:solidFill>
                          <a:srgbClr val="000000"/>
                        </a:solidFill>
                        <a:effectLst/>
                        <a:latin typeface="Arial"/>
                      </a:endParaRPr>
                    </a:p>
                  </a:txBody>
                  <a:tcPr marL="0" marR="0" marT="0" marB="0" anchor="ctr"/>
                </a:tc>
              </a:tr>
              <a:tr h="209376">
                <a:tc>
                  <a:txBody>
                    <a:bodyPr/>
                    <a:lstStyle/>
                    <a:p>
                      <a:pPr algn="l" fontAlgn="ctr"/>
                      <a:r>
                        <a:rPr lang="en-GB" sz="1200" u="none" strike="noStrike">
                          <a:effectLst/>
                        </a:rPr>
                        <a:t>Israel</a:t>
                      </a:r>
                      <a:endParaRPr lang="en-GB" sz="1200" b="0" i="0" u="none" strike="noStrike">
                        <a:solidFill>
                          <a:srgbClr val="000000"/>
                        </a:solidFill>
                        <a:effectLst/>
                        <a:latin typeface="Arial"/>
                      </a:endParaRPr>
                    </a:p>
                  </a:txBody>
                  <a:tcPr marL="0" marR="0" marT="0" marB="0" anchor="ctr"/>
                </a:tc>
                <a:tc>
                  <a:txBody>
                    <a:bodyPr/>
                    <a:lstStyle/>
                    <a:p>
                      <a:pPr algn="l" fontAlgn="ctr"/>
                      <a:r>
                        <a:rPr lang="en-US" sz="1200" u="none" strike="noStrike">
                          <a:effectLst/>
                        </a:rPr>
                        <a:t>Health Information Division, Ministry of Health, Nurse License Registry</a:t>
                      </a:r>
                      <a:endParaRPr lang="en-US" sz="1200" b="0" i="0" u="none" strike="noStrike">
                        <a:solidFill>
                          <a:srgbClr val="000000"/>
                        </a:solidFill>
                        <a:effectLst/>
                        <a:latin typeface="Arial"/>
                      </a:endParaRPr>
                    </a:p>
                  </a:txBody>
                  <a:tcPr marL="0" marR="0" marT="0" marB="0" anchor="ctr"/>
                </a:tc>
              </a:tr>
              <a:tr h="223335">
                <a:tc>
                  <a:txBody>
                    <a:bodyPr/>
                    <a:lstStyle/>
                    <a:p>
                      <a:pPr algn="l" fontAlgn="ctr"/>
                      <a:r>
                        <a:rPr lang="en-GB" sz="1200" u="none" strike="noStrike">
                          <a:effectLst/>
                        </a:rPr>
                        <a:t>Italy</a:t>
                      </a:r>
                      <a:endParaRPr lang="en-GB" sz="1200" b="0" i="0" u="none" strike="noStrike">
                        <a:solidFill>
                          <a:srgbClr val="000000"/>
                        </a:solidFill>
                        <a:effectLst/>
                        <a:latin typeface="Arial"/>
                      </a:endParaRPr>
                    </a:p>
                  </a:txBody>
                  <a:tcPr marL="0" marR="0" marT="0" marB="0" anchor="ctr"/>
                </a:tc>
                <a:tc>
                  <a:txBody>
                    <a:bodyPr/>
                    <a:lstStyle/>
                    <a:p>
                      <a:pPr algn="l" fontAlgn="ctr"/>
                      <a:r>
                        <a:rPr lang="it-IT" sz="1200" u="none" strike="noStrike">
                          <a:effectLst/>
                        </a:rPr>
                        <a:t>Federazione nazionale dei Collegi Ipasvi</a:t>
                      </a:r>
                      <a:endParaRPr lang="it-IT" sz="1200" b="0" i="0" u="none" strike="noStrike">
                        <a:solidFill>
                          <a:srgbClr val="000000"/>
                        </a:solidFill>
                        <a:effectLst/>
                        <a:latin typeface="Arial"/>
                      </a:endParaRPr>
                    </a:p>
                  </a:txBody>
                  <a:tcPr marL="0" marR="0" marT="0" marB="0" anchor="ctr"/>
                </a:tc>
              </a:tr>
              <a:tr h="209376">
                <a:tc>
                  <a:txBody>
                    <a:bodyPr/>
                    <a:lstStyle/>
                    <a:p>
                      <a:pPr algn="l" fontAlgn="ctr"/>
                      <a:r>
                        <a:rPr lang="en-GB" sz="1200" u="none" strike="noStrike">
                          <a:effectLst/>
                        </a:rPr>
                        <a:t>Netherlands</a:t>
                      </a:r>
                      <a:endParaRPr lang="en-GB" sz="1200" b="0" i="0" u="none" strike="noStrike">
                        <a:solidFill>
                          <a:srgbClr val="000000"/>
                        </a:solidFill>
                        <a:effectLst/>
                        <a:latin typeface="Arial"/>
                      </a:endParaRPr>
                    </a:p>
                  </a:txBody>
                  <a:tcPr marL="0" marR="0" marT="0" marB="0" anchor="ctr"/>
                </a:tc>
                <a:tc>
                  <a:txBody>
                    <a:bodyPr/>
                    <a:lstStyle/>
                    <a:p>
                      <a:pPr algn="l" fontAlgn="ctr"/>
                      <a:r>
                        <a:rPr lang="nl-NL" sz="1200" u="none" strike="noStrike">
                          <a:effectLst/>
                        </a:rPr>
                        <a:t>CIBG, Beroepen in de Gezondheidszorg (BIG)</a:t>
                      </a:r>
                      <a:endParaRPr lang="nl-NL" sz="1200" b="0" i="0" u="none" strike="noStrike">
                        <a:solidFill>
                          <a:srgbClr val="000000"/>
                        </a:solidFill>
                        <a:effectLst/>
                        <a:latin typeface="Arial"/>
                      </a:endParaRPr>
                    </a:p>
                  </a:txBody>
                  <a:tcPr marL="0" marR="0" marT="0" marB="0" anchor="ctr"/>
                </a:tc>
              </a:tr>
              <a:tr h="202397">
                <a:tc>
                  <a:txBody>
                    <a:bodyPr/>
                    <a:lstStyle/>
                    <a:p>
                      <a:pPr algn="l" fontAlgn="ctr"/>
                      <a:r>
                        <a:rPr lang="en-GB" sz="1200" u="none" strike="noStrike">
                          <a:effectLst/>
                        </a:rPr>
                        <a:t>New Zealand</a:t>
                      </a:r>
                      <a:endParaRPr lang="en-GB" sz="1200" b="0" i="0" u="none" strike="noStrike">
                        <a:solidFill>
                          <a:srgbClr val="000000"/>
                        </a:solidFill>
                        <a:effectLst/>
                        <a:latin typeface="Arial"/>
                      </a:endParaRPr>
                    </a:p>
                  </a:txBody>
                  <a:tcPr marL="0" marR="0" marT="0" marB="0" anchor="ctr"/>
                </a:tc>
                <a:tc>
                  <a:txBody>
                    <a:bodyPr/>
                    <a:lstStyle/>
                    <a:p>
                      <a:pPr algn="l" fontAlgn="ctr"/>
                      <a:r>
                        <a:rPr lang="en-US" sz="1200" u="none" strike="noStrike">
                          <a:effectLst/>
                        </a:rPr>
                        <a:t>Nursing Council of New Zealand, New Zealand Workforce Survey Data</a:t>
                      </a:r>
                      <a:endParaRPr lang="en-US" sz="1200" b="0" i="0" u="none" strike="noStrike">
                        <a:solidFill>
                          <a:srgbClr val="000000"/>
                        </a:solidFill>
                        <a:effectLst/>
                        <a:latin typeface="Arial"/>
                      </a:endParaRPr>
                    </a:p>
                  </a:txBody>
                  <a:tcPr marL="0" marR="0" marT="0" marB="0" anchor="ctr"/>
                </a:tc>
              </a:tr>
              <a:tr h="209376">
                <a:tc>
                  <a:txBody>
                    <a:bodyPr/>
                    <a:lstStyle/>
                    <a:p>
                      <a:pPr algn="l" fontAlgn="ctr"/>
                      <a:r>
                        <a:rPr lang="en-GB" sz="1200" u="none" strike="noStrike">
                          <a:effectLst/>
                        </a:rPr>
                        <a:t>Norway</a:t>
                      </a:r>
                      <a:endParaRPr lang="en-GB" sz="1200" b="0" i="0" u="none" strike="noStrike">
                        <a:solidFill>
                          <a:srgbClr val="000000"/>
                        </a:solidFill>
                        <a:effectLst/>
                        <a:latin typeface="Arial"/>
                      </a:endParaRPr>
                    </a:p>
                  </a:txBody>
                  <a:tcPr marL="0" marR="0" marT="0" marB="0" anchor="ctr"/>
                </a:tc>
                <a:tc>
                  <a:txBody>
                    <a:bodyPr/>
                    <a:lstStyle/>
                    <a:p>
                      <a:pPr algn="l" fontAlgn="ctr"/>
                      <a:r>
                        <a:rPr lang="en-US" sz="1200" u="none" strike="noStrike">
                          <a:effectLst/>
                        </a:rPr>
                        <a:t>Norwegian Registration Authority for Health Personnel, the health personnel register</a:t>
                      </a:r>
                      <a:endParaRPr lang="en-US" sz="1200" b="0" i="0" u="none" strike="noStrike">
                        <a:solidFill>
                          <a:srgbClr val="000000"/>
                        </a:solidFill>
                        <a:effectLst/>
                        <a:latin typeface="Arial"/>
                      </a:endParaRPr>
                    </a:p>
                  </a:txBody>
                  <a:tcPr marL="0" marR="0" marT="0" marB="0" anchor="ctr"/>
                </a:tc>
              </a:tr>
              <a:tr h="209376">
                <a:tc>
                  <a:txBody>
                    <a:bodyPr/>
                    <a:lstStyle/>
                    <a:p>
                      <a:pPr algn="l" fontAlgn="ctr"/>
                      <a:r>
                        <a:rPr lang="en-GB" sz="1200" u="none" strike="noStrike">
                          <a:effectLst/>
                        </a:rPr>
                        <a:t>Poland</a:t>
                      </a:r>
                      <a:endParaRPr lang="en-GB" sz="1200" b="0" i="0" u="none" strike="noStrike">
                        <a:solidFill>
                          <a:srgbClr val="000000"/>
                        </a:solidFill>
                        <a:effectLst/>
                        <a:latin typeface="Arial"/>
                      </a:endParaRPr>
                    </a:p>
                  </a:txBody>
                  <a:tcPr marL="0" marR="0" marT="0" marB="0" anchor="ctr"/>
                </a:tc>
                <a:tc>
                  <a:txBody>
                    <a:bodyPr/>
                    <a:lstStyle/>
                    <a:p>
                      <a:pPr algn="l" fontAlgn="ctr"/>
                      <a:r>
                        <a:rPr lang="en-US" sz="1200" u="none" strike="noStrike">
                          <a:effectLst/>
                        </a:rPr>
                        <a:t>Main Chamber of Nurses and Midwifes, Central Register of Nurses and Midwifes</a:t>
                      </a:r>
                      <a:endParaRPr lang="en-US" sz="1200" b="0" i="0" u="none" strike="noStrike">
                        <a:solidFill>
                          <a:srgbClr val="000000"/>
                        </a:solidFill>
                        <a:effectLst/>
                        <a:latin typeface="Arial"/>
                      </a:endParaRPr>
                    </a:p>
                  </a:txBody>
                  <a:tcPr marL="0" marR="0" marT="0" marB="0" anchor="ctr"/>
                </a:tc>
              </a:tr>
              <a:tr h="194134">
                <a:tc>
                  <a:txBody>
                    <a:bodyPr/>
                    <a:lstStyle/>
                    <a:p>
                      <a:pPr algn="l" fontAlgn="ctr"/>
                      <a:r>
                        <a:rPr lang="en-GB" sz="1200" u="none" strike="noStrike">
                          <a:effectLst/>
                        </a:rPr>
                        <a:t>Portugal</a:t>
                      </a:r>
                      <a:endParaRPr lang="en-GB" sz="1200" b="0" i="0" u="none" strike="noStrike">
                        <a:solidFill>
                          <a:srgbClr val="000000"/>
                        </a:solidFill>
                        <a:effectLst/>
                        <a:latin typeface="Arial"/>
                      </a:endParaRPr>
                    </a:p>
                  </a:txBody>
                  <a:tcPr marL="0" marR="0" marT="0" marB="0" anchor="ctr"/>
                </a:tc>
                <a:tc>
                  <a:txBody>
                    <a:bodyPr/>
                    <a:lstStyle/>
                    <a:p>
                      <a:pPr algn="l" fontAlgn="ctr"/>
                      <a:r>
                        <a:rPr lang="pt-BR" sz="1200" u="none" strike="noStrike">
                          <a:effectLst/>
                        </a:rPr>
                        <a:t>Ordem dos Enfermeiros, Gestão de Membros da Ordem dos Enfermeiros</a:t>
                      </a:r>
                      <a:endParaRPr lang="pt-BR" sz="1200" b="0" i="0" u="none" strike="noStrike">
                        <a:solidFill>
                          <a:srgbClr val="000000"/>
                        </a:solidFill>
                        <a:effectLst/>
                        <a:latin typeface="Arial"/>
                      </a:endParaRPr>
                    </a:p>
                  </a:txBody>
                  <a:tcPr marL="0" marR="0" marT="0" marB="0" anchor="ctr"/>
                </a:tc>
              </a:tr>
              <a:tr h="209376">
                <a:tc>
                  <a:txBody>
                    <a:bodyPr/>
                    <a:lstStyle/>
                    <a:p>
                      <a:pPr algn="l" fontAlgn="ctr"/>
                      <a:r>
                        <a:rPr lang="en-GB" sz="1200" u="none" strike="noStrike">
                          <a:effectLst/>
                        </a:rPr>
                        <a:t>Slovenia</a:t>
                      </a:r>
                      <a:endParaRPr lang="en-GB" sz="1200" b="0" i="0" u="none" strike="noStrike">
                        <a:solidFill>
                          <a:srgbClr val="000000"/>
                        </a:solidFill>
                        <a:effectLst/>
                        <a:latin typeface="Arial"/>
                      </a:endParaRPr>
                    </a:p>
                  </a:txBody>
                  <a:tcPr marL="0" marR="0" marT="0" marB="0" anchor="ctr"/>
                </a:tc>
                <a:tc>
                  <a:txBody>
                    <a:bodyPr/>
                    <a:lstStyle/>
                    <a:p>
                      <a:pPr algn="l" fontAlgn="ctr"/>
                      <a:r>
                        <a:rPr lang="en-US" sz="1200" u="none" strike="noStrike">
                          <a:effectLst/>
                        </a:rPr>
                        <a:t>National Institute of Public Health Slovenia, National Healthcare Providers Database</a:t>
                      </a:r>
                      <a:endParaRPr lang="en-US" sz="1200" b="0" i="0" u="none" strike="noStrike">
                        <a:solidFill>
                          <a:srgbClr val="000000"/>
                        </a:solidFill>
                        <a:effectLst/>
                        <a:latin typeface="Arial"/>
                      </a:endParaRPr>
                    </a:p>
                  </a:txBody>
                  <a:tcPr marL="0" marR="0" marT="0" marB="0" anchor="ctr"/>
                </a:tc>
              </a:tr>
              <a:tr h="202397">
                <a:tc>
                  <a:txBody>
                    <a:bodyPr/>
                    <a:lstStyle/>
                    <a:p>
                      <a:pPr algn="l" fontAlgn="ctr"/>
                      <a:r>
                        <a:rPr lang="en-GB" sz="1200" u="none" strike="noStrike">
                          <a:effectLst/>
                        </a:rPr>
                        <a:t>Spain</a:t>
                      </a:r>
                      <a:endParaRPr lang="en-GB" sz="1200" b="0" i="0" u="none" strike="noStrike">
                        <a:solidFill>
                          <a:srgbClr val="000000"/>
                        </a:solidFill>
                        <a:effectLst/>
                        <a:latin typeface="Arial"/>
                      </a:endParaRPr>
                    </a:p>
                  </a:txBody>
                  <a:tcPr marL="0" marR="0" marT="0" marB="0" anchor="ctr"/>
                </a:tc>
                <a:tc>
                  <a:txBody>
                    <a:bodyPr/>
                    <a:lstStyle/>
                    <a:p>
                      <a:pPr algn="l" fontAlgn="ctr"/>
                      <a:r>
                        <a:rPr lang="en-US" sz="1200" u="none" strike="noStrike">
                          <a:effectLst/>
                        </a:rPr>
                        <a:t>Regional Councils of Nurses, National Institute of Statistics</a:t>
                      </a:r>
                      <a:endParaRPr lang="en-US" sz="1200" b="0" i="0" u="none" strike="noStrike">
                        <a:solidFill>
                          <a:srgbClr val="000000"/>
                        </a:solidFill>
                        <a:effectLst/>
                        <a:latin typeface="Arial"/>
                      </a:endParaRPr>
                    </a:p>
                  </a:txBody>
                  <a:tcPr marL="0" marR="0" marT="0" marB="0" anchor="ctr"/>
                </a:tc>
              </a:tr>
              <a:tr h="194134">
                <a:tc>
                  <a:txBody>
                    <a:bodyPr/>
                    <a:lstStyle/>
                    <a:p>
                      <a:pPr algn="l" fontAlgn="ctr"/>
                      <a:r>
                        <a:rPr lang="en-GB" sz="1200" u="none" strike="noStrike">
                          <a:effectLst/>
                        </a:rPr>
                        <a:t>Sweden</a:t>
                      </a:r>
                      <a:endParaRPr lang="en-GB" sz="1200" b="0" i="0" u="none" strike="noStrike">
                        <a:solidFill>
                          <a:srgbClr val="000000"/>
                        </a:solidFill>
                        <a:effectLst/>
                        <a:latin typeface="Arial"/>
                      </a:endParaRPr>
                    </a:p>
                  </a:txBody>
                  <a:tcPr marL="0" marR="0" marT="0" marB="0" anchor="ctr"/>
                </a:tc>
                <a:tc>
                  <a:txBody>
                    <a:bodyPr/>
                    <a:lstStyle/>
                    <a:p>
                      <a:pPr algn="l" fontAlgn="ctr"/>
                      <a:r>
                        <a:rPr lang="en-US" sz="1200" u="none" strike="noStrike">
                          <a:effectLst/>
                        </a:rPr>
                        <a:t>National Board of Health and Welfare, NPS-register</a:t>
                      </a:r>
                      <a:endParaRPr lang="en-US" sz="1200" b="0" i="0" u="none" strike="noStrike">
                        <a:solidFill>
                          <a:srgbClr val="000000"/>
                        </a:solidFill>
                        <a:effectLst/>
                        <a:latin typeface="Arial"/>
                      </a:endParaRPr>
                    </a:p>
                  </a:txBody>
                  <a:tcPr marL="0" marR="0" marT="0" marB="0" anchor="ctr"/>
                </a:tc>
              </a:tr>
              <a:tr h="209376">
                <a:tc>
                  <a:txBody>
                    <a:bodyPr/>
                    <a:lstStyle/>
                    <a:p>
                      <a:pPr algn="l" fontAlgn="ctr"/>
                      <a:r>
                        <a:rPr lang="en-GB" sz="1200" u="none" strike="noStrike">
                          <a:effectLst/>
                        </a:rPr>
                        <a:t>Switzerland</a:t>
                      </a:r>
                      <a:endParaRPr lang="en-GB" sz="1200" b="0" i="0" u="none" strike="noStrike">
                        <a:solidFill>
                          <a:srgbClr val="000000"/>
                        </a:solidFill>
                        <a:effectLst/>
                        <a:latin typeface="Arial"/>
                      </a:endParaRPr>
                    </a:p>
                  </a:txBody>
                  <a:tcPr marL="0" marR="0" marT="0" marB="0" anchor="ctr"/>
                </a:tc>
                <a:tc>
                  <a:txBody>
                    <a:bodyPr/>
                    <a:lstStyle/>
                    <a:p>
                      <a:pPr algn="l" fontAlgn="ctr"/>
                      <a:r>
                        <a:rPr lang="en-US" sz="1200" u="none" strike="noStrike">
                          <a:effectLst/>
                        </a:rPr>
                        <a:t>FSO Swiss Federal Statistical Office, Administrative Hospital Statistics</a:t>
                      </a:r>
                      <a:endParaRPr lang="en-US" sz="1200" b="0" i="0" u="none" strike="noStrike">
                        <a:solidFill>
                          <a:srgbClr val="000000"/>
                        </a:solidFill>
                        <a:effectLst/>
                        <a:latin typeface="Arial"/>
                      </a:endParaRPr>
                    </a:p>
                  </a:txBody>
                  <a:tcPr marL="0" marR="0" marT="0" marB="0" anchor="ctr"/>
                </a:tc>
              </a:tr>
              <a:tr h="194134">
                <a:tc>
                  <a:txBody>
                    <a:bodyPr/>
                    <a:lstStyle/>
                    <a:p>
                      <a:pPr algn="l" fontAlgn="ctr"/>
                      <a:r>
                        <a:rPr lang="en-GB" sz="1200" u="none" strike="noStrike">
                          <a:effectLst/>
                        </a:rPr>
                        <a:t>United Kingdom</a:t>
                      </a:r>
                      <a:endParaRPr lang="en-GB" sz="1200" b="0" i="0" u="none" strike="noStrike">
                        <a:solidFill>
                          <a:srgbClr val="000000"/>
                        </a:solidFill>
                        <a:effectLst/>
                        <a:latin typeface="Arial"/>
                      </a:endParaRPr>
                    </a:p>
                  </a:txBody>
                  <a:tcPr marL="0" marR="0" marT="0" marB="0" anchor="ctr"/>
                </a:tc>
                <a:tc>
                  <a:txBody>
                    <a:bodyPr/>
                    <a:lstStyle/>
                    <a:p>
                      <a:pPr algn="l" fontAlgn="ctr"/>
                      <a:r>
                        <a:rPr lang="en-GB" sz="1200" u="none" strike="noStrike">
                          <a:effectLst/>
                        </a:rPr>
                        <a:t>Nursing and Midwifery Council</a:t>
                      </a:r>
                      <a:endParaRPr lang="en-GB" sz="1200" b="0" i="0" u="none" strike="noStrike">
                        <a:solidFill>
                          <a:srgbClr val="000000"/>
                        </a:solidFill>
                        <a:effectLst/>
                        <a:latin typeface="Arial"/>
                      </a:endParaRPr>
                    </a:p>
                  </a:txBody>
                  <a:tcPr marL="0" marR="0" marT="0" marB="0" anchor="ctr"/>
                </a:tc>
              </a:tr>
              <a:tr h="222458">
                <a:tc>
                  <a:txBody>
                    <a:bodyPr/>
                    <a:lstStyle/>
                    <a:p>
                      <a:pPr algn="l" fontAlgn="ctr"/>
                      <a:r>
                        <a:rPr lang="en-GB" sz="1200" u="none" strike="noStrike">
                          <a:effectLst/>
                        </a:rPr>
                        <a:t>United States</a:t>
                      </a:r>
                      <a:endParaRPr lang="en-GB" sz="1200" b="0" i="0" u="none" strike="noStrike">
                        <a:solidFill>
                          <a:srgbClr val="000000"/>
                        </a:solidFill>
                        <a:effectLst/>
                        <a:latin typeface="Arial"/>
                      </a:endParaRPr>
                    </a:p>
                  </a:txBody>
                  <a:tcPr marL="0" marR="0" marT="0" marB="0" anchor="ctr"/>
                </a:tc>
                <a:tc>
                  <a:txBody>
                    <a:bodyPr/>
                    <a:lstStyle/>
                    <a:p>
                      <a:pPr algn="l" fontAlgn="ctr"/>
                      <a:r>
                        <a:rPr lang="en-US" sz="1200" u="none" strike="noStrike" dirty="0">
                          <a:effectLst/>
                        </a:rPr>
                        <a:t>2013 National Workforce Survey of </a:t>
                      </a:r>
                      <a:r>
                        <a:rPr lang="en-US" sz="1200" u="none" strike="noStrike" dirty="0" smtClean="0">
                          <a:effectLst/>
                        </a:rPr>
                        <a:t>Registered Nurses</a:t>
                      </a:r>
                      <a:r>
                        <a:rPr lang="en-US" sz="1200" u="none" strike="noStrike" dirty="0">
                          <a:effectLst/>
                        </a:rPr>
                        <a:t>, National Council of State Boards of Nursing</a:t>
                      </a:r>
                      <a:endParaRPr lang="en-US" sz="1200" b="0" i="0" u="none" strike="noStrike" dirty="0">
                        <a:solidFill>
                          <a:srgbClr val="000000"/>
                        </a:solidFill>
                        <a:effectLst/>
                        <a:latin typeface="Arial"/>
                      </a:endParaRPr>
                    </a:p>
                  </a:txBody>
                  <a:tcPr marL="0" marR="0" marT="0" marB="0" anchor="ctr"/>
                </a:tc>
              </a:tr>
            </a:tbl>
          </a:graphicData>
        </a:graphic>
      </p:graphicFrame>
      <p:sp>
        <p:nvSpPr>
          <p:cNvPr id="3" name="Title 2"/>
          <p:cNvSpPr>
            <a:spLocks noGrp="1"/>
          </p:cNvSpPr>
          <p:nvPr>
            <p:ph type="title"/>
          </p:nvPr>
        </p:nvSpPr>
        <p:spPr/>
        <p:txBody>
          <a:bodyPr/>
          <a:lstStyle/>
          <a:p>
            <a:pPr algn="ctr"/>
            <a:r>
              <a:rPr lang="en-GB" dirty="0" smtClean="0"/>
              <a:t>Data sources for pilot data collection</a:t>
            </a:r>
            <a:br>
              <a:rPr lang="en-GB" dirty="0" smtClean="0"/>
            </a:br>
            <a:r>
              <a:rPr lang="en-GB" u="sng" dirty="0" smtClean="0"/>
              <a:t>Nurses</a:t>
            </a:r>
            <a:endParaRPr lang="en-GB" u="sng" dirty="0"/>
          </a:p>
        </p:txBody>
      </p:sp>
    </p:spTree>
    <p:extLst>
      <p:ext uri="{BB962C8B-B14F-4D97-AF65-F5344CB8AC3E}">
        <p14:creationId xmlns:p14="http://schemas.microsoft.com/office/powerpoint/2010/main" xmlns="" val="2735123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556792"/>
            <a:ext cx="8496944" cy="5040560"/>
          </a:xfrm>
        </p:spPr>
        <p:txBody>
          <a:bodyPr>
            <a:normAutofit fontScale="62500" lnSpcReduction="20000"/>
          </a:bodyPr>
          <a:lstStyle/>
          <a:p>
            <a:r>
              <a:rPr lang="en-GB" sz="3800" dirty="0" smtClean="0"/>
              <a:t>Same type of comparability limitations as for the broader data collection on the total number of doctors or nurses (e.g., data for some countries relate to “professionally active” or “all licensed to practice” rather than “practising”, many countries exclude physicians-in-training)</a:t>
            </a:r>
          </a:p>
          <a:p>
            <a:endParaRPr lang="en-GB" sz="3800" dirty="0"/>
          </a:p>
          <a:p>
            <a:r>
              <a:rPr lang="en-GB" sz="3800" dirty="0" smtClean="0"/>
              <a:t>Some countries (e.g., Germany) are only able to report data based on “foreign nationality” (not foreign-trained)</a:t>
            </a:r>
          </a:p>
          <a:p>
            <a:pPr marL="0" indent="0">
              <a:buNone/>
            </a:pPr>
            <a:endParaRPr lang="en-GB" sz="3800" dirty="0" smtClean="0"/>
          </a:p>
          <a:p>
            <a:r>
              <a:rPr lang="en-GB" sz="3800" dirty="0" smtClean="0"/>
              <a:t>Problem in distinguishing “foreign-born and foreign-trained” students from “domestic-born but foreign-trained” students returning to their home country  (“internationalisation of medical and nursing education”) </a:t>
            </a:r>
          </a:p>
          <a:p>
            <a:pPr marL="0" indent="0">
              <a:buNone/>
            </a:pPr>
            <a:r>
              <a:rPr lang="en-GB" dirty="0"/>
              <a:t>	</a:t>
            </a:r>
            <a:endParaRPr lang="en-GB" dirty="0" smtClean="0"/>
          </a:p>
        </p:txBody>
      </p:sp>
      <p:sp>
        <p:nvSpPr>
          <p:cNvPr id="3" name="Title 2"/>
          <p:cNvSpPr>
            <a:spLocks noGrp="1"/>
          </p:cNvSpPr>
          <p:nvPr>
            <p:ph type="title"/>
          </p:nvPr>
        </p:nvSpPr>
        <p:spPr/>
        <p:txBody>
          <a:bodyPr/>
          <a:lstStyle/>
          <a:p>
            <a:r>
              <a:rPr lang="en-GB" sz="3600" dirty="0" smtClean="0"/>
              <a:t>Data comparability limitations and other issues</a:t>
            </a:r>
            <a:endParaRPr lang="en-US" sz="3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8000" y="1602000"/>
            <a:ext cx="8352472" cy="4707320"/>
          </a:xfrm>
        </p:spPr>
        <p:txBody>
          <a:bodyPr>
            <a:normAutofit fontScale="92500" lnSpcReduction="20000"/>
          </a:bodyPr>
          <a:lstStyle/>
          <a:p>
            <a:r>
              <a:rPr lang="en-GB" sz="2600" u="sng" dirty="0" smtClean="0"/>
              <a:t>Aim</a:t>
            </a:r>
            <a:r>
              <a:rPr lang="en-GB" sz="2600" dirty="0"/>
              <a:t>:</a:t>
            </a:r>
            <a:r>
              <a:rPr lang="en-GB" sz="2600" dirty="0" smtClean="0"/>
              <a:t> Collect a relevant minimum dataset:</a:t>
            </a:r>
          </a:p>
          <a:p>
            <a:pPr lvl="1"/>
            <a:r>
              <a:rPr lang="en-GB" sz="2200" dirty="0"/>
              <a:t>t</a:t>
            </a:r>
            <a:r>
              <a:rPr lang="en-GB" sz="2200" dirty="0" smtClean="0"/>
              <a:t>o fill current gap in OECD, Eurostat, WHO-Europe databases</a:t>
            </a:r>
          </a:p>
          <a:p>
            <a:pPr lvl="1"/>
            <a:r>
              <a:rPr lang="en-GB" sz="2200" dirty="0"/>
              <a:t>t</a:t>
            </a:r>
            <a:r>
              <a:rPr lang="en-GB" sz="2200" dirty="0" smtClean="0"/>
              <a:t>o serve also as an input to national reporting under the WHO Global Code (requirement once every three years)</a:t>
            </a:r>
          </a:p>
          <a:p>
            <a:pPr marL="457200" lvl="1" indent="0">
              <a:buNone/>
            </a:pPr>
            <a:endParaRPr lang="en-GB" sz="2200" dirty="0" smtClean="0"/>
          </a:p>
          <a:p>
            <a:r>
              <a:rPr lang="en-GB" sz="2600" u="sng" dirty="0" smtClean="0"/>
              <a:t>Approach</a:t>
            </a:r>
            <a:r>
              <a:rPr lang="en-GB" sz="2600" dirty="0"/>
              <a:t>:</a:t>
            </a:r>
            <a:r>
              <a:rPr lang="en-GB" sz="2600" dirty="0" smtClean="0"/>
              <a:t> Follow same specifications as under the OECD pilot data collection, but with an additional specification to identify ‘domestic-born but foreign-trained’ doctors and nurses </a:t>
            </a:r>
          </a:p>
          <a:p>
            <a:pPr marL="0" indent="0">
              <a:buNone/>
            </a:pPr>
            <a:endParaRPr lang="en-GB" sz="2600" dirty="0" smtClean="0"/>
          </a:p>
          <a:p>
            <a:r>
              <a:rPr lang="en-GB" sz="2600" u="sng" dirty="0" smtClean="0"/>
              <a:t>Frequency</a:t>
            </a:r>
            <a:r>
              <a:rPr lang="en-GB" sz="2600" dirty="0" smtClean="0"/>
              <a:t>: This new module may be included every year or every three years, depending on assessment of benefits of regular updating versus data collection burden  </a:t>
            </a:r>
            <a:endParaRPr lang="en-GB" sz="2600" dirty="0"/>
          </a:p>
        </p:txBody>
      </p:sp>
      <p:sp>
        <p:nvSpPr>
          <p:cNvPr id="3" name="Title 2"/>
          <p:cNvSpPr>
            <a:spLocks noGrp="1"/>
          </p:cNvSpPr>
          <p:nvPr>
            <p:ph type="title"/>
          </p:nvPr>
        </p:nvSpPr>
        <p:spPr/>
        <p:txBody>
          <a:bodyPr/>
          <a:lstStyle/>
          <a:p>
            <a:r>
              <a:rPr lang="en-GB" dirty="0" smtClean="0"/>
              <a:t>Proposal to add a new module in the 2015 Joint Questionnaire</a:t>
            </a:r>
            <a:endParaRPr lang="en-GB" dirty="0"/>
          </a:p>
        </p:txBody>
      </p:sp>
    </p:spTree>
    <p:extLst>
      <p:ext uri="{BB962C8B-B14F-4D97-AF65-F5344CB8AC3E}">
        <p14:creationId xmlns:p14="http://schemas.microsoft.com/office/powerpoint/2010/main" xmlns="" val="1370210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COMMENT on the results from 2013-14 OECD pilot data collection on foreign-trained doctors and nurses</a:t>
            </a:r>
          </a:p>
          <a:p>
            <a:endParaRPr lang="en-GB" dirty="0"/>
          </a:p>
          <a:p>
            <a:r>
              <a:rPr lang="en-GB" dirty="0" smtClean="0"/>
              <a:t>COMMENT on proposal to add a new module on health workforce migration in the 2015 Joint Questionnaire</a:t>
            </a:r>
            <a:endParaRPr lang="en-GB" dirty="0"/>
          </a:p>
        </p:txBody>
      </p:sp>
      <p:sp>
        <p:nvSpPr>
          <p:cNvPr id="3" name="Title 2"/>
          <p:cNvSpPr>
            <a:spLocks noGrp="1"/>
          </p:cNvSpPr>
          <p:nvPr>
            <p:ph type="title"/>
          </p:nvPr>
        </p:nvSpPr>
        <p:spPr/>
        <p:txBody>
          <a:bodyPr/>
          <a:lstStyle/>
          <a:p>
            <a:r>
              <a:rPr lang="en-GB" sz="3600" dirty="0" smtClean="0"/>
              <a:t>Issues for discussion </a:t>
            </a:r>
            <a:endParaRPr lang="en-GB" sz="3600" dirty="0"/>
          </a:p>
        </p:txBody>
      </p:sp>
    </p:spTree>
    <p:extLst>
      <p:ext uri="{BB962C8B-B14F-4D97-AF65-F5344CB8AC3E}">
        <p14:creationId xmlns:p14="http://schemas.microsoft.com/office/powerpoint/2010/main" xmlns="" val="37200285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ECD_English_white">
  <a:themeElements>
    <a:clrScheme name="OECD white">
      <a:dk1>
        <a:srgbClr val="727272"/>
      </a:dk1>
      <a:lt1>
        <a:sysClr val="window" lastClr="FFFFFF"/>
      </a:lt1>
      <a:dk2>
        <a:srgbClr val="006299"/>
      </a:dk2>
      <a:lt2>
        <a:srgbClr val="E6E6E6"/>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ECD">
      <a:majorFont>
        <a:latin typeface="Arial"/>
        <a:ea typeface=""/>
        <a:cs typeface=""/>
      </a:majorFont>
      <a:minorFont>
        <a:latin typeface="Georgia"/>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549</TotalTime>
  <Words>1025</Words>
  <Application>Microsoft Office PowerPoint</Application>
  <PresentationFormat>Diavetítés a képernyőre (4:3 oldalarány)</PresentationFormat>
  <Paragraphs>144</Paragraphs>
  <Slides>9</Slides>
  <Notes>0</Notes>
  <HiddenSlides>0</HiddenSlides>
  <MMClips>0</MMClips>
  <ScaleCrop>false</ScaleCrop>
  <HeadingPairs>
    <vt:vector size="4" baseType="variant">
      <vt:variant>
        <vt:lpstr>Téma</vt:lpstr>
      </vt:variant>
      <vt:variant>
        <vt:i4>1</vt:i4>
      </vt:variant>
      <vt:variant>
        <vt:lpstr>Diacímek</vt:lpstr>
      </vt:variant>
      <vt:variant>
        <vt:i4>9</vt:i4>
      </vt:variant>
    </vt:vector>
  </HeadingPairs>
  <TitlesOfParts>
    <vt:vector size="10" baseType="lpstr">
      <vt:lpstr>OECD_English_white</vt:lpstr>
      <vt:lpstr>Health workforce migration:  results from 2013-14 Pilot data collection and proposal to add module in the Joint questionnaire</vt:lpstr>
      <vt:lpstr>OECD pilot data collection in 2013-14</vt:lpstr>
      <vt:lpstr>Scope and approach to pilot data collection</vt:lpstr>
      <vt:lpstr>Results of pilot data collection  in terms of data availability</vt:lpstr>
      <vt:lpstr>Data sources for pilot data collection Doctors</vt:lpstr>
      <vt:lpstr>Data sources for pilot data collection Nurses</vt:lpstr>
      <vt:lpstr>Data comparability limitations and other issues</vt:lpstr>
      <vt:lpstr>Proposal to add a new module in the 2015 Joint Questionnaire</vt:lpstr>
      <vt:lpstr>Issues for discussion </vt:lpstr>
    </vt:vector>
  </TitlesOfParts>
  <Company>OECD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systems characteristics: first results from the second survey wave</dc:title>
  <dc:creator>Chi_y</dc:creator>
  <cp:lastModifiedBy>zoli</cp:lastModifiedBy>
  <cp:revision>63</cp:revision>
  <dcterms:created xsi:type="dcterms:W3CDTF">2012-09-10T17:09:25Z</dcterms:created>
  <dcterms:modified xsi:type="dcterms:W3CDTF">2014-12-02T16:47:41Z</dcterms:modified>
</cp:coreProperties>
</file>