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607" r:id="rId1"/>
    <p:sldMasterId id="2147493598" r:id="rId2"/>
    <p:sldMasterId id="2147493605" r:id="rId3"/>
  </p:sldMasterIdLst>
  <p:notesMasterIdLst>
    <p:notesMasterId r:id="rId49"/>
  </p:notesMasterIdLst>
  <p:sldIdLst>
    <p:sldId id="257" r:id="rId4"/>
    <p:sldId id="295" r:id="rId5"/>
    <p:sldId id="278" r:id="rId6"/>
    <p:sldId id="296" r:id="rId7"/>
    <p:sldId id="279" r:id="rId8"/>
    <p:sldId id="317" r:id="rId9"/>
    <p:sldId id="319" r:id="rId10"/>
    <p:sldId id="303" r:id="rId11"/>
    <p:sldId id="298" r:id="rId12"/>
    <p:sldId id="299" r:id="rId13"/>
    <p:sldId id="300" r:id="rId14"/>
    <p:sldId id="301" r:id="rId15"/>
    <p:sldId id="302" r:id="rId16"/>
    <p:sldId id="315" r:id="rId17"/>
    <p:sldId id="304" r:id="rId18"/>
    <p:sldId id="328" r:id="rId19"/>
    <p:sldId id="305" r:id="rId20"/>
    <p:sldId id="306" r:id="rId21"/>
    <p:sldId id="282" r:id="rId22"/>
    <p:sldId id="297" r:id="rId23"/>
    <p:sldId id="329" r:id="rId24"/>
    <p:sldId id="320" r:id="rId25"/>
    <p:sldId id="280" r:id="rId26"/>
    <p:sldId id="307" r:id="rId27"/>
    <p:sldId id="308" r:id="rId28"/>
    <p:sldId id="309" r:id="rId29"/>
    <p:sldId id="322" r:id="rId30"/>
    <p:sldId id="321" r:id="rId31"/>
    <p:sldId id="286" r:id="rId32"/>
    <p:sldId id="284" r:id="rId33"/>
    <p:sldId id="316" r:id="rId34"/>
    <p:sldId id="285" r:id="rId35"/>
    <p:sldId id="287" r:id="rId36"/>
    <p:sldId id="325" r:id="rId37"/>
    <p:sldId id="289" r:id="rId38"/>
    <p:sldId id="310" r:id="rId39"/>
    <p:sldId id="311" r:id="rId40"/>
    <p:sldId id="312" r:id="rId41"/>
    <p:sldId id="313" r:id="rId42"/>
    <p:sldId id="291" r:id="rId43"/>
    <p:sldId id="323" r:id="rId44"/>
    <p:sldId id="324" r:id="rId45"/>
    <p:sldId id="327" r:id="rId46"/>
    <p:sldId id="292" r:id="rId47"/>
    <p:sldId id="32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857"/>
    <a:srgbClr val="008A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2136" y="-176"/>
      </p:cViewPr>
      <p:guideLst>
        <p:guide orient="horz" pos="4025"/>
        <p:guide orient="horz" pos="295"/>
        <p:guide pos="2003"/>
        <p:guide pos="5476"/>
        <p:guide pos="286"/>
      </p:guideLst>
    </p:cSldViewPr>
  </p:slideViewPr>
  <p:notesTextViewPr>
    <p:cViewPr>
      <p:scale>
        <a:sx n="100" d="100"/>
        <a:sy n="100" d="100"/>
      </p:scale>
      <p:origin x="0" y="0"/>
    </p:cViewPr>
  </p:notesTextViewPr>
  <p:notesViewPr>
    <p:cSldViewPr snapToGrid="0" snapToObjects="1">
      <p:cViewPr>
        <p:scale>
          <a:sx n="196" d="100"/>
          <a:sy n="196" d="100"/>
        </p:scale>
        <p:origin x="-1104" y="33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9615B-4A7C-2245-B3C3-5E9A586113D1}" type="doc">
      <dgm:prSet loTypeId="urn:microsoft.com/office/officeart/2005/8/layout/process1" loCatId="" qsTypeId="urn:microsoft.com/office/officeart/2005/8/quickstyle/simple5" qsCatId="simple" csTypeId="urn:microsoft.com/office/officeart/2005/8/colors/accent1_3" csCatId="accent1" phldr="1"/>
      <dgm:spPr/>
    </dgm:pt>
    <dgm:pt modelId="{30AB60AC-8596-E844-9A5D-E07F5EFCD891}">
      <dgm:prSet phldrT="[Texte]"/>
      <dgm:spPr/>
      <dgm:t>
        <a:bodyPr/>
        <a:lstStyle/>
        <a:p>
          <a:r>
            <a:rPr lang="en-GB" noProof="0" smtClean="0"/>
            <a:t>Scroll through various perspectives</a:t>
          </a:r>
          <a:endParaRPr lang="en-GB" noProof="0"/>
        </a:p>
      </dgm:t>
    </dgm:pt>
    <dgm:pt modelId="{DD622976-ECA6-D245-8BA4-13FE37179C42}" type="parTrans" cxnId="{6933C8DC-A699-9643-8710-77FD5AD38408}">
      <dgm:prSet/>
      <dgm:spPr/>
      <dgm:t>
        <a:bodyPr/>
        <a:lstStyle/>
        <a:p>
          <a:endParaRPr lang="en-GB" noProof="0"/>
        </a:p>
      </dgm:t>
    </dgm:pt>
    <dgm:pt modelId="{A77BCE01-F807-204D-99F6-0989D6E466A1}" type="sibTrans" cxnId="{6933C8DC-A699-9643-8710-77FD5AD38408}">
      <dgm:prSet/>
      <dgm:spPr/>
      <dgm:t>
        <a:bodyPr/>
        <a:lstStyle/>
        <a:p>
          <a:endParaRPr lang="en-GB" noProof="0"/>
        </a:p>
      </dgm:t>
    </dgm:pt>
    <dgm:pt modelId="{A544039B-1652-A742-8B76-9F452B7C2917}">
      <dgm:prSet phldrT="[Texte]"/>
      <dgm:spPr/>
      <dgm:t>
        <a:bodyPr/>
        <a:lstStyle/>
        <a:p>
          <a:r>
            <a:rPr lang="en-GB" noProof="0" smtClean="0"/>
            <a:t>Suggest discussion topics</a:t>
          </a:r>
          <a:endParaRPr lang="en-GB" noProof="0"/>
        </a:p>
      </dgm:t>
    </dgm:pt>
    <dgm:pt modelId="{79E5DAB3-4406-AA40-8624-CB2E8AD622B2}" type="parTrans" cxnId="{22D69070-72DF-C24F-8D57-06334FD42D83}">
      <dgm:prSet/>
      <dgm:spPr/>
      <dgm:t>
        <a:bodyPr/>
        <a:lstStyle/>
        <a:p>
          <a:endParaRPr lang="en-GB" noProof="0"/>
        </a:p>
      </dgm:t>
    </dgm:pt>
    <dgm:pt modelId="{F3B5F0E1-DE6F-9345-A755-CAFAF4E4A162}" type="sibTrans" cxnId="{22D69070-72DF-C24F-8D57-06334FD42D83}">
      <dgm:prSet/>
      <dgm:spPr/>
      <dgm:t>
        <a:bodyPr/>
        <a:lstStyle/>
        <a:p>
          <a:endParaRPr lang="en-GB" noProof="0"/>
        </a:p>
      </dgm:t>
    </dgm:pt>
    <dgm:pt modelId="{AAFE91BB-95CF-434C-9C9A-9D3FB9AA5F5C}">
      <dgm:prSet phldrT="[Texte]"/>
      <dgm:spPr/>
      <dgm:t>
        <a:bodyPr/>
        <a:lstStyle/>
        <a:p>
          <a:r>
            <a:rPr lang="en-GB" noProof="0" smtClean="0"/>
            <a:t>Sustain awareness</a:t>
          </a:r>
          <a:endParaRPr lang="en-GB" noProof="0"/>
        </a:p>
      </dgm:t>
    </dgm:pt>
    <dgm:pt modelId="{3C929B5D-62EB-6E4D-B726-85C507E834A1}" type="parTrans" cxnId="{10B17CCF-8454-A846-84A1-58624FF5A244}">
      <dgm:prSet/>
      <dgm:spPr/>
      <dgm:t>
        <a:bodyPr/>
        <a:lstStyle/>
        <a:p>
          <a:endParaRPr lang="en-GB" noProof="0"/>
        </a:p>
      </dgm:t>
    </dgm:pt>
    <dgm:pt modelId="{114372EF-6F15-4D49-8FD1-CC88CF72E7B6}" type="sibTrans" cxnId="{10B17CCF-8454-A846-84A1-58624FF5A244}">
      <dgm:prSet/>
      <dgm:spPr/>
      <dgm:t>
        <a:bodyPr/>
        <a:lstStyle/>
        <a:p>
          <a:endParaRPr lang="en-GB" noProof="0"/>
        </a:p>
      </dgm:t>
    </dgm:pt>
    <dgm:pt modelId="{95268263-1A8D-1245-9A39-A73900A1795C}" type="pres">
      <dgm:prSet presAssocID="{9BA9615B-4A7C-2245-B3C3-5E9A586113D1}" presName="Name0" presStyleCnt="0">
        <dgm:presLayoutVars>
          <dgm:dir/>
          <dgm:resizeHandles val="exact"/>
        </dgm:presLayoutVars>
      </dgm:prSet>
      <dgm:spPr/>
    </dgm:pt>
    <dgm:pt modelId="{3B145160-9CB8-204E-8394-8177EC0D1CD3}" type="pres">
      <dgm:prSet presAssocID="{30AB60AC-8596-E844-9A5D-E07F5EFCD891}" presName="node" presStyleLbl="node1" presStyleIdx="0" presStyleCnt="3">
        <dgm:presLayoutVars>
          <dgm:bulletEnabled val="1"/>
        </dgm:presLayoutVars>
      </dgm:prSet>
      <dgm:spPr/>
      <dgm:t>
        <a:bodyPr/>
        <a:lstStyle/>
        <a:p>
          <a:endParaRPr lang="fr-FR"/>
        </a:p>
      </dgm:t>
    </dgm:pt>
    <dgm:pt modelId="{89C2BAAE-DB73-624A-BDD1-696CA580D714}" type="pres">
      <dgm:prSet presAssocID="{A77BCE01-F807-204D-99F6-0989D6E466A1}" presName="sibTrans" presStyleLbl="sibTrans2D1" presStyleIdx="0" presStyleCnt="2"/>
      <dgm:spPr/>
      <dgm:t>
        <a:bodyPr/>
        <a:lstStyle/>
        <a:p>
          <a:endParaRPr lang="fr-FR"/>
        </a:p>
      </dgm:t>
    </dgm:pt>
    <dgm:pt modelId="{91D7973B-6B4B-2F48-8141-69860F6FEBD0}" type="pres">
      <dgm:prSet presAssocID="{A77BCE01-F807-204D-99F6-0989D6E466A1}" presName="connectorText" presStyleLbl="sibTrans2D1" presStyleIdx="0" presStyleCnt="2"/>
      <dgm:spPr/>
      <dgm:t>
        <a:bodyPr/>
        <a:lstStyle/>
        <a:p>
          <a:endParaRPr lang="fr-FR"/>
        </a:p>
      </dgm:t>
    </dgm:pt>
    <dgm:pt modelId="{B38D5696-453D-3845-9776-70040679C3B9}" type="pres">
      <dgm:prSet presAssocID="{A544039B-1652-A742-8B76-9F452B7C2917}" presName="node" presStyleLbl="node1" presStyleIdx="1" presStyleCnt="3">
        <dgm:presLayoutVars>
          <dgm:bulletEnabled val="1"/>
        </dgm:presLayoutVars>
      </dgm:prSet>
      <dgm:spPr/>
      <dgm:t>
        <a:bodyPr/>
        <a:lstStyle/>
        <a:p>
          <a:endParaRPr lang="fr-FR"/>
        </a:p>
      </dgm:t>
    </dgm:pt>
    <dgm:pt modelId="{2D2397DB-FD7B-6A4D-91D1-D74E0995D7FC}" type="pres">
      <dgm:prSet presAssocID="{F3B5F0E1-DE6F-9345-A755-CAFAF4E4A162}" presName="sibTrans" presStyleLbl="sibTrans2D1" presStyleIdx="1" presStyleCnt="2"/>
      <dgm:spPr/>
      <dgm:t>
        <a:bodyPr/>
        <a:lstStyle/>
        <a:p>
          <a:endParaRPr lang="fr-FR"/>
        </a:p>
      </dgm:t>
    </dgm:pt>
    <dgm:pt modelId="{F6F75458-2D85-D341-A4BE-220A77C84F1A}" type="pres">
      <dgm:prSet presAssocID="{F3B5F0E1-DE6F-9345-A755-CAFAF4E4A162}" presName="connectorText" presStyleLbl="sibTrans2D1" presStyleIdx="1" presStyleCnt="2"/>
      <dgm:spPr/>
      <dgm:t>
        <a:bodyPr/>
        <a:lstStyle/>
        <a:p>
          <a:endParaRPr lang="fr-FR"/>
        </a:p>
      </dgm:t>
    </dgm:pt>
    <dgm:pt modelId="{3E224027-14B6-2A4F-B845-6BE99BCA6737}" type="pres">
      <dgm:prSet presAssocID="{AAFE91BB-95CF-434C-9C9A-9D3FB9AA5F5C}" presName="node" presStyleLbl="node1" presStyleIdx="2" presStyleCnt="3">
        <dgm:presLayoutVars>
          <dgm:bulletEnabled val="1"/>
        </dgm:presLayoutVars>
      </dgm:prSet>
      <dgm:spPr/>
      <dgm:t>
        <a:bodyPr/>
        <a:lstStyle/>
        <a:p>
          <a:endParaRPr lang="fr-FR"/>
        </a:p>
      </dgm:t>
    </dgm:pt>
  </dgm:ptLst>
  <dgm:cxnLst>
    <dgm:cxn modelId="{6933C8DC-A699-9643-8710-77FD5AD38408}" srcId="{9BA9615B-4A7C-2245-B3C3-5E9A586113D1}" destId="{30AB60AC-8596-E844-9A5D-E07F5EFCD891}" srcOrd="0" destOrd="0" parTransId="{DD622976-ECA6-D245-8BA4-13FE37179C42}" sibTransId="{A77BCE01-F807-204D-99F6-0989D6E466A1}"/>
    <dgm:cxn modelId="{94445D70-D901-9A4C-958F-31391C892E4B}" type="presOf" srcId="{F3B5F0E1-DE6F-9345-A755-CAFAF4E4A162}" destId="{2D2397DB-FD7B-6A4D-91D1-D74E0995D7FC}" srcOrd="0" destOrd="0" presId="urn:microsoft.com/office/officeart/2005/8/layout/process1"/>
    <dgm:cxn modelId="{E3CD6E12-5D0C-7E4F-BC86-4979BCDCADBB}" type="presOf" srcId="{A544039B-1652-A742-8B76-9F452B7C2917}" destId="{B38D5696-453D-3845-9776-70040679C3B9}" srcOrd="0" destOrd="0" presId="urn:microsoft.com/office/officeart/2005/8/layout/process1"/>
    <dgm:cxn modelId="{C8D922FA-AD1D-C946-8566-0BF1F9F04DE4}" type="presOf" srcId="{A77BCE01-F807-204D-99F6-0989D6E466A1}" destId="{89C2BAAE-DB73-624A-BDD1-696CA580D714}" srcOrd="0" destOrd="0" presId="urn:microsoft.com/office/officeart/2005/8/layout/process1"/>
    <dgm:cxn modelId="{2990123E-BDE0-BE48-BDBF-5EE1A70FA9F9}" type="presOf" srcId="{F3B5F0E1-DE6F-9345-A755-CAFAF4E4A162}" destId="{F6F75458-2D85-D341-A4BE-220A77C84F1A}" srcOrd="1" destOrd="0" presId="urn:microsoft.com/office/officeart/2005/8/layout/process1"/>
    <dgm:cxn modelId="{156C0CCF-201B-3249-B994-FB36D322C4F0}" type="presOf" srcId="{9BA9615B-4A7C-2245-B3C3-5E9A586113D1}" destId="{95268263-1A8D-1245-9A39-A73900A1795C}" srcOrd="0" destOrd="0" presId="urn:microsoft.com/office/officeart/2005/8/layout/process1"/>
    <dgm:cxn modelId="{22D69070-72DF-C24F-8D57-06334FD42D83}" srcId="{9BA9615B-4A7C-2245-B3C3-5E9A586113D1}" destId="{A544039B-1652-A742-8B76-9F452B7C2917}" srcOrd="1" destOrd="0" parTransId="{79E5DAB3-4406-AA40-8624-CB2E8AD622B2}" sibTransId="{F3B5F0E1-DE6F-9345-A755-CAFAF4E4A162}"/>
    <dgm:cxn modelId="{75E727F1-58AD-DD47-99D4-6367D7CB5019}" type="presOf" srcId="{30AB60AC-8596-E844-9A5D-E07F5EFCD891}" destId="{3B145160-9CB8-204E-8394-8177EC0D1CD3}" srcOrd="0" destOrd="0" presId="urn:microsoft.com/office/officeart/2005/8/layout/process1"/>
    <dgm:cxn modelId="{10B17CCF-8454-A846-84A1-58624FF5A244}" srcId="{9BA9615B-4A7C-2245-B3C3-5E9A586113D1}" destId="{AAFE91BB-95CF-434C-9C9A-9D3FB9AA5F5C}" srcOrd="2" destOrd="0" parTransId="{3C929B5D-62EB-6E4D-B726-85C507E834A1}" sibTransId="{114372EF-6F15-4D49-8FD1-CC88CF72E7B6}"/>
    <dgm:cxn modelId="{7F36A2FE-2C2E-2F4C-99E5-F1EF78E93A59}" type="presOf" srcId="{A77BCE01-F807-204D-99F6-0989D6E466A1}" destId="{91D7973B-6B4B-2F48-8141-69860F6FEBD0}" srcOrd="1" destOrd="0" presId="urn:microsoft.com/office/officeart/2005/8/layout/process1"/>
    <dgm:cxn modelId="{5A5CBC20-B7D2-7A4D-811B-91242FE9872A}" type="presOf" srcId="{AAFE91BB-95CF-434C-9C9A-9D3FB9AA5F5C}" destId="{3E224027-14B6-2A4F-B845-6BE99BCA6737}" srcOrd="0" destOrd="0" presId="urn:microsoft.com/office/officeart/2005/8/layout/process1"/>
    <dgm:cxn modelId="{22CD4E9C-55A5-864E-9878-10903E33DFA8}" type="presParOf" srcId="{95268263-1A8D-1245-9A39-A73900A1795C}" destId="{3B145160-9CB8-204E-8394-8177EC0D1CD3}" srcOrd="0" destOrd="0" presId="urn:microsoft.com/office/officeart/2005/8/layout/process1"/>
    <dgm:cxn modelId="{69876C07-D657-EC42-9ADC-D86D1BCB6C4B}" type="presParOf" srcId="{95268263-1A8D-1245-9A39-A73900A1795C}" destId="{89C2BAAE-DB73-624A-BDD1-696CA580D714}" srcOrd="1" destOrd="0" presId="urn:microsoft.com/office/officeart/2005/8/layout/process1"/>
    <dgm:cxn modelId="{06C19143-52AF-7140-B3EE-E7ED3D882CE4}" type="presParOf" srcId="{89C2BAAE-DB73-624A-BDD1-696CA580D714}" destId="{91D7973B-6B4B-2F48-8141-69860F6FEBD0}" srcOrd="0" destOrd="0" presId="urn:microsoft.com/office/officeart/2005/8/layout/process1"/>
    <dgm:cxn modelId="{FDF39BE8-A9D7-0D45-B008-FF239E676677}" type="presParOf" srcId="{95268263-1A8D-1245-9A39-A73900A1795C}" destId="{B38D5696-453D-3845-9776-70040679C3B9}" srcOrd="2" destOrd="0" presId="urn:microsoft.com/office/officeart/2005/8/layout/process1"/>
    <dgm:cxn modelId="{54C3BC1E-F499-C941-B6F2-39EF04D5615D}" type="presParOf" srcId="{95268263-1A8D-1245-9A39-A73900A1795C}" destId="{2D2397DB-FD7B-6A4D-91D1-D74E0995D7FC}" srcOrd="3" destOrd="0" presId="urn:microsoft.com/office/officeart/2005/8/layout/process1"/>
    <dgm:cxn modelId="{4FA8AAE1-5687-FE47-94B3-6BEA4E24A4CC}" type="presParOf" srcId="{2D2397DB-FD7B-6A4D-91D1-D74E0995D7FC}" destId="{F6F75458-2D85-D341-A4BE-220A77C84F1A}" srcOrd="0" destOrd="0" presId="urn:microsoft.com/office/officeart/2005/8/layout/process1"/>
    <dgm:cxn modelId="{ECE908DE-5CE8-4243-9C16-BB606B593903}" type="presParOf" srcId="{95268263-1A8D-1245-9A39-A73900A1795C}" destId="{3E224027-14B6-2A4F-B845-6BE99BCA673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6DE60-706D-4874-A411-C1286ED9A61F}"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n-US"/>
        </a:p>
      </dgm:t>
    </dgm:pt>
    <dgm:pt modelId="{940CA661-610D-45F0-9008-F216CA1557DB}">
      <dgm:prSet phldrT="[Text]"/>
      <dgm:spPr/>
      <dgm:t>
        <a:bodyPr/>
        <a:lstStyle/>
        <a:p>
          <a:r>
            <a:rPr lang="fr-BE" dirty="0" err="1" smtClean="0"/>
            <a:t>Increased</a:t>
          </a:r>
          <a:r>
            <a:rPr lang="fr-BE" dirty="0" smtClean="0"/>
            <a:t> </a:t>
          </a:r>
          <a:r>
            <a:rPr lang="fr-BE" dirty="0" err="1" smtClean="0"/>
            <a:t>Knowledge</a:t>
          </a:r>
          <a:endParaRPr lang="en-US" dirty="0"/>
        </a:p>
      </dgm:t>
    </dgm:pt>
    <dgm:pt modelId="{89C00D80-93C2-40F8-95D9-E903B85F5EC7}" type="parTrans" cxnId="{022C9638-F9A4-4FCC-93BC-C7567FE1876B}">
      <dgm:prSet/>
      <dgm:spPr/>
      <dgm:t>
        <a:bodyPr/>
        <a:lstStyle/>
        <a:p>
          <a:endParaRPr lang="en-US"/>
        </a:p>
      </dgm:t>
    </dgm:pt>
    <dgm:pt modelId="{8CDE60DF-423B-4B35-AE50-BA2759B81964}" type="sibTrans" cxnId="{022C9638-F9A4-4FCC-93BC-C7567FE1876B}">
      <dgm:prSet/>
      <dgm:spPr/>
      <dgm:t>
        <a:bodyPr/>
        <a:lstStyle/>
        <a:p>
          <a:endParaRPr lang="en-US"/>
        </a:p>
      </dgm:t>
    </dgm:pt>
    <dgm:pt modelId="{7BD02A50-5A0B-4499-AFCD-053A6619B9FE}">
      <dgm:prSet phldrT="[Text]"/>
      <dgm:spPr/>
      <dgm:t>
        <a:bodyPr/>
        <a:lstStyle/>
        <a:p>
          <a:r>
            <a:rPr lang="fr-BE" dirty="0" err="1" smtClean="0"/>
            <a:t>Improved</a:t>
          </a:r>
          <a:r>
            <a:rPr lang="fr-BE" dirty="0" smtClean="0"/>
            <a:t> </a:t>
          </a:r>
          <a:r>
            <a:rPr lang="fr-BE" dirty="0" err="1" smtClean="0"/>
            <a:t>tools</a:t>
          </a:r>
          <a:endParaRPr lang="en-US" dirty="0"/>
        </a:p>
      </dgm:t>
    </dgm:pt>
    <dgm:pt modelId="{EDE8602B-6F78-46A5-B7EE-A97B1E4072C1}" type="parTrans" cxnId="{3DAAA9C9-88BC-40E1-A655-691FA05DB2E8}">
      <dgm:prSet/>
      <dgm:spPr/>
      <dgm:t>
        <a:bodyPr/>
        <a:lstStyle/>
        <a:p>
          <a:endParaRPr lang="en-US"/>
        </a:p>
      </dgm:t>
    </dgm:pt>
    <dgm:pt modelId="{C285C2C5-77B9-4DC4-A286-1485B8E6C22E}" type="sibTrans" cxnId="{3DAAA9C9-88BC-40E1-A655-691FA05DB2E8}">
      <dgm:prSet/>
      <dgm:spPr/>
      <dgm:t>
        <a:bodyPr/>
        <a:lstStyle/>
        <a:p>
          <a:endParaRPr lang="en-US"/>
        </a:p>
      </dgm:t>
    </dgm:pt>
    <dgm:pt modelId="{44545299-D434-4875-8EA7-D13618D11A50}">
      <dgm:prSet phldrT="[Text]"/>
      <dgm:spPr/>
      <dgm:t>
        <a:bodyPr/>
        <a:lstStyle/>
        <a:p>
          <a:r>
            <a:rPr lang="fr-BE" dirty="0" err="1" smtClean="0"/>
            <a:t>Higher</a:t>
          </a:r>
          <a:r>
            <a:rPr lang="fr-BE" dirty="0" smtClean="0"/>
            <a:t> </a:t>
          </a:r>
          <a:r>
            <a:rPr lang="fr-BE" dirty="0" err="1" smtClean="0"/>
            <a:t>effectiveness</a:t>
          </a:r>
          <a:endParaRPr lang="en-US" dirty="0"/>
        </a:p>
      </dgm:t>
    </dgm:pt>
    <dgm:pt modelId="{7CEDEA9E-C0BB-4EE7-9160-6E8142BADB53}" type="parTrans" cxnId="{29617C57-C778-49CF-824B-81A89D7B915D}">
      <dgm:prSet/>
      <dgm:spPr/>
      <dgm:t>
        <a:bodyPr/>
        <a:lstStyle/>
        <a:p>
          <a:endParaRPr lang="en-US"/>
        </a:p>
      </dgm:t>
    </dgm:pt>
    <dgm:pt modelId="{9ED9E57A-D637-4D6B-99AE-F281EED14199}" type="sibTrans" cxnId="{29617C57-C778-49CF-824B-81A89D7B915D}">
      <dgm:prSet/>
      <dgm:spPr/>
      <dgm:t>
        <a:bodyPr/>
        <a:lstStyle/>
        <a:p>
          <a:endParaRPr lang="en-US"/>
        </a:p>
      </dgm:t>
    </dgm:pt>
    <dgm:pt modelId="{C65B8CDE-FA23-41F5-8979-595B35E7BFB1}" type="pres">
      <dgm:prSet presAssocID="{4146DE60-706D-4874-A411-C1286ED9A61F}" presName="Name0" presStyleCnt="0">
        <dgm:presLayoutVars>
          <dgm:chMax val="7"/>
          <dgm:chPref val="7"/>
          <dgm:dir/>
          <dgm:animLvl val="lvl"/>
        </dgm:presLayoutVars>
      </dgm:prSet>
      <dgm:spPr/>
      <dgm:t>
        <a:bodyPr/>
        <a:lstStyle/>
        <a:p>
          <a:endParaRPr lang="en-US"/>
        </a:p>
      </dgm:t>
    </dgm:pt>
    <dgm:pt modelId="{70380657-E0FB-4960-BBD3-9FC7ACD5CE3C}" type="pres">
      <dgm:prSet presAssocID="{940CA661-610D-45F0-9008-F216CA1557DB}" presName="Accent1" presStyleCnt="0"/>
      <dgm:spPr/>
    </dgm:pt>
    <dgm:pt modelId="{16F0A1C8-5EE3-4487-BF1C-28A48EA0BB10}" type="pres">
      <dgm:prSet presAssocID="{940CA661-610D-45F0-9008-F216CA1557DB}" presName="Accent" presStyleLbl="node1" presStyleIdx="0" presStyleCnt="3"/>
      <dgm:spPr>
        <a:solidFill>
          <a:srgbClr val="008DD7"/>
        </a:solidFill>
      </dgm:spPr>
      <dgm:t>
        <a:bodyPr/>
        <a:lstStyle/>
        <a:p>
          <a:endParaRPr lang="en-US"/>
        </a:p>
      </dgm:t>
    </dgm:pt>
    <dgm:pt modelId="{C73791F7-59EA-4C09-92EA-C8E9A65FF3D2}" type="pres">
      <dgm:prSet presAssocID="{940CA661-610D-45F0-9008-F216CA1557DB}" presName="Parent1" presStyleLbl="revTx" presStyleIdx="0" presStyleCnt="3">
        <dgm:presLayoutVars>
          <dgm:chMax val="1"/>
          <dgm:chPref val="1"/>
          <dgm:bulletEnabled val="1"/>
        </dgm:presLayoutVars>
      </dgm:prSet>
      <dgm:spPr/>
      <dgm:t>
        <a:bodyPr/>
        <a:lstStyle/>
        <a:p>
          <a:endParaRPr lang="en-US"/>
        </a:p>
      </dgm:t>
    </dgm:pt>
    <dgm:pt modelId="{40E4CEC9-C48A-4D8A-8A22-C1A1E9BD133D}" type="pres">
      <dgm:prSet presAssocID="{7BD02A50-5A0B-4499-AFCD-053A6619B9FE}" presName="Accent2" presStyleCnt="0"/>
      <dgm:spPr/>
    </dgm:pt>
    <dgm:pt modelId="{AC8211A7-2F5A-40B8-80F0-7A92C2B5B867}" type="pres">
      <dgm:prSet presAssocID="{7BD02A50-5A0B-4499-AFCD-053A6619B9FE}" presName="Accent" presStyleLbl="node1" presStyleIdx="1" presStyleCnt="3"/>
      <dgm:spPr>
        <a:solidFill>
          <a:srgbClr val="C3D600"/>
        </a:solidFill>
        <a:ln>
          <a:solidFill>
            <a:srgbClr val="C3D600"/>
          </a:solidFill>
        </a:ln>
      </dgm:spPr>
      <dgm:t>
        <a:bodyPr/>
        <a:lstStyle/>
        <a:p>
          <a:endParaRPr lang="en-US"/>
        </a:p>
      </dgm:t>
    </dgm:pt>
    <dgm:pt modelId="{3B79CB64-457E-4EB5-ACC7-0EBDFBB1ADE6}" type="pres">
      <dgm:prSet presAssocID="{7BD02A50-5A0B-4499-AFCD-053A6619B9FE}" presName="Parent2" presStyleLbl="revTx" presStyleIdx="1" presStyleCnt="3">
        <dgm:presLayoutVars>
          <dgm:chMax val="1"/>
          <dgm:chPref val="1"/>
          <dgm:bulletEnabled val="1"/>
        </dgm:presLayoutVars>
      </dgm:prSet>
      <dgm:spPr/>
      <dgm:t>
        <a:bodyPr/>
        <a:lstStyle/>
        <a:p>
          <a:endParaRPr lang="en-US"/>
        </a:p>
      </dgm:t>
    </dgm:pt>
    <dgm:pt modelId="{93BFBCB8-A3AE-4A4F-8B44-D5993CA79213}" type="pres">
      <dgm:prSet presAssocID="{44545299-D434-4875-8EA7-D13618D11A50}" presName="Accent3" presStyleCnt="0"/>
      <dgm:spPr/>
    </dgm:pt>
    <dgm:pt modelId="{7264249B-F7A7-4510-8CE4-C3F2D8D30A6A}" type="pres">
      <dgm:prSet presAssocID="{44545299-D434-4875-8EA7-D13618D11A50}" presName="Accent" presStyleLbl="node1" presStyleIdx="2" presStyleCnt="3"/>
      <dgm:spPr>
        <a:solidFill>
          <a:schemeClr val="bg1">
            <a:lumMod val="50000"/>
          </a:schemeClr>
        </a:solidFill>
      </dgm:spPr>
      <dgm:t>
        <a:bodyPr/>
        <a:lstStyle/>
        <a:p>
          <a:endParaRPr lang="en-US"/>
        </a:p>
      </dgm:t>
    </dgm:pt>
    <dgm:pt modelId="{6A4C5E33-4726-4072-8C65-F32E772C4226}" type="pres">
      <dgm:prSet presAssocID="{44545299-D434-4875-8EA7-D13618D11A50}" presName="Parent3" presStyleLbl="revTx" presStyleIdx="2" presStyleCnt="3">
        <dgm:presLayoutVars>
          <dgm:chMax val="1"/>
          <dgm:chPref val="1"/>
          <dgm:bulletEnabled val="1"/>
        </dgm:presLayoutVars>
      </dgm:prSet>
      <dgm:spPr/>
      <dgm:t>
        <a:bodyPr/>
        <a:lstStyle/>
        <a:p>
          <a:endParaRPr lang="en-US"/>
        </a:p>
      </dgm:t>
    </dgm:pt>
  </dgm:ptLst>
  <dgm:cxnLst>
    <dgm:cxn modelId="{022C9638-F9A4-4FCC-93BC-C7567FE1876B}" srcId="{4146DE60-706D-4874-A411-C1286ED9A61F}" destId="{940CA661-610D-45F0-9008-F216CA1557DB}" srcOrd="0" destOrd="0" parTransId="{89C00D80-93C2-40F8-95D9-E903B85F5EC7}" sibTransId="{8CDE60DF-423B-4B35-AE50-BA2759B81964}"/>
    <dgm:cxn modelId="{5A7F7ED2-765E-DE4D-B5EF-6837E8EEDA9E}" type="presOf" srcId="{7BD02A50-5A0B-4499-AFCD-053A6619B9FE}" destId="{3B79CB64-457E-4EB5-ACC7-0EBDFBB1ADE6}" srcOrd="0" destOrd="0" presId="urn:microsoft.com/office/officeart/2009/layout/CircleArrowProcess"/>
    <dgm:cxn modelId="{3DAAA9C9-88BC-40E1-A655-691FA05DB2E8}" srcId="{4146DE60-706D-4874-A411-C1286ED9A61F}" destId="{7BD02A50-5A0B-4499-AFCD-053A6619B9FE}" srcOrd="1" destOrd="0" parTransId="{EDE8602B-6F78-46A5-B7EE-A97B1E4072C1}" sibTransId="{C285C2C5-77B9-4DC4-A286-1485B8E6C22E}"/>
    <dgm:cxn modelId="{94036914-9675-5F49-9BC2-AA9BF30031FB}" type="presOf" srcId="{940CA661-610D-45F0-9008-F216CA1557DB}" destId="{C73791F7-59EA-4C09-92EA-C8E9A65FF3D2}" srcOrd="0" destOrd="0" presId="urn:microsoft.com/office/officeart/2009/layout/CircleArrowProcess"/>
    <dgm:cxn modelId="{F8B2DA84-E01D-5A45-9BA2-B3B0C5FD9454}" type="presOf" srcId="{4146DE60-706D-4874-A411-C1286ED9A61F}" destId="{C65B8CDE-FA23-41F5-8979-595B35E7BFB1}" srcOrd="0" destOrd="0" presId="urn:microsoft.com/office/officeart/2009/layout/CircleArrowProcess"/>
    <dgm:cxn modelId="{29617C57-C778-49CF-824B-81A89D7B915D}" srcId="{4146DE60-706D-4874-A411-C1286ED9A61F}" destId="{44545299-D434-4875-8EA7-D13618D11A50}" srcOrd="2" destOrd="0" parTransId="{7CEDEA9E-C0BB-4EE7-9160-6E8142BADB53}" sibTransId="{9ED9E57A-D637-4D6B-99AE-F281EED14199}"/>
    <dgm:cxn modelId="{ECF1E2A6-8F98-914A-8CFE-6C72A215085A}" type="presOf" srcId="{44545299-D434-4875-8EA7-D13618D11A50}" destId="{6A4C5E33-4726-4072-8C65-F32E772C4226}" srcOrd="0" destOrd="0" presId="urn:microsoft.com/office/officeart/2009/layout/CircleArrowProcess"/>
    <dgm:cxn modelId="{4A5BECAB-EEC1-E24E-A513-BCC5E398E0A8}" type="presParOf" srcId="{C65B8CDE-FA23-41F5-8979-595B35E7BFB1}" destId="{70380657-E0FB-4960-BBD3-9FC7ACD5CE3C}" srcOrd="0" destOrd="0" presId="urn:microsoft.com/office/officeart/2009/layout/CircleArrowProcess"/>
    <dgm:cxn modelId="{9016E99A-2F84-6C4A-9091-82156090F2BD}" type="presParOf" srcId="{70380657-E0FB-4960-BBD3-9FC7ACD5CE3C}" destId="{16F0A1C8-5EE3-4487-BF1C-28A48EA0BB10}" srcOrd="0" destOrd="0" presId="urn:microsoft.com/office/officeart/2009/layout/CircleArrowProcess"/>
    <dgm:cxn modelId="{498600C3-8A2A-724C-8A4D-F3216333F7C2}" type="presParOf" srcId="{C65B8CDE-FA23-41F5-8979-595B35E7BFB1}" destId="{C73791F7-59EA-4C09-92EA-C8E9A65FF3D2}" srcOrd="1" destOrd="0" presId="urn:microsoft.com/office/officeart/2009/layout/CircleArrowProcess"/>
    <dgm:cxn modelId="{68E32B7B-A935-2E47-85B1-83F16A1A095A}" type="presParOf" srcId="{C65B8CDE-FA23-41F5-8979-595B35E7BFB1}" destId="{40E4CEC9-C48A-4D8A-8A22-C1A1E9BD133D}" srcOrd="2" destOrd="0" presId="urn:microsoft.com/office/officeart/2009/layout/CircleArrowProcess"/>
    <dgm:cxn modelId="{9556F284-256B-A848-8F0D-B99CC06C3EEA}" type="presParOf" srcId="{40E4CEC9-C48A-4D8A-8A22-C1A1E9BD133D}" destId="{AC8211A7-2F5A-40B8-80F0-7A92C2B5B867}" srcOrd="0" destOrd="0" presId="urn:microsoft.com/office/officeart/2009/layout/CircleArrowProcess"/>
    <dgm:cxn modelId="{1144437B-BFF2-2340-A333-4349AF89F220}" type="presParOf" srcId="{C65B8CDE-FA23-41F5-8979-595B35E7BFB1}" destId="{3B79CB64-457E-4EB5-ACC7-0EBDFBB1ADE6}" srcOrd="3" destOrd="0" presId="urn:microsoft.com/office/officeart/2009/layout/CircleArrowProcess"/>
    <dgm:cxn modelId="{2038B741-720D-CA4B-AA7E-2931A823BFE6}" type="presParOf" srcId="{C65B8CDE-FA23-41F5-8979-595B35E7BFB1}" destId="{93BFBCB8-A3AE-4A4F-8B44-D5993CA79213}" srcOrd="4" destOrd="0" presId="urn:microsoft.com/office/officeart/2009/layout/CircleArrowProcess"/>
    <dgm:cxn modelId="{EE587750-4775-C046-9776-C53B41C0897F}" type="presParOf" srcId="{93BFBCB8-A3AE-4A4F-8B44-D5993CA79213}" destId="{7264249B-F7A7-4510-8CE4-C3F2D8D30A6A}" srcOrd="0" destOrd="0" presId="urn:microsoft.com/office/officeart/2009/layout/CircleArrowProcess"/>
    <dgm:cxn modelId="{A34DACE1-70FB-9147-819E-622DBC5187E1}" type="presParOf" srcId="{C65B8CDE-FA23-41F5-8979-595B35E7BFB1}" destId="{6A4C5E33-4726-4072-8C65-F32E772C422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5C94C-DCCE-41EC-9A2C-6F165AC58EE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937D73D-389C-4B4B-8C27-AF4AADC6B423}">
      <dgm:prSet phldrT="[Text]" custT="1"/>
      <dgm:spPr>
        <a:solidFill>
          <a:srgbClr val="008DD7"/>
        </a:solidFill>
      </dgm:spPr>
      <dgm:t>
        <a:bodyPr/>
        <a:lstStyle/>
        <a:p>
          <a:r>
            <a:rPr lang="fr-BE" sz="1600" dirty="0" smtClean="0"/>
            <a:t>Reports and </a:t>
          </a:r>
          <a:r>
            <a:rPr lang="fr-BE" sz="1600" dirty="0" err="1" smtClean="0"/>
            <a:t>recommen</a:t>
          </a:r>
          <a:r>
            <a:rPr lang="fr-BE" sz="1600" dirty="0" smtClean="0"/>
            <a:t>-dations</a:t>
          </a:r>
          <a:endParaRPr lang="en-US" sz="1600" dirty="0"/>
        </a:p>
      </dgm:t>
    </dgm:pt>
    <dgm:pt modelId="{E1139E82-CE49-458F-816F-6396ED680E36}" type="parTrans" cxnId="{31AF824C-8287-4034-BB4E-6263BDC36579}">
      <dgm:prSet/>
      <dgm:spPr/>
      <dgm:t>
        <a:bodyPr/>
        <a:lstStyle/>
        <a:p>
          <a:endParaRPr lang="en-US"/>
        </a:p>
      </dgm:t>
    </dgm:pt>
    <dgm:pt modelId="{571A7EBF-0318-48B8-996A-A904BAC68D5B}" type="sibTrans" cxnId="{31AF824C-8287-4034-BB4E-6263BDC36579}">
      <dgm:prSet/>
      <dgm:spPr/>
      <dgm:t>
        <a:bodyPr/>
        <a:lstStyle/>
        <a:p>
          <a:endParaRPr lang="en-US"/>
        </a:p>
      </dgm:t>
    </dgm:pt>
    <dgm:pt modelId="{EE5514BC-645D-496F-8102-2BF225DC13EC}">
      <dgm:prSet phldrT="[Text]" custT="1"/>
      <dgm:spPr>
        <a:solidFill>
          <a:srgbClr val="C3D600"/>
        </a:solidFill>
      </dgm:spPr>
      <dgm:t>
        <a:bodyPr/>
        <a:lstStyle/>
        <a:p>
          <a:r>
            <a:rPr lang="fr-BE" sz="1800" dirty="0" smtClean="0"/>
            <a:t>Guidelines and </a:t>
          </a:r>
          <a:r>
            <a:rPr lang="fr-BE" sz="1800" dirty="0" err="1" smtClean="0"/>
            <a:t>toolkits</a:t>
          </a:r>
          <a:endParaRPr lang="en-US" sz="1800" dirty="0"/>
        </a:p>
      </dgm:t>
    </dgm:pt>
    <dgm:pt modelId="{CB08325D-4CC8-4187-99B1-FB81B5D09165}" type="parTrans" cxnId="{EE9A18EE-7DB5-436D-9C6E-5BB30CA9A1AA}">
      <dgm:prSet/>
      <dgm:spPr/>
      <dgm:t>
        <a:bodyPr/>
        <a:lstStyle/>
        <a:p>
          <a:endParaRPr lang="en-US"/>
        </a:p>
      </dgm:t>
    </dgm:pt>
    <dgm:pt modelId="{68AEB35A-D817-400C-8AE4-537C83B2FB3B}" type="sibTrans" cxnId="{EE9A18EE-7DB5-436D-9C6E-5BB30CA9A1AA}">
      <dgm:prSet/>
      <dgm:spPr/>
      <dgm:t>
        <a:bodyPr/>
        <a:lstStyle/>
        <a:p>
          <a:endParaRPr lang="en-US"/>
        </a:p>
      </dgm:t>
    </dgm:pt>
    <dgm:pt modelId="{46ADEA59-699C-4965-869C-4CE78B95E43A}">
      <dgm:prSet phldrT="[Text]"/>
      <dgm:spPr>
        <a:solidFill>
          <a:schemeClr val="bg1">
            <a:lumMod val="50000"/>
          </a:schemeClr>
        </a:solidFill>
      </dgm:spPr>
      <dgm:t>
        <a:bodyPr/>
        <a:lstStyle/>
        <a:p>
          <a:r>
            <a:rPr lang="fr-BE" dirty="0" smtClean="0"/>
            <a:t>Pilot </a:t>
          </a:r>
          <a:r>
            <a:rPr lang="fr-BE" dirty="0" err="1" smtClean="0"/>
            <a:t>projects</a:t>
          </a:r>
          <a:endParaRPr lang="en-US" dirty="0"/>
        </a:p>
      </dgm:t>
    </dgm:pt>
    <dgm:pt modelId="{C48E1B0A-CFCD-41AF-BC9A-E3720F4D5079}" type="parTrans" cxnId="{E9E40F2A-09E4-4234-A185-46E941187A46}">
      <dgm:prSet/>
      <dgm:spPr/>
      <dgm:t>
        <a:bodyPr/>
        <a:lstStyle/>
        <a:p>
          <a:endParaRPr lang="en-US"/>
        </a:p>
      </dgm:t>
    </dgm:pt>
    <dgm:pt modelId="{F78895B1-DE28-4475-AFB8-28F83E0A8C90}" type="sibTrans" cxnId="{E9E40F2A-09E4-4234-A185-46E941187A46}">
      <dgm:prSet/>
      <dgm:spPr/>
      <dgm:t>
        <a:bodyPr/>
        <a:lstStyle/>
        <a:p>
          <a:endParaRPr lang="en-US"/>
        </a:p>
      </dgm:t>
    </dgm:pt>
    <dgm:pt modelId="{4AC35F23-2463-41A8-8F2D-505863E9C2ED}">
      <dgm:prSet phldrT="[Text]" custT="1"/>
      <dgm:spPr/>
      <dgm:t>
        <a:bodyPr/>
        <a:lstStyle/>
        <a:p>
          <a:r>
            <a:rPr lang="fr-BE" sz="2400" dirty="0" smtClean="0"/>
            <a:t>Web portal + Network of experts</a:t>
          </a:r>
        </a:p>
        <a:p>
          <a:r>
            <a:rPr lang="fr-BE" sz="2400" dirty="0" smtClean="0"/>
            <a:t>HWF Planning guide</a:t>
          </a:r>
          <a:endParaRPr lang="en-US" sz="2400" dirty="0"/>
        </a:p>
      </dgm:t>
    </dgm:pt>
    <dgm:pt modelId="{C2B1C598-FAA0-4BF4-81B1-48987E23BD7D}" type="parTrans" cxnId="{44E60802-5520-4E7C-AB13-379E948315AE}">
      <dgm:prSet/>
      <dgm:spPr/>
      <dgm:t>
        <a:bodyPr/>
        <a:lstStyle/>
        <a:p>
          <a:endParaRPr lang="en-US"/>
        </a:p>
      </dgm:t>
    </dgm:pt>
    <dgm:pt modelId="{CC4B7252-EC89-40B7-9F62-0120581236CF}" type="sibTrans" cxnId="{44E60802-5520-4E7C-AB13-379E948315AE}">
      <dgm:prSet/>
      <dgm:spPr/>
      <dgm:t>
        <a:bodyPr/>
        <a:lstStyle/>
        <a:p>
          <a:endParaRPr lang="en-US"/>
        </a:p>
      </dgm:t>
    </dgm:pt>
    <dgm:pt modelId="{D1B9080C-C105-4F93-A3C6-6BB4D6D01311}" type="pres">
      <dgm:prSet presAssocID="{DF15C94C-DCCE-41EC-9A2C-6F165AC58EE5}" presName="Name0" presStyleCnt="0">
        <dgm:presLayoutVars>
          <dgm:chMax val="4"/>
          <dgm:resizeHandles val="exact"/>
        </dgm:presLayoutVars>
      </dgm:prSet>
      <dgm:spPr/>
      <dgm:t>
        <a:bodyPr/>
        <a:lstStyle/>
        <a:p>
          <a:endParaRPr lang="fr-BE"/>
        </a:p>
      </dgm:t>
    </dgm:pt>
    <dgm:pt modelId="{E7583B21-2D3D-4CF8-B1E8-725B0148D96A}" type="pres">
      <dgm:prSet presAssocID="{DF15C94C-DCCE-41EC-9A2C-6F165AC58EE5}" presName="ellipse" presStyleLbl="trBgShp" presStyleIdx="0" presStyleCnt="1"/>
      <dgm:spPr/>
    </dgm:pt>
    <dgm:pt modelId="{9B6AE564-79A0-4015-B2F2-F79241769B7A}" type="pres">
      <dgm:prSet presAssocID="{DF15C94C-DCCE-41EC-9A2C-6F165AC58EE5}" presName="arrow1" presStyleLbl="fgShp" presStyleIdx="0" presStyleCnt="1"/>
      <dgm:spPr>
        <a:solidFill>
          <a:srgbClr val="CCCCCC"/>
        </a:solidFill>
      </dgm:spPr>
    </dgm:pt>
    <dgm:pt modelId="{A13B388E-9A08-41CC-B405-6162E7B9A393}" type="pres">
      <dgm:prSet presAssocID="{DF15C94C-DCCE-41EC-9A2C-6F165AC58EE5}" presName="rectangle" presStyleLbl="revTx" presStyleIdx="0" presStyleCnt="1" custScaleX="122993">
        <dgm:presLayoutVars>
          <dgm:bulletEnabled val="1"/>
        </dgm:presLayoutVars>
      </dgm:prSet>
      <dgm:spPr/>
      <dgm:t>
        <a:bodyPr/>
        <a:lstStyle/>
        <a:p>
          <a:endParaRPr lang="en-US"/>
        </a:p>
      </dgm:t>
    </dgm:pt>
    <dgm:pt modelId="{39BA6D3E-D636-43D5-A0EB-CED5F834CE51}" type="pres">
      <dgm:prSet presAssocID="{EE5514BC-645D-496F-8102-2BF225DC13EC}" presName="item1" presStyleLbl="node1" presStyleIdx="0" presStyleCnt="3">
        <dgm:presLayoutVars>
          <dgm:bulletEnabled val="1"/>
        </dgm:presLayoutVars>
      </dgm:prSet>
      <dgm:spPr/>
      <dgm:t>
        <a:bodyPr/>
        <a:lstStyle/>
        <a:p>
          <a:endParaRPr lang="en-US"/>
        </a:p>
      </dgm:t>
    </dgm:pt>
    <dgm:pt modelId="{45616B0E-521B-4897-966A-0E82E99DD801}" type="pres">
      <dgm:prSet presAssocID="{46ADEA59-699C-4965-869C-4CE78B95E43A}" presName="item2" presStyleLbl="node1" presStyleIdx="1" presStyleCnt="3" custScaleX="111798">
        <dgm:presLayoutVars>
          <dgm:bulletEnabled val="1"/>
        </dgm:presLayoutVars>
      </dgm:prSet>
      <dgm:spPr/>
      <dgm:t>
        <a:bodyPr/>
        <a:lstStyle/>
        <a:p>
          <a:endParaRPr lang="en-US"/>
        </a:p>
      </dgm:t>
    </dgm:pt>
    <dgm:pt modelId="{752026AA-8D08-4E0C-A4B7-83E0D3D23030}" type="pres">
      <dgm:prSet presAssocID="{4AC35F23-2463-41A8-8F2D-505863E9C2ED}" presName="item3" presStyleLbl="node1" presStyleIdx="2" presStyleCnt="3" custScaleX="103070">
        <dgm:presLayoutVars>
          <dgm:bulletEnabled val="1"/>
        </dgm:presLayoutVars>
      </dgm:prSet>
      <dgm:spPr/>
      <dgm:t>
        <a:bodyPr/>
        <a:lstStyle/>
        <a:p>
          <a:endParaRPr lang="fr-BE"/>
        </a:p>
      </dgm:t>
    </dgm:pt>
    <dgm:pt modelId="{448BCA81-2613-49AF-AF2A-5CFCD298F596}" type="pres">
      <dgm:prSet presAssocID="{DF15C94C-DCCE-41EC-9A2C-6F165AC58EE5}" presName="funnel" presStyleLbl="trAlignAcc1" presStyleIdx="0" presStyleCnt="1" custLinFactNeighborX="259" custLinFactNeighborY="-338"/>
      <dgm:spPr/>
    </dgm:pt>
  </dgm:ptLst>
  <dgm:cxnLst>
    <dgm:cxn modelId="{866F53F0-4B13-FC43-A0C6-452B256BDA6F}" type="presOf" srcId="{EE5514BC-645D-496F-8102-2BF225DC13EC}" destId="{45616B0E-521B-4897-966A-0E82E99DD801}" srcOrd="0" destOrd="0" presId="urn:microsoft.com/office/officeart/2005/8/layout/funnel1"/>
    <dgm:cxn modelId="{E9E40F2A-09E4-4234-A185-46E941187A46}" srcId="{DF15C94C-DCCE-41EC-9A2C-6F165AC58EE5}" destId="{46ADEA59-699C-4965-869C-4CE78B95E43A}" srcOrd="2" destOrd="0" parTransId="{C48E1B0A-CFCD-41AF-BC9A-E3720F4D5079}" sibTransId="{F78895B1-DE28-4475-AFB8-28F83E0A8C90}"/>
    <dgm:cxn modelId="{4F6A88CC-C2D4-FE42-9707-3087EF69744D}" type="presOf" srcId="{46ADEA59-699C-4965-869C-4CE78B95E43A}" destId="{39BA6D3E-D636-43D5-A0EB-CED5F834CE51}" srcOrd="0" destOrd="0" presId="urn:microsoft.com/office/officeart/2005/8/layout/funnel1"/>
    <dgm:cxn modelId="{B8C46E6D-8971-E44C-BCE2-48BA9E686D9F}" type="presOf" srcId="{DF15C94C-DCCE-41EC-9A2C-6F165AC58EE5}" destId="{D1B9080C-C105-4F93-A3C6-6BB4D6D01311}" srcOrd="0" destOrd="0" presId="urn:microsoft.com/office/officeart/2005/8/layout/funnel1"/>
    <dgm:cxn modelId="{C9BB1F5D-A959-7C4D-B078-C654342A6729}" type="presOf" srcId="{7937D73D-389C-4B4B-8C27-AF4AADC6B423}" destId="{752026AA-8D08-4E0C-A4B7-83E0D3D23030}" srcOrd="0" destOrd="0" presId="urn:microsoft.com/office/officeart/2005/8/layout/funnel1"/>
    <dgm:cxn modelId="{C465BBDF-30C0-894D-A29B-22ACAEE57BA6}" type="presOf" srcId="{4AC35F23-2463-41A8-8F2D-505863E9C2ED}" destId="{A13B388E-9A08-41CC-B405-6162E7B9A393}" srcOrd="0" destOrd="0" presId="urn:microsoft.com/office/officeart/2005/8/layout/funnel1"/>
    <dgm:cxn modelId="{31AF824C-8287-4034-BB4E-6263BDC36579}" srcId="{DF15C94C-DCCE-41EC-9A2C-6F165AC58EE5}" destId="{7937D73D-389C-4B4B-8C27-AF4AADC6B423}" srcOrd="0" destOrd="0" parTransId="{E1139E82-CE49-458F-816F-6396ED680E36}" sibTransId="{571A7EBF-0318-48B8-996A-A904BAC68D5B}"/>
    <dgm:cxn modelId="{44E60802-5520-4E7C-AB13-379E948315AE}" srcId="{DF15C94C-DCCE-41EC-9A2C-6F165AC58EE5}" destId="{4AC35F23-2463-41A8-8F2D-505863E9C2ED}" srcOrd="3" destOrd="0" parTransId="{C2B1C598-FAA0-4BF4-81B1-48987E23BD7D}" sibTransId="{CC4B7252-EC89-40B7-9F62-0120581236CF}"/>
    <dgm:cxn modelId="{EE9A18EE-7DB5-436D-9C6E-5BB30CA9A1AA}" srcId="{DF15C94C-DCCE-41EC-9A2C-6F165AC58EE5}" destId="{EE5514BC-645D-496F-8102-2BF225DC13EC}" srcOrd="1" destOrd="0" parTransId="{CB08325D-4CC8-4187-99B1-FB81B5D09165}" sibTransId="{68AEB35A-D817-400C-8AE4-537C83B2FB3B}"/>
    <dgm:cxn modelId="{0DB9D9B9-C86D-EA40-A583-CD734285F3CC}" type="presParOf" srcId="{D1B9080C-C105-4F93-A3C6-6BB4D6D01311}" destId="{E7583B21-2D3D-4CF8-B1E8-725B0148D96A}" srcOrd="0" destOrd="0" presId="urn:microsoft.com/office/officeart/2005/8/layout/funnel1"/>
    <dgm:cxn modelId="{144428D3-00E1-CF49-8F56-703D160AE4DC}" type="presParOf" srcId="{D1B9080C-C105-4F93-A3C6-6BB4D6D01311}" destId="{9B6AE564-79A0-4015-B2F2-F79241769B7A}" srcOrd="1" destOrd="0" presId="urn:microsoft.com/office/officeart/2005/8/layout/funnel1"/>
    <dgm:cxn modelId="{4F1DD38E-716E-A044-892B-5BFB7679B54B}" type="presParOf" srcId="{D1B9080C-C105-4F93-A3C6-6BB4D6D01311}" destId="{A13B388E-9A08-41CC-B405-6162E7B9A393}" srcOrd="2" destOrd="0" presId="urn:microsoft.com/office/officeart/2005/8/layout/funnel1"/>
    <dgm:cxn modelId="{F799BBC5-E5EA-6042-BE34-4A9C980120D2}" type="presParOf" srcId="{D1B9080C-C105-4F93-A3C6-6BB4D6D01311}" destId="{39BA6D3E-D636-43D5-A0EB-CED5F834CE51}" srcOrd="3" destOrd="0" presId="urn:microsoft.com/office/officeart/2005/8/layout/funnel1"/>
    <dgm:cxn modelId="{B818CE9A-CD42-B843-A8CD-918B1E5CA508}" type="presParOf" srcId="{D1B9080C-C105-4F93-A3C6-6BB4D6D01311}" destId="{45616B0E-521B-4897-966A-0E82E99DD801}" srcOrd="4" destOrd="0" presId="urn:microsoft.com/office/officeart/2005/8/layout/funnel1"/>
    <dgm:cxn modelId="{BFA7E702-B701-A243-9419-1EE4CA40AFAA}" type="presParOf" srcId="{D1B9080C-C105-4F93-A3C6-6BB4D6D01311}" destId="{752026AA-8D08-4E0C-A4B7-83E0D3D23030}" srcOrd="5" destOrd="0" presId="urn:microsoft.com/office/officeart/2005/8/layout/funnel1"/>
    <dgm:cxn modelId="{9B570472-9236-AF45-93FD-BEFC43BE4DCA}" type="presParOf" srcId="{D1B9080C-C105-4F93-A3C6-6BB4D6D01311}" destId="{448BCA81-2613-49AF-AF2A-5CFCD298F59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45160-9CB8-204E-8394-8177EC0D1CD3}">
      <dsp:nvSpPr>
        <dsp:cNvPr id="0" name=""/>
        <dsp:cNvSpPr/>
      </dsp:nvSpPr>
      <dsp:spPr>
        <a:xfrm>
          <a:off x="6752" y="1618480"/>
          <a:ext cx="2018295" cy="1210977"/>
        </a:xfrm>
        <a:prstGeom prst="roundRect">
          <a:avLst>
            <a:gd name="adj" fmla="val 10000"/>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noProof="0" smtClean="0"/>
            <a:t>Scroll through various perspectives</a:t>
          </a:r>
          <a:endParaRPr lang="en-GB" sz="2300" kern="1200" noProof="0"/>
        </a:p>
      </dsp:txBody>
      <dsp:txXfrm>
        <a:off x="42220" y="1653948"/>
        <a:ext cx="1947359" cy="1140041"/>
      </dsp:txXfrm>
    </dsp:sp>
    <dsp:sp modelId="{89C2BAAE-DB73-624A-BDD1-696CA580D714}">
      <dsp:nvSpPr>
        <dsp:cNvPr id="0" name=""/>
        <dsp:cNvSpPr/>
      </dsp:nvSpPr>
      <dsp:spPr>
        <a:xfrm>
          <a:off x="2226877" y="1973700"/>
          <a:ext cx="427878" cy="500537"/>
        </a:xfrm>
        <a:prstGeom prst="rightArrow">
          <a:avLst>
            <a:gd name="adj1" fmla="val 60000"/>
            <a:gd name="adj2" fmla="val 50000"/>
          </a:avLst>
        </a:prstGeom>
        <a:gradFill rotWithShape="0">
          <a:gsLst>
            <a:gs pos="0">
              <a:schemeClr val="accent1">
                <a:shade val="90000"/>
                <a:hueOff val="0"/>
                <a:satOff val="0"/>
                <a:lumOff val="0"/>
                <a:alphaOff val="0"/>
                <a:tint val="100000"/>
                <a:shade val="100000"/>
                <a:satMod val="130000"/>
              </a:schemeClr>
            </a:gs>
            <a:gs pos="100000">
              <a:schemeClr val="accent1">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noProof="0"/>
        </a:p>
      </dsp:txBody>
      <dsp:txXfrm>
        <a:off x="2226877" y="2073807"/>
        <a:ext cx="299515" cy="300323"/>
      </dsp:txXfrm>
    </dsp:sp>
    <dsp:sp modelId="{B38D5696-453D-3845-9776-70040679C3B9}">
      <dsp:nvSpPr>
        <dsp:cNvPr id="0" name=""/>
        <dsp:cNvSpPr/>
      </dsp:nvSpPr>
      <dsp:spPr>
        <a:xfrm>
          <a:off x="2832366" y="1618480"/>
          <a:ext cx="2018295" cy="1210977"/>
        </a:xfrm>
        <a:prstGeom prst="roundRect">
          <a:avLst>
            <a:gd name="adj" fmla="val 10000"/>
          </a:avLst>
        </a:prstGeom>
        <a:gradFill rotWithShape="0">
          <a:gsLst>
            <a:gs pos="0">
              <a:schemeClr val="accent1">
                <a:shade val="80000"/>
                <a:hueOff val="153123"/>
                <a:satOff val="-2196"/>
                <a:lumOff val="12807"/>
                <a:alphaOff val="0"/>
                <a:tint val="100000"/>
                <a:shade val="100000"/>
                <a:satMod val="130000"/>
              </a:schemeClr>
            </a:gs>
            <a:gs pos="100000">
              <a:schemeClr val="accent1">
                <a:shade val="80000"/>
                <a:hueOff val="153123"/>
                <a:satOff val="-2196"/>
                <a:lumOff val="128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noProof="0" smtClean="0"/>
            <a:t>Suggest discussion topics</a:t>
          </a:r>
          <a:endParaRPr lang="en-GB" sz="2300" kern="1200" noProof="0"/>
        </a:p>
      </dsp:txBody>
      <dsp:txXfrm>
        <a:off x="2867834" y="1653948"/>
        <a:ext cx="1947359" cy="1140041"/>
      </dsp:txXfrm>
    </dsp:sp>
    <dsp:sp modelId="{2D2397DB-FD7B-6A4D-91D1-D74E0995D7FC}">
      <dsp:nvSpPr>
        <dsp:cNvPr id="0" name=""/>
        <dsp:cNvSpPr/>
      </dsp:nvSpPr>
      <dsp:spPr>
        <a:xfrm>
          <a:off x="5052491" y="1973700"/>
          <a:ext cx="427878" cy="500537"/>
        </a:xfrm>
        <a:prstGeom prst="rightArrow">
          <a:avLst>
            <a:gd name="adj1" fmla="val 60000"/>
            <a:gd name="adj2" fmla="val 50000"/>
          </a:avLst>
        </a:prstGeom>
        <a:gradFill rotWithShape="0">
          <a:gsLst>
            <a:gs pos="0">
              <a:schemeClr val="accent1">
                <a:shade val="90000"/>
                <a:hueOff val="306301"/>
                <a:satOff val="-4255"/>
                <a:lumOff val="22954"/>
                <a:alphaOff val="0"/>
                <a:tint val="100000"/>
                <a:shade val="100000"/>
                <a:satMod val="130000"/>
              </a:schemeClr>
            </a:gs>
            <a:gs pos="100000">
              <a:schemeClr val="accent1">
                <a:shade val="90000"/>
                <a:hueOff val="306301"/>
                <a:satOff val="-4255"/>
                <a:lumOff val="2295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noProof="0"/>
        </a:p>
      </dsp:txBody>
      <dsp:txXfrm>
        <a:off x="5052491" y="2073807"/>
        <a:ext cx="299515" cy="300323"/>
      </dsp:txXfrm>
    </dsp:sp>
    <dsp:sp modelId="{3E224027-14B6-2A4F-B845-6BE99BCA6737}">
      <dsp:nvSpPr>
        <dsp:cNvPr id="0" name=""/>
        <dsp:cNvSpPr/>
      </dsp:nvSpPr>
      <dsp:spPr>
        <a:xfrm>
          <a:off x="5657980" y="1618480"/>
          <a:ext cx="2018295" cy="1210977"/>
        </a:xfrm>
        <a:prstGeom prst="roundRect">
          <a:avLst>
            <a:gd name="adj" fmla="val 10000"/>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noProof="0" smtClean="0"/>
            <a:t>Sustain awareness</a:t>
          </a:r>
          <a:endParaRPr lang="en-GB" sz="2300" kern="1200" noProof="0"/>
        </a:p>
      </dsp:txBody>
      <dsp:txXfrm>
        <a:off x="5693448" y="1653948"/>
        <a:ext cx="1947359" cy="1140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0A1C8-5EE3-4487-BF1C-28A48EA0BB10}">
      <dsp:nvSpPr>
        <dsp:cNvPr id="0" name=""/>
        <dsp:cNvSpPr/>
      </dsp:nvSpPr>
      <dsp:spPr>
        <a:xfrm>
          <a:off x="1285097" y="408761"/>
          <a:ext cx="2223967" cy="2224305"/>
        </a:xfrm>
        <a:prstGeom prst="circularArrow">
          <a:avLst>
            <a:gd name="adj1" fmla="val 10980"/>
            <a:gd name="adj2" fmla="val 1142322"/>
            <a:gd name="adj3" fmla="val 4500000"/>
            <a:gd name="adj4" fmla="val 10800000"/>
            <a:gd name="adj5" fmla="val 12500"/>
          </a:avLst>
        </a:prstGeom>
        <a:solidFill>
          <a:srgbClr val="008D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791F7-59EA-4C09-92EA-C8E9A65FF3D2}">
      <dsp:nvSpPr>
        <dsp:cNvPr id="0" name=""/>
        <dsp:cNvSpPr/>
      </dsp:nvSpPr>
      <dsp:spPr>
        <a:xfrm>
          <a:off x="1776667" y="1211803"/>
          <a:ext cx="1235815" cy="61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BE" sz="1800" kern="1200" dirty="0" err="1" smtClean="0"/>
            <a:t>Increased</a:t>
          </a:r>
          <a:r>
            <a:rPr lang="fr-BE" sz="1800" kern="1200" dirty="0" smtClean="0"/>
            <a:t> </a:t>
          </a:r>
          <a:r>
            <a:rPr lang="fr-BE" sz="1800" kern="1200" dirty="0" err="1" smtClean="0"/>
            <a:t>Knowledge</a:t>
          </a:r>
          <a:endParaRPr lang="en-US" sz="1800" kern="1200" dirty="0"/>
        </a:p>
      </dsp:txBody>
      <dsp:txXfrm>
        <a:off x="1776667" y="1211803"/>
        <a:ext cx="1235815" cy="617759"/>
      </dsp:txXfrm>
    </dsp:sp>
    <dsp:sp modelId="{AC8211A7-2F5A-40B8-80F0-7A92C2B5B867}">
      <dsp:nvSpPr>
        <dsp:cNvPr id="0" name=""/>
        <dsp:cNvSpPr/>
      </dsp:nvSpPr>
      <dsp:spPr>
        <a:xfrm>
          <a:off x="667398" y="1686789"/>
          <a:ext cx="2223967" cy="2224305"/>
        </a:xfrm>
        <a:prstGeom prst="leftCircularArrow">
          <a:avLst>
            <a:gd name="adj1" fmla="val 10980"/>
            <a:gd name="adj2" fmla="val 1142322"/>
            <a:gd name="adj3" fmla="val 6300000"/>
            <a:gd name="adj4" fmla="val 18900000"/>
            <a:gd name="adj5" fmla="val 12500"/>
          </a:avLst>
        </a:prstGeom>
        <a:solidFill>
          <a:srgbClr val="C3D600"/>
        </a:solidFill>
        <a:ln w="25400" cap="flat" cmpd="sng" algn="ctr">
          <a:solidFill>
            <a:srgbClr val="C3D600"/>
          </a:solidFill>
          <a:prstDash val="solid"/>
        </a:ln>
        <a:effectLst/>
      </dsp:spPr>
      <dsp:style>
        <a:lnRef idx="2">
          <a:scrgbClr r="0" g="0" b="0"/>
        </a:lnRef>
        <a:fillRef idx="1">
          <a:scrgbClr r="0" g="0" b="0"/>
        </a:fillRef>
        <a:effectRef idx="0">
          <a:scrgbClr r="0" g="0" b="0"/>
        </a:effectRef>
        <a:fontRef idx="minor">
          <a:schemeClr val="lt1"/>
        </a:fontRef>
      </dsp:style>
    </dsp:sp>
    <dsp:sp modelId="{3B79CB64-457E-4EB5-ACC7-0EBDFBB1ADE6}">
      <dsp:nvSpPr>
        <dsp:cNvPr id="0" name=""/>
        <dsp:cNvSpPr/>
      </dsp:nvSpPr>
      <dsp:spPr>
        <a:xfrm>
          <a:off x="1161474" y="2497224"/>
          <a:ext cx="1235815" cy="61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BE" sz="1800" kern="1200" dirty="0" err="1" smtClean="0"/>
            <a:t>Improved</a:t>
          </a:r>
          <a:r>
            <a:rPr lang="fr-BE" sz="1800" kern="1200" dirty="0" smtClean="0"/>
            <a:t> </a:t>
          </a:r>
          <a:r>
            <a:rPr lang="fr-BE" sz="1800" kern="1200" dirty="0" err="1" smtClean="0"/>
            <a:t>tools</a:t>
          </a:r>
          <a:endParaRPr lang="en-US" sz="1800" kern="1200" dirty="0"/>
        </a:p>
      </dsp:txBody>
      <dsp:txXfrm>
        <a:off x="1161474" y="2497224"/>
        <a:ext cx="1235815" cy="617759"/>
      </dsp:txXfrm>
    </dsp:sp>
    <dsp:sp modelId="{7264249B-F7A7-4510-8CE4-C3F2D8D30A6A}">
      <dsp:nvSpPr>
        <dsp:cNvPr id="0" name=""/>
        <dsp:cNvSpPr/>
      </dsp:nvSpPr>
      <dsp:spPr>
        <a:xfrm>
          <a:off x="1443385" y="3117756"/>
          <a:ext cx="1910732" cy="1911498"/>
        </a:xfrm>
        <a:prstGeom prst="blockArc">
          <a:avLst>
            <a:gd name="adj1" fmla="val 13500000"/>
            <a:gd name="adj2" fmla="val 10800000"/>
            <a:gd name="adj3" fmla="val 1274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4C5E33-4726-4072-8C65-F32E772C4226}">
      <dsp:nvSpPr>
        <dsp:cNvPr id="0" name=""/>
        <dsp:cNvSpPr/>
      </dsp:nvSpPr>
      <dsp:spPr>
        <a:xfrm>
          <a:off x="1779591" y="3784493"/>
          <a:ext cx="1235815" cy="61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BE" sz="1800" kern="1200" dirty="0" err="1" smtClean="0"/>
            <a:t>Higher</a:t>
          </a:r>
          <a:r>
            <a:rPr lang="fr-BE" sz="1800" kern="1200" dirty="0" smtClean="0"/>
            <a:t> </a:t>
          </a:r>
          <a:r>
            <a:rPr lang="fr-BE" sz="1800" kern="1200" dirty="0" err="1" smtClean="0"/>
            <a:t>effectiveness</a:t>
          </a:r>
          <a:endParaRPr lang="en-US" sz="1800" kern="1200" dirty="0"/>
        </a:p>
      </dsp:txBody>
      <dsp:txXfrm>
        <a:off x="1779591" y="3784493"/>
        <a:ext cx="1235815" cy="617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83B21-2D3D-4CF8-B1E8-725B0148D96A}">
      <dsp:nvSpPr>
        <dsp:cNvPr id="0" name=""/>
        <dsp:cNvSpPr/>
      </dsp:nvSpPr>
      <dsp:spPr>
        <a:xfrm>
          <a:off x="1542004" y="199559"/>
          <a:ext cx="3960493" cy="137542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AE564-79A0-4015-B2F2-F79241769B7A}">
      <dsp:nvSpPr>
        <dsp:cNvPr id="0" name=""/>
        <dsp:cNvSpPr/>
      </dsp:nvSpPr>
      <dsp:spPr>
        <a:xfrm>
          <a:off x="3144623" y="3567514"/>
          <a:ext cx="767537" cy="491224"/>
        </a:xfrm>
        <a:prstGeom prst="downArrow">
          <a:avLst/>
        </a:prstGeom>
        <a:solidFill>
          <a:srgbClr val="CC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3B388E-9A08-41CC-B405-6162E7B9A393}">
      <dsp:nvSpPr>
        <dsp:cNvPr id="0" name=""/>
        <dsp:cNvSpPr/>
      </dsp:nvSpPr>
      <dsp:spPr>
        <a:xfrm>
          <a:off x="1262750" y="3960493"/>
          <a:ext cx="4531283" cy="921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BE" sz="2400" kern="1200" dirty="0" smtClean="0"/>
            <a:t>Web portal + Network of experts</a:t>
          </a:r>
        </a:p>
        <a:p>
          <a:pPr lvl="0" algn="ctr" defTabSz="1066800">
            <a:lnSpc>
              <a:spcPct val="90000"/>
            </a:lnSpc>
            <a:spcBef>
              <a:spcPct val="0"/>
            </a:spcBef>
            <a:spcAft>
              <a:spcPct val="35000"/>
            </a:spcAft>
          </a:pPr>
          <a:r>
            <a:rPr lang="fr-BE" sz="2400" kern="1200" dirty="0" smtClean="0"/>
            <a:t>HWF Planning guide</a:t>
          </a:r>
          <a:endParaRPr lang="en-US" sz="2400" kern="1200" dirty="0"/>
        </a:p>
      </dsp:txBody>
      <dsp:txXfrm>
        <a:off x="1262750" y="3960493"/>
        <a:ext cx="4531283" cy="921045"/>
      </dsp:txXfrm>
    </dsp:sp>
    <dsp:sp modelId="{39BA6D3E-D636-43D5-A0EB-CED5F834CE51}">
      <dsp:nvSpPr>
        <dsp:cNvPr id="0" name=""/>
        <dsp:cNvSpPr/>
      </dsp:nvSpPr>
      <dsp:spPr>
        <a:xfrm>
          <a:off x="2981905" y="1681214"/>
          <a:ext cx="1381567" cy="1381567"/>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BE" sz="2200" kern="1200" dirty="0" smtClean="0"/>
            <a:t>Pilot </a:t>
          </a:r>
          <a:r>
            <a:rPr lang="fr-BE" sz="2200" kern="1200" dirty="0" err="1" smtClean="0"/>
            <a:t>projects</a:t>
          </a:r>
          <a:endParaRPr lang="en-US" sz="2200" kern="1200" dirty="0"/>
        </a:p>
      </dsp:txBody>
      <dsp:txXfrm>
        <a:off x="3184231" y="1883540"/>
        <a:ext cx="976915" cy="976915"/>
      </dsp:txXfrm>
    </dsp:sp>
    <dsp:sp modelId="{45616B0E-521B-4897-966A-0E82E99DD801}">
      <dsp:nvSpPr>
        <dsp:cNvPr id="0" name=""/>
        <dsp:cNvSpPr/>
      </dsp:nvSpPr>
      <dsp:spPr>
        <a:xfrm>
          <a:off x="1911818" y="644731"/>
          <a:ext cx="1544564" cy="1381567"/>
        </a:xfrm>
        <a:prstGeom prst="ellipse">
          <a:avLst/>
        </a:prstGeom>
        <a:solidFill>
          <a:srgbClr val="C3D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BE" sz="1800" kern="1200" dirty="0" smtClean="0"/>
            <a:t>Guidelines and </a:t>
          </a:r>
          <a:r>
            <a:rPr lang="fr-BE" sz="1800" kern="1200" dirty="0" err="1" smtClean="0"/>
            <a:t>toolkits</a:t>
          </a:r>
          <a:endParaRPr lang="en-US" sz="1800" kern="1200" dirty="0"/>
        </a:p>
      </dsp:txBody>
      <dsp:txXfrm>
        <a:off x="2138014" y="847057"/>
        <a:ext cx="1092172" cy="976915"/>
      </dsp:txXfrm>
    </dsp:sp>
    <dsp:sp modelId="{752026AA-8D08-4E0C-A4B7-83E0D3D23030}">
      <dsp:nvSpPr>
        <dsp:cNvPr id="0" name=""/>
        <dsp:cNvSpPr/>
      </dsp:nvSpPr>
      <dsp:spPr>
        <a:xfrm>
          <a:off x="3384378" y="310699"/>
          <a:ext cx="1423981" cy="1381567"/>
        </a:xfrm>
        <a:prstGeom prst="ellipse">
          <a:avLst/>
        </a:prstGeom>
        <a:solidFill>
          <a:srgbClr val="008D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kern="1200" dirty="0" smtClean="0"/>
            <a:t>Reports and </a:t>
          </a:r>
          <a:r>
            <a:rPr lang="fr-BE" sz="1600" kern="1200" dirty="0" err="1" smtClean="0"/>
            <a:t>recommen</a:t>
          </a:r>
          <a:r>
            <a:rPr lang="fr-BE" sz="1600" kern="1200" dirty="0" smtClean="0"/>
            <a:t>-dations</a:t>
          </a:r>
          <a:endParaRPr lang="en-US" sz="1600" kern="1200" dirty="0"/>
        </a:p>
      </dsp:txBody>
      <dsp:txXfrm>
        <a:off x="3592915" y="513025"/>
        <a:ext cx="1006907" cy="976915"/>
      </dsp:txXfrm>
    </dsp:sp>
    <dsp:sp modelId="{448BCA81-2613-49AF-AF2A-5CFCD298F596}">
      <dsp:nvSpPr>
        <dsp:cNvPr id="0" name=""/>
        <dsp:cNvSpPr/>
      </dsp:nvSpPr>
      <dsp:spPr>
        <a:xfrm>
          <a:off x="1390419" y="19079"/>
          <a:ext cx="4298210" cy="343856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C4E367-C22A-F940-AE36-D0CE8601C735}" type="datetimeFigureOut">
              <a:rPr lang="fr-FR" smtClean="0"/>
              <a:t>15/06/14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0D979-2275-D14F-9711-4CAF4ABF5FFD}" type="slidenum">
              <a:rPr lang="fr-FR" smtClean="0"/>
              <a:t>‹#›</a:t>
            </a:fld>
            <a:endParaRPr lang="fr-FR"/>
          </a:p>
        </p:txBody>
      </p:sp>
    </p:spTree>
    <p:extLst>
      <p:ext uri="{BB962C8B-B14F-4D97-AF65-F5344CB8AC3E}">
        <p14:creationId xmlns:p14="http://schemas.microsoft.com/office/powerpoint/2010/main" val="22862255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Key message:</a:t>
            </a:r>
          </a:p>
          <a:p>
            <a:endParaRPr lang="en-GB" dirty="0" smtClean="0"/>
          </a:p>
          <a:p>
            <a:pPr marL="171450" indent="-171450">
              <a:buFontTx/>
              <a:buChar char="-"/>
            </a:pPr>
            <a:r>
              <a:rPr lang="en-GB" dirty="0" smtClean="0"/>
              <a:t>Mobility is covering various concepts in many mouths, the gaps in the definition are confusing the analysts, and are sometimes used for undue demonstrations based on political ideas.</a:t>
            </a:r>
          </a:p>
          <a:p>
            <a:pPr marL="171450" indent="-171450">
              <a:buFontTx/>
              <a:buChar char="-"/>
            </a:pPr>
            <a:r>
              <a:rPr lang="en-GB" dirty="0" smtClean="0"/>
              <a:t>Attempts are made to close the gaps of definitions, either scientifically (I. </a:t>
            </a:r>
            <a:r>
              <a:rPr lang="en-GB" dirty="0" err="1" smtClean="0"/>
              <a:t>Glinos</a:t>
            </a:r>
            <a:r>
              <a:rPr lang="en-GB" dirty="0" smtClean="0"/>
              <a:t> </a:t>
            </a:r>
            <a:r>
              <a:rPr lang="fr-FR" dirty="0" smtClean="0"/>
              <a:t>–</a:t>
            </a:r>
            <a:r>
              <a:rPr lang="en-GB" dirty="0" smtClean="0"/>
              <a:t> Prometheus II) or through regulation instruments (EC/2005/36)</a:t>
            </a:r>
          </a:p>
          <a:p>
            <a:pPr marL="171450" indent="-171450">
              <a:buFontTx/>
              <a:buChar char="-"/>
            </a:pPr>
            <a:r>
              <a:rPr lang="en-GB" dirty="0" smtClean="0"/>
              <a:t>A</a:t>
            </a:r>
            <a:r>
              <a:rPr lang="fr-FR" dirty="0" smtClean="0"/>
              <a:t>l</a:t>
            </a:r>
            <a:r>
              <a:rPr lang="en-GB" dirty="0" smtClean="0"/>
              <a:t>l mobility's have their own motivation </a:t>
            </a:r>
            <a:r>
              <a:rPr lang="fr-FR" dirty="0" smtClean="0"/>
              <a:t>–</a:t>
            </a:r>
            <a:r>
              <a:rPr lang="en-GB" dirty="0" smtClean="0"/>
              <a:t> there is no Black or White </a:t>
            </a:r>
            <a:r>
              <a:rPr lang="fr-FR" dirty="0" smtClean="0"/>
              <a:t>–</a:t>
            </a:r>
            <a:r>
              <a:rPr lang="en-GB" dirty="0" smtClean="0"/>
              <a:t> Good or Bad mobility's.</a:t>
            </a:r>
            <a:endParaRPr lang="en-GB"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4</a:t>
            </a:fld>
            <a:endParaRPr lang="fr-FR"/>
          </a:p>
        </p:txBody>
      </p:sp>
    </p:spTree>
    <p:extLst>
      <p:ext uri="{BB962C8B-B14F-4D97-AF65-F5344CB8AC3E}">
        <p14:creationId xmlns:p14="http://schemas.microsoft.com/office/powerpoint/2010/main" val="425423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The situation of UK is different. There is an important dependence on foreign resources.</a:t>
            </a:r>
          </a:p>
          <a:p>
            <a:r>
              <a:rPr lang="en-GB" dirty="0" smtClean="0"/>
              <a:t>Foreign means Commonwealth – not EU.</a:t>
            </a:r>
          </a:p>
          <a:p>
            <a:r>
              <a:rPr lang="en-GB" dirty="0" smtClean="0"/>
              <a:t>T</a:t>
            </a:r>
            <a:r>
              <a:rPr lang="fr-FR" dirty="0" smtClean="0"/>
              <a:t>h</a:t>
            </a:r>
            <a:r>
              <a:rPr lang="en-GB" dirty="0" smtClean="0"/>
              <a:t>e Gap show that UK also attracts as training place ! Universities induce mobility, that’s for sure.</a:t>
            </a:r>
            <a:endParaRPr lang="en-GB"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13</a:t>
            </a:fld>
            <a:endParaRPr lang="fr-FR"/>
          </a:p>
        </p:txBody>
      </p:sp>
    </p:spTree>
    <p:extLst>
      <p:ext uri="{BB962C8B-B14F-4D97-AF65-F5344CB8AC3E}">
        <p14:creationId xmlns:p14="http://schemas.microsoft.com/office/powerpoint/2010/main" val="314107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mtClean="0"/>
              <a:t>Dependency is a key risk for some countries</a:t>
            </a:r>
            <a:endParaRPr lang="en-GB"/>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14</a:t>
            </a:fld>
            <a:endParaRPr lang="fr-FR"/>
          </a:p>
        </p:txBody>
      </p:sp>
    </p:spTree>
    <p:extLst>
      <p:ext uri="{BB962C8B-B14F-4D97-AF65-F5344CB8AC3E}">
        <p14:creationId xmlns:p14="http://schemas.microsoft.com/office/powerpoint/2010/main" val="75690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Is a </a:t>
            </a:r>
            <a:r>
              <a:rPr lang="fr-FR" dirty="0" err="1" smtClean="0"/>
              <a:t>growing</a:t>
            </a:r>
            <a:r>
              <a:rPr lang="fr-FR" dirty="0" smtClean="0"/>
              <a:t> trend once </a:t>
            </a:r>
            <a:r>
              <a:rPr lang="fr-FR" dirty="0" err="1" smtClean="0"/>
              <a:t>again</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15</a:t>
            </a:fld>
            <a:endParaRPr lang="fr-FR"/>
          </a:p>
        </p:txBody>
      </p:sp>
    </p:spTree>
    <p:extLst>
      <p:ext uri="{BB962C8B-B14F-4D97-AF65-F5344CB8AC3E}">
        <p14:creationId xmlns:p14="http://schemas.microsoft.com/office/powerpoint/2010/main" val="268912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France has</a:t>
            </a:r>
            <a:r>
              <a:rPr lang="en-GB" baseline="0" noProof="0" dirty="0" smtClean="0"/>
              <a:t> same profile as Belgium:</a:t>
            </a:r>
          </a:p>
          <a:p>
            <a:pPr marL="171450" indent="-171450">
              <a:buFontTx/>
              <a:buChar char="-"/>
            </a:pPr>
            <a:r>
              <a:rPr lang="en-GB" baseline="0" noProof="0" dirty="0" smtClean="0"/>
              <a:t>Neighbour's first</a:t>
            </a:r>
          </a:p>
          <a:p>
            <a:pPr marL="171450" indent="-171450">
              <a:buFontTx/>
              <a:buChar char="-"/>
            </a:pPr>
            <a:r>
              <a:rPr lang="en-GB" baseline="0" noProof="0" dirty="0" smtClean="0"/>
              <a:t>Then special relations &amp; language similarities</a:t>
            </a:r>
            <a:endParaRPr lang="en-GB" noProof="0"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16</a:t>
            </a:fld>
            <a:endParaRPr lang="fr-FR"/>
          </a:p>
        </p:txBody>
      </p:sp>
    </p:spTree>
    <p:extLst>
      <p:ext uri="{BB962C8B-B14F-4D97-AF65-F5344CB8AC3E}">
        <p14:creationId xmlns:p14="http://schemas.microsoft.com/office/powerpoint/2010/main" val="50149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So as</a:t>
            </a:r>
            <a:r>
              <a:rPr lang="en-GB" baseline="0" noProof="0" dirty="0" smtClean="0"/>
              <a:t> we know it all … why cannot we face the issues related ?</a:t>
            </a:r>
            <a:endParaRPr lang="en-GB" noProof="0"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17</a:t>
            </a:fld>
            <a:endParaRPr lang="fr-FR"/>
          </a:p>
        </p:txBody>
      </p:sp>
    </p:spTree>
    <p:extLst>
      <p:ext uri="{BB962C8B-B14F-4D97-AF65-F5344CB8AC3E}">
        <p14:creationId xmlns:p14="http://schemas.microsoft.com/office/powerpoint/2010/main" val="123157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We all have stories related to mobility,</a:t>
            </a:r>
            <a:r>
              <a:rPr lang="en-GB" baseline="0" noProof="0" dirty="0" smtClean="0"/>
              <a:t> good ones and bad ones.</a:t>
            </a:r>
          </a:p>
          <a:p>
            <a:endParaRPr lang="en-GB" baseline="0" noProof="0" dirty="0" smtClean="0"/>
          </a:p>
          <a:p>
            <a:r>
              <a:rPr lang="en-GB" baseline="0" noProof="0" dirty="0" smtClean="0"/>
              <a:t>In various countries, there is a huge part of parliamentary questions dedicated to HWF mobility, tainted with different of those stories depending on the political colour presenting the question.</a:t>
            </a:r>
            <a:endParaRPr lang="en-GB" noProof="0"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18</a:t>
            </a:fld>
            <a:endParaRPr lang="fr-FR"/>
          </a:p>
        </p:txBody>
      </p:sp>
    </p:spTree>
    <p:extLst>
      <p:ext uri="{BB962C8B-B14F-4D97-AF65-F5344CB8AC3E}">
        <p14:creationId xmlns:p14="http://schemas.microsoft.com/office/powerpoint/2010/main" val="3523131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In</a:t>
            </a:r>
            <a:r>
              <a:rPr lang="en-GB" baseline="0" noProof="0" dirty="0" smtClean="0"/>
              <a:t> EU, we HAVE to recognize that some member states are facing a huge problem. Still, Poland showed that the situation can be reversed.</a:t>
            </a:r>
            <a:endParaRPr lang="en-GB" noProof="0"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19</a:t>
            </a:fld>
            <a:endParaRPr lang="fr-FR"/>
          </a:p>
        </p:txBody>
      </p:sp>
    </p:spTree>
    <p:extLst>
      <p:ext uri="{BB962C8B-B14F-4D97-AF65-F5344CB8AC3E}">
        <p14:creationId xmlns:p14="http://schemas.microsoft.com/office/powerpoint/2010/main" val="807604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20</a:t>
            </a:fld>
            <a:endParaRPr lang="fr-FR"/>
          </a:p>
        </p:txBody>
      </p:sp>
    </p:spTree>
    <p:extLst>
      <p:ext uri="{BB962C8B-B14F-4D97-AF65-F5344CB8AC3E}">
        <p14:creationId xmlns:p14="http://schemas.microsoft.com/office/powerpoint/2010/main" val="710582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WE NEED VISION &amp; more economical</a:t>
            </a:r>
            <a:r>
              <a:rPr lang="en-GB" baseline="0" noProof="0" dirty="0" smtClean="0"/>
              <a:t> approach of HC.</a:t>
            </a:r>
            <a:endParaRPr lang="en-GB" noProof="0"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22</a:t>
            </a:fld>
            <a:endParaRPr lang="fr-FR"/>
          </a:p>
        </p:txBody>
      </p:sp>
    </p:spTree>
    <p:extLst>
      <p:ext uri="{BB962C8B-B14F-4D97-AF65-F5344CB8AC3E}">
        <p14:creationId xmlns:p14="http://schemas.microsoft.com/office/powerpoint/2010/main" val="219365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We believe</a:t>
            </a:r>
            <a:r>
              <a:rPr lang="en-GB" baseline="0" noProof="0" dirty="0" smtClean="0"/>
              <a:t> it we haven’t talked to the students enough in the past while it is for them also that we plan HWF.</a:t>
            </a:r>
            <a:endParaRPr lang="en-GB" noProof="0"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40</a:t>
            </a:fld>
            <a:endParaRPr lang="fr-FR"/>
          </a:p>
        </p:txBody>
      </p:sp>
    </p:spTree>
    <p:extLst>
      <p:ext uri="{BB962C8B-B14F-4D97-AF65-F5344CB8AC3E}">
        <p14:creationId xmlns:p14="http://schemas.microsoft.com/office/powerpoint/2010/main" val="241890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There are pro’s and contra’s to mobility. The question is to those who want to restrict it : Why should HW have less rights than other workers ?</a:t>
            </a:r>
          </a:p>
          <a:p>
            <a:r>
              <a:rPr lang="en-GB" dirty="0" smtClean="0"/>
              <a:t>The policies to put in place must be courageous to find solution for the unbalances, in a faire relation between EU States. Currently, several political debates use the fears, or prefer ignoring the impacts (positive or negative).</a:t>
            </a:r>
            <a:endParaRPr lang="en-GB"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5</a:t>
            </a:fld>
            <a:endParaRPr lang="fr-FR"/>
          </a:p>
        </p:txBody>
      </p:sp>
    </p:spTree>
    <p:extLst>
      <p:ext uri="{BB962C8B-B14F-4D97-AF65-F5344CB8AC3E}">
        <p14:creationId xmlns:p14="http://schemas.microsoft.com/office/powerpoint/2010/main" val="133780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mtClean="0"/>
              <a:t>Mobility is no evil, but may no longer be ignored in policy making.</a:t>
            </a:r>
            <a:endParaRPr lang="en-GB"/>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6</a:t>
            </a:fld>
            <a:endParaRPr lang="fr-FR"/>
          </a:p>
        </p:txBody>
      </p:sp>
    </p:spTree>
    <p:extLst>
      <p:ext uri="{BB962C8B-B14F-4D97-AF65-F5344CB8AC3E}">
        <p14:creationId xmlns:p14="http://schemas.microsoft.com/office/powerpoint/2010/main" val="202259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This </a:t>
            </a:r>
            <a:r>
              <a:rPr lang="fr-FR" dirty="0" err="1" smtClean="0"/>
              <a:t>is</a:t>
            </a:r>
            <a:r>
              <a:rPr lang="fr-FR" dirty="0" smtClean="0"/>
              <a:t> a first contact </a:t>
            </a:r>
            <a:r>
              <a:rPr lang="fr-FR" dirty="0" err="1" smtClean="0"/>
              <a:t>between</a:t>
            </a:r>
            <a:r>
              <a:rPr lang="fr-FR" dirty="0" smtClean="0"/>
              <a:t> EU JA on HWF planning and a network </a:t>
            </a:r>
            <a:r>
              <a:rPr lang="fr-FR" dirty="0" err="1" smtClean="0"/>
              <a:t>dedicated</a:t>
            </a:r>
            <a:r>
              <a:rPr lang="fr-FR" dirty="0" smtClean="0"/>
              <a:t> to training of HWF. The main goal </a:t>
            </a:r>
            <a:r>
              <a:rPr lang="fr-FR" dirty="0" err="1" smtClean="0"/>
              <a:t>is</a:t>
            </a:r>
            <a:r>
              <a:rPr lang="fr-FR" dirty="0" smtClean="0"/>
              <a:t> « </a:t>
            </a:r>
            <a:r>
              <a:rPr lang="fr-FR" dirty="0" err="1" smtClean="0"/>
              <a:t>create</a:t>
            </a:r>
            <a:r>
              <a:rPr lang="fr-FR" dirty="0" smtClean="0"/>
              <a:t> the </a:t>
            </a:r>
            <a:r>
              <a:rPr lang="fr-FR" dirty="0" err="1" smtClean="0"/>
              <a:t>awareness</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7</a:t>
            </a:fld>
            <a:endParaRPr lang="fr-FR"/>
          </a:p>
        </p:txBody>
      </p:sp>
    </p:spTree>
    <p:extLst>
      <p:ext uri="{BB962C8B-B14F-4D97-AF65-F5344CB8AC3E}">
        <p14:creationId xmlns:p14="http://schemas.microsoft.com/office/powerpoint/2010/main" val="160990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8</a:t>
            </a:fld>
            <a:endParaRPr lang="fr-FR"/>
          </a:p>
        </p:txBody>
      </p:sp>
    </p:spTree>
    <p:extLst>
      <p:ext uri="{BB962C8B-B14F-4D97-AF65-F5344CB8AC3E}">
        <p14:creationId xmlns:p14="http://schemas.microsoft.com/office/powerpoint/2010/main" val="407825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Belgium</a:t>
            </a:r>
            <a:r>
              <a:rPr lang="fr-FR" dirty="0" smtClean="0"/>
              <a:t> </a:t>
            </a:r>
            <a:r>
              <a:rPr lang="fr-FR" dirty="0" err="1" smtClean="0"/>
              <a:t>is</a:t>
            </a:r>
            <a:r>
              <a:rPr lang="fr-FR" dirty="0" smtClean="0"/>
              <a:t> </a:t>
            </a:r>
            <a:r>
              <a:rPr lang="fr-FR" dirty="0" err="1" smtClean="0"/>
              <a:t>exporting</a:t>
            </a:r>
            <a:r>
              <a:rPr lang="fr-FR" dirty="0" smtClean="0"/>
              <a:t> </a:t>
            </a:r>
            <a:r>
              <a:rPr lang="fr-FR" dirty="0" err="1" smtClean="0"/>
              <a:t>less</a:t>
            </a:r>
            <a:r>
              <a:rPr lang="fr-FR" dirty="0" smtClean="0"/>
              <a:t> </a:t>
            </a:r>
            <a:r>
              <a:rPr lang="fr-FR" dirty="0" err="1" smtClean="0"/>
              <a:t>than</a:t>
            </a:r>
            <a:r>
              <a:rPr lang="fr-FR" dirty="0" smtClean="0"/>
              <a:t> 5% of </a:t>
            </a:r>
            <a:r>
              <a:rPr lang="fr-FR" dirty="0" err="1" smtClean="0"/>
              <a:t>its</a:t>
            </a:r>
            <a:r>
              <a:rPr lang="fr-FR" dirty="0" smtClean="0"/>
              <a:t> HWF population. And </a:t>
            </a:r>
            <a:r>
              <a:rPr lang="fr-FR" dirty="0" err="1" smtClean="0"/>
              <a:t>some</a:t>
            </a:r>
            <a:r>
              <a:rPr lang="fr-FR" dirty="0" smtClean="0"/>
              <a:t> of </a:t>
            </a:r>
            <a:r>
              <a:rPr lang="fr-FR" dirty="0" err="1" smtClean="0"/>
              <a:t>those</a:t>
            </a:r>
            <a:r>
              <a:rPr lang="fr-FR" dirty="0" smtClean="0"/>
              <a:t> </a:t>
            </a:r>
            <a:r>
              <a:rPr lang="fr-FR" dirty="0" err="1" smtClean="0"/>
              <a:t>may</a:t>
            </a:r>
            <a:r>
              <a:rPr lang="fr-FR" dirty="0" smtClean="0"/>
              <a:t> </a:t>
            </a:r>
            <a:r>
              <a:rPr lang="fr-FR" dirty="0" err="1" smtClean="0"/>
              <a:t>be</a:t>
            </a:r>
            <a:r>
              <a:rPr lang="fr-FR" dirty="0" smtClean="0"/>
              <a:t> </a:t>
            </a:r>
            <a:r>
              <a:rPr lang="fr-FR" dirty="0" err="1" smtClean="0"/>
              <a:t>retired</a:t>
            </a:r>
            <a:r>
              <a:rPr lang="fr-FR" dirty="0" smtClean="0"/>
              <a:t> in </a:t>
            </a:r>
            <a:r>
              <a:rPr lang="fr-FR" dirty="0" err="1" smtClean="0"/>
              <a:t>sunny</a:t>
            </a:r>
            <a:r>
              <a:rPr lang="fr-FR" dirty="0" smtClean="0"/>
              <a:t> </a:t>
            </a:r>
            <a:r>
              <a:rPr lang="fr-FR" dirty="0" err="1" smtClean="0"/>
              <a:t>regions</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9</a:t>
            </a:fld>
            <a:endParaRPr lang="fr-FR"/>
          </a:p>
        </p:txBody>
      </p:sp>
    </p:spTree>
    <p:extLst>
      <p:ext uri="{BB962C8B-B14F-4D97-AF65-F5344CB8AC3E}">
        <p14:creationId xmlns:p14="http://schemas.microsoft.com/office/powerpoint/2010/main" val="127510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en-GB" dirty="0" smtClean="0"/>
              <a:t>Neighbourhood effect</a:t>
            </a:r>
          </a:p>
          <a:p>
            <a:pPr marL="171450" indent="-171450">
              <a:buFontTx/>
              <a:buChar char="-"/>
            </a:pPr>
            <a:r>
              <a:rPr lang="en-GB" dirty="0" smtClean="0"/>
              <a:t>C</a:t>
            </a:r>
            <a:r>
              <a:rPr lang="fr-FR" dirty="0" smtClean="0"/>
              <a:t>l</a:t>
            </a:r>
            <a:r>
              <a:rPr lang="en-GB" dirty="0" err="1" smtClean="0"/>
              <a:t>ose</a:t>
            </a:r>
            <a:r>
              <a:rPr lang="en-GB" dirty="0" smtClean="0"/>
              <a:t> relation effect due to other type of previous migration &amp; language compatibility (Italy &amp; Romania)</a:t>
            </a:r>
          </a:p>
          <a:p>
            <a:pPr marL="171450" indent="-171450">
              <a:buFontTx/>
              <a:buChar char="-"/>
            </a:pPr>
            <a:r>
              <a:rPr lang="en-GB" dirty="0" smtClean="0"/>
              <a:t>Romania </a:t>
            </a:r>
            <a:r>
              <a:rPr lang="fr-FR" dirty="0" smtClean="0"/>
              <a:t>–</a:t>
            </a:r>
            <a:r>
              <a:rPr lang="en-GB" dirty="0" smtClean="0"/>
              <a:t> before the entrance into EU there were connections and pathways to BE, now it is legal with some work protection improvement for the Romanian.</a:t>
            </a:r>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10</a:t>
            </a:fld>
            <a:endParaRPr lang="fr-FR"/>
          </a:p>
        </p:txBody>
      </p:sp>
    </p:spTree>
    <p:extLst>
      <p:ext uri="{BB962C8B-B14F-4D97-AF65-F5344CB8AC3E}">
        <p14:creationId xmlns:p14="http://schemas.microsoft.com/office/powerpoint/2010/main" val="212194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Raising trend !</a:t>
            </a:r>
          </a:p>
          <a:p>
            <a:r>
              <a:rPr lang="en-GB" dirty="0" smtClean="0"/>
              <a:t>Note that relation with FR &amp; NL is also due to an escape route to their </a:t>
            </a:r>
            <a:r>
              <a:rPr lang="en-GB" dirty="0" err="1" smtClean="0"/>
              <a:t>numerus</a:t>
            </a:r>
            <a:r>
              <a:rPr lang="en-GB" dirty="0" smtClean="0"/>
              <a:t> </a:t>
            </a:r>
            <a:r>
              <a:rPr lang="en-GB" dirty="0" err="1" smtClean="0"/>
              <a:t>clausus</a:t>
            </a:r>
            <a:r>
              <a:rPr lang="en-GB" dirty="0" smtClean="0"/>
              <a:t>.</a:t>
            </a:r>
          </a:p>
          <a:p>
            <a:endParaRPr lang="en-GB" dirty="0"/>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11</a:t>
            </a:fld>
            <a:endParaRPr lang="fr-FR"/>
          </a:p>
        </p:txBody>
      </p:sp>
    </p:spTree>
    <p:extLst>
      <p:ext uri="{BB962C8B-B14F-4D97-AF65-F5344CB8AC3E}">
        <p14:creationId xmlns:p14="http://schemas.microsoft.com/office/powerpoint/2010/main" val="241466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mtClean="0"/>
              <a:t>Willingness to leave ( not the same as effectively leaving) is stable.</a:t>
            </a:r>
          </a:p>
          <a:p>
            <a:endParaRPr lang="en-GB" smtClean="0"/>
          </a:p>
          <a:p>
            <a:r>
              <a:rPr lang="en-GB" smtClean="0"/>
              <a:t>Our pre-study established that « leaving » has a lot to do with the image the worker has of own country – BE keeps a high confidence level within own population (all types of work) and few countries show better.</a:t>
            </a:r>
            <a:endParaRPr lang="en-GB"/>
          </a:p>
        </p:txBody>
      </p:sp>
      <p:sp>
        <p:nvSpPr>
          <p:cNvPr id="4" name="Espace réservé du numéro de diapositive 3"/>
          <p:cNvSpPr>
            <a:spLocks noGrp="1"/>
          </p:cNvSpPr>
          <p:nvPr>
            <p:ph type="sldNum" sz="quarter" idx="10"/>
          </p:nvPr>
        </p:nvSpPr>
        <p:spPr/>
        <p:txBody>
          <a:bodyPr/>
          <a:lstStyle/>
          <a:p>
            <a:fld id="{8800D979-2275-D14F-9711-4CAF4ABF5FFD}" type="slidenum">
              <a:rPr lang="fr-FR" smtClean="0"/>
              <a:t>12</a:t>
            </a:fld>
            <a:endParaRPr lang="fr-FR"/>
          </a:p>
        </p:txBody>
      </p:sp>
    </p:spTree>
    <p:extLst>
      <p:ext uri="{BB962C8B-B14F-4D97-AF65-F5344CB8AC3E}">
        <p14:creationId xmlns:p14="http://schemas.microsoft.com/office/powerpoint/2010/main" val="167877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55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a:prstGeom prst="rect">
            <a:avLst/>
          </a:prstGeom>
        </p:spPr>
        <p:txBody>
          <a:bodyPr/>
          <a:lstStyle/>
          <a:p>
            <a:r>
              <a:rPr lang="nl-BE" smtClean="0"/>
              <a:t>Cliquez et modifiez le titre</a:t>
            </a:r>
            <a:endParaRPr/>
          </a:p>
        </p:txBody>
      </p:sp>
      <p:sp>
        <p:nvSpPr>
          <p:cNvPr id="3" name="Content Placeholder 2"/>
          <p:cNvSpPr>
            <a:spLocks noGrp="1"/>
          </p:cNvSpPr>
          <p:nvPr>
            <p:ph idx="1"/>
          </p:nvPr>
        </p:nvSpPr>
        <p:spPr>
          <a:xfrm>
            <a:off x="779463" y="1828800"/>
            <a:ext cx="7583488" cy="4297363"/>
          </a:xfrm>
          <a:prstGeom prst="rect">
            <a:avLst/>
          </a:prstGeom>
        </p:spPr>
        <p:txBody>
          <a:bodyPr/>
          <a:lstStyle>
            <a:lvl5pPr>
              <a:defRPr/>
            </a:lvl5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Date Placeholder 3"/>
          <p:cNvSpPr>
            <a:spLocks noGrp="1"/>
          </p:cNvSpPr>
          <p:nvPr>
            <p:ph type="dt" sz="half" idx="10"/>
          </p:nvPr>
        </p:nvSpPr>
        <p:spPr>
          <a:xfrm>
            <a:off x="6732494" y="6356350"/>
            <a:ext cx="2133600" cy="365125"/>
          </a:xfrm>
          <a:prstGeom prst="rect">
            <a:avLst/>
          </a:prstGeom>
        </p:spPr>
        <p:txBody>
          <a:bodyPr/>
          <a:lstStyle/>
          <a:p>
            <a:fld id="{A2F0292D-1797-49A5-8D2D-8D50C72EF3CC}" type="datetimeFigureOut">
              <a:rPr lang="en-US" smtClean="0"/>
              <a:t>15/06/14</a:t>
            </a:fld>
            <a:endParaRPr lang="en-US"/>
          </a:p>
        </p:txBody>
      </p:sp>
      <p:sp>
        <p:nvSpPr>
          <p:cNvPr id="5" name="Footer Placeholder 4"/>
          <p:cNvSpPr>
            <a:spLocks noGrp="1"/>
          </p:cNvSpPr>
          <p:nvPr>
            <p:ph type="ftr" sz="quarter" idx="11"/>
          </p:nvPr>
        </p:nvSpPr>
        <p:spPr>
          <a:xfrm>
            <a:off x="242047"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42697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6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D636C07-7E76-46D3-B86B-6AF7C60E533E}" type="datetimeFigureOut">
              <a:rPr lang="nl-NL" smtClean="0"/>
              <a:t>15/06/14</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A9096D49-DAE3-40DE-93E0-41688E0A5016}" type="slidenum">
              <a:rPr lang="nl-NL" smtClean="0"/>
              <a:t>‹#›</a:t>
            </a:fld>
            <a:endParaRPr lang="nl-NL"/>
          </a:p>
        </p:txBody>
      </p:sp>
    </p:spTree>
    <p:extLst>
      <p:ext uri="{BB962C8B-B14F-4D97-AF65-F5344CB8AC3E}">
        <p14:creationId xmlns:p14="http://schemas.microsoft.com/office/powerpoint/2010/main" val="368507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229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5.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98633655"/>
      </p:ext>
    </p:extLst>
  </p:cSld>
  <p:clrMap bg1="lt1" tx1="dk1" bg2="lt2" tx2="dk2" accent1="accent1" accent2="accent2" accent3="accent3" accent4="accent4" accent5="accent5" accent6="accent6" hlink="hlink" folHlink="folHlink"/>
  <p:sldLayoutIdLst>
    <p:sldLayoutId id="2147493618" r:id="rId1"/>
    <p:sldLayoutId id="2147493619" r:id="rId2"/>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a:stretch>
            <a:fillRect/>
          </a:stretch>
        </p:blipFill>
        <p:spPr>
          <a:xfrm>
            <a:off x="466876" y="5756338"/>
            <a:ext cx="7315200" cy="838200"/>
          </a:xfrm>
          <a:prstGeom prst="rect">
            <a:avLst/>
          </a:prstGeom>
        </p:spPr>
      </p:pic>
      <p:sp>
        <p:nvSpPr>
          <p:cNvPr id="9" name="Footer Placeholder 4"/>
          <p:cNvSpPr>
            <a:spLocks noGrp="1"/>
          </p:cNvSpPr>
          <p:nvPr>
            <p:ph type="ftr" sz="quarter" idx="3"/>
          </p:nvPr>
        </p:nvSpPr>
        <p:spPr>
          <a:xfrm>
            <a:off x="1390952" y="6200838"/>
            <a:ext cx="4886477" cy="393700"/>
          </a:xfrm>
          <a:prstGeom prst="rect">
            <a:avLst/>
          </a:prstGeom>
        </p:spPr>
        <p:txBody>
          <a:bodyPr vert="horz" lIns="91440" tIns="45720" rIns="91440" bIns="45720" rtlCol="0" anchor="ctr"/>
          <a:lstStyle>
            <a:lvl1pPr algn="ctr">
              <a:defRPr sz="1200">
                <a:solidFill>
                  <a:srgbClr val="585857"/>
                </a:solidFill>
                <a:latin typeface="Trebuchet MS"/>
                <a:cs typeface="Trebuchet MS"/>
              </a:defRPr>
            </a:lvl1pPr>
          </a:lstStyle>
          <a:p>
            <a:endParaRPr lang="en-US" dirty="0"/>
          </a:p>
        </p:txBody>
      </p:sp>
      <p:sp>
        <p:nvSpPr>
          <p:cNvPr id="11" name="Title Placeholder 1"/>
          <p:cNvSpPr txBox="1">
            <a:spLocks/>
          </p:cNvSpPr>
          <p:nvPr userDrawn="1"/>
        </p:nvSpPr>
        <p:spPr>
          <a:xfrm>
            <a:off x="466877" y="459619"/>
            <a:ext cx="7315200" cy="1257905"/>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8ACF"/>
              </a:solidFill>
              <a:latin typeface="Trebuchet MS"/>
              <a:cs typeface="Trebuchet MS"/>
            </a:endParaRPr>
          </a:p>
        </p:txBody>
      </p:sp>
      <p:sp>
        <p:nvSpPr>
          <p:cNvPr id="12" name="Text Placeholder 2"/>
          <p:cNvSpPr txBox="1">
            <a:spLocks/>
          </p:cNvSpPr>
          <p:nvPr userDrawn="1"/>
        </p:nvSpPr>
        <p:spPr>
          <a:xfrm>
            <a:off x="466876" y="1417638"/>
            <a:ext cx="7315200" cy="18182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solidFill>
                <a:srgbClr val="585857"/>
              </a:solidFill>
              <a:latin typeface="Trebuchet MS"/>
              <a:cs typeface="Trebuchet MS"/>
            </a:endParaRPr>
          </a:p>
        </p:txBody>
      </p:sp>
      <p:sp>
        <p:nvSpPr>
          <p:cNvPr id="17" name="Text Placeholder 2"/>
          <p:cNvSpPr>
            <a:spLocks noGrp="1"/>
          </p:cNvSpPr>
          <p:nvPr>
            <p:ph type="body" idx="1"/>
          </p:nvPr>
        </p:nvSpPr>
        <p:spPr>
          <a:xfrm>
            <a:off x="466876" y="3242311"/>
            <a:ext cx="7315200" cy="1988868"/>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pic>
        <p:nvPicPr>
          <p:cNvPr id="18" name="Picture 17"/>
          <p:cNvPicPr>
            <a:picLocks noChangeAspect="1"/>
          </p:cNvPicPr>
          <p:nvPr userDrawn="1"/>
        </p:nvPicPr>
        <p:blipFill>
          <a:blip r:embed="rId5"/>
          <a:stretch>
            <a:fillRect/>
          </a:stretch>
        </p:blipFill>
        <p:spPr>
          <a:xfrm>
            <a:off x="8229599" y="0"/>
            <a:ext cx="914400" cy="6858000"/>
          </a:xfrm>
          <a:prstGeom prst="rect">
            <a:avLst/>
          </a:prstGeom>
        </p:spPr>
      </p:pic>
    </p:spTree>
    <p:extLst>
      <p:ext uri="{BB962C8B-B14F-4D97-AF65-F5344CB8AC3E}">
        <p14:creationId xmlns:p14="http://schemas.microsoft.com/office/powerpoint/2010/main" val="3433245980"/>
      </p:ext>
    </p:extLst>
  </p:cSld>
  <p:clrMap bg1="lt1" tx1="dk1" bg2="lt2" tx2="dk2" accent1="accent1" accent2="accent2" accent3="accent3" accent4="accent4" accent5="accent5" accent6="accent6" hlink="hlink" folHlink="folHlink"/>
  <p:sldLayoutIdLst>
    <p:sldLayoutId id="2147493604" r:id="rId1"/>
    <p:sldLayoutId id="214749362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585857"/>
          </a:solidFill>
          <a:latin typeface="Trebuchet MS"/>
          <a:ea typeface="+mn-ea"/>
          <a:cs typeface="Trebuchet MS"/>
        </a:defRPr>
      </a:lvl1pPr>
      <a:lvl2pPr marL="742950" indent="-285750" algn="l" defTabSz="457200" rtl="0" eaLnBrk="1" latinLnBrk="0" hangingPunct="1">
        <a:spcBef>
          <a:spcPct val="20000"/>
        </a:spcBef>
        <a:buFont typeface="Arial"/>
        <a:buChar char="–"/>
        <a:defRPr sz="2000" kern="1200">
          <a:solidFill>
            <a:srgbClr val="585857"/>
          </a:solidFill>
          <a:latin typeface="Trebuchet MS"/>
          <a:ea typeface="+mn-ea"/>
          <a:cs typeface="Trebuchet MS"/>
        </a:defRPr>
      </a:lvl2pPr>
      <a:lvl3pPr marL="1143000" indent="-228600" algn="l" defTabSz="457200" rtl="0" eaLnBrk="1" latinLnBrk="0" hangingPunct="1">
        <a:spcBef>
          <a:spcPct val="20000"/>
        </a:spcBef>
        <a:buFont typeface="Arial"/>
        <a:buChar char="•"/>
        <a:defRPr sz="2000" kern="1200">
          <a:solidFill>
            <a:srgbClr val="585857"/>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585857"/>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585857"/>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0" y="0"/>
            <a:ext cx="9144000" cy="6858000"/>
          </a:xfrm>
          <a:prstGeom prst="rect">
            <a:avLst/>
          </a:prstGeom>
        </p:spPr>
      </p:pic>
      <p:pic>
        <p:nvPicPr>
          <p:cNvPr id="16" name="Picture 15"/>
          <p:cNvPicPr>
            <a:picLocks noChangeAspect="1"/>
          </p:cNvPicPr>
          <p:nvPr userDrawn="1"/>
        </p:nvPicPr>
        <p:blipFill>
          <a:blip r:embed="rId4"/>
          <a:stretch>
            <a:fillRect/>
          </a:stretch>
        </p:blipFill>
        <p:spPr>
          <a:xfrm>
            <a:off x="466877" y="5756338"/>
            <a:ext cx="8229600" cy="838200"/>
          </a:xfrm>
          <a:prstGeom prst="rect">
            <a:avLst/>
          </a:prstGeom>
        </p:spPr>
      </p:pic>
      <p:sp>
        <p:nvSpPr>
          <p:cNvPr id="8" name="Footer Placeholder 4"/>
          <p:cNvSpPr>
            <a:spLocks noGrp="1"/>
          </p:cNvSpPr>
          <p:nvPr>
            <p:ph type="ftr" sz="quarter" idx="3"/>
          </p:nvPr>
        </p:nvSpPr>
        <p:spPr>
          <a:xfrm>
            <a:off x="1390952" y="6200838"/>
            <a:ext cx="5781524" cy="393700"/>
          </a:xfrm>
          <a:prstGeom prst="rect">
            <a:avLst/>
          </a:prstGeom>
        </p:spPr>
        <p:txBody>
          <a:bodyPr vert="horz" lIns="91440" tIns="45720" rIns="91440" bIns="45720" rtlCol="0" anchor="ctr"/>
          <a:lstStyle>
            <a:lvl1pPr algn="ctr">
              <a:defRPr sz="1200">
                <a:solidFill>
                  <a:srgbClr val="585857"/>
                </a:solidFill>
                <a:latin typeface="Trebuchet MS"/>
                <a:cs typeface="Trebuchet MS"/>
              </a:defRPr>
            </a:lvl1pPr>
          </a:lstStyle>
          <a:p>
            <a:endParaRPr lang="en-US" dirty="0"/>
          </a:p>
        </p:txBody>
      </p:sp>
      <p:sp>
        <p:nvSpPr>
          <p:cNvPr id="9" name="Title Placeholder 1"/>
          <p:cNvSpPr txBox="1">
            <a:spLocks/>
          </p:cNvSpPr>
          <p:nvPr userDrawn="1"/>
        </p:nvSpPr>
        <p:spPr>
          <a:xfrm>
            <a:off x="466877" y="459619"/>
            <a:ext cx="7315200" cy="1257905"/>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err="1" smtClean="0">
                <a:solidFill>
                  <a:srgbClr val="008ACF"/>
                </a:solidFill>
                <a:latin typeface="Trebuchet MS"/>
                <a:cs typeface="Trebuchet MS"/>
              </a:rPr>
              <a:t>Podnadpis</a:t>
            </a:r>
            <a:endParaRPr lang="en-US" sz="2800" b="1" dirty="0">
              <a:solidFill>
                <a:srgbClr val="008ACF"/>
              </a:solidFill>
              <a:latin typeface="Trebuchet MS"/>
              <a:cs typeface="Trebuchet MS"/>
            </a:endParaRPr>
          </a:p>
        </p:txBody>
      </p:sp>
      <p:sp>
        <p:nvSpPr>
          <p:cNvPr id="10" name="Text Placeholder 2"/>
          <p:cNvSpPr txBox="1">
            <a:spLocks/>
          </p:cNvSpPr>
          <p:nvPr userDrawn="1"/>
        </p:nvSpPr>
        <p:spPr>
          <a:xfrm>
            <a:off x="466876" y="1417638"/>
            <a:ext cx="8229600" cy="18182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err="1" smtClean="0">
                <a:solidFill>
                  <a:srgbClr val="585857"/>
                </a:solidFill>
                <a:latin typeface="Trebuchet MS"/>
                <a:cs typeface="Trebuchet MS"/>
              </a:rPr>
              <a:t>Bežný</a:t>
            </a:r>
            <a:r>
              <a:rPr lang="en-US" sz="2000" dirty="0" smtClean="0">
                <a:solidFill>
                  <a:srgbClr val="585857"/>
                </a:solidFill>
                <a:latin typeface="Trebuchet MS"/>
                <a:cs typeface="Trebuchet MS"/>
              </a:rPr>
              <a:t> text</a:t>
            </a:r>
            <a:endParaRPr lang="en-US" sz="2000" dirty="0">
              <a:solidFill>
                <a:srgbClr val="585857"/>
              </a:solidFill>
              <a:latin typeface="Trebuchet MS"/>
              <a:cs typeface="Trebuchet MS"/>
            </a:endParaRPr>
          </a:p>
        </p:txBody>
      </p:sp>
      <p:sp>
        <p:nvSpPr>
          <p:cNvPr id="11" name="Text Placeholder 2"/>
          <p:cNvSpPr>
            <a:spLocks noGrp="1"/>
          </p:cNvSpPr>
          <p:nvPr>
            <p:ph type="body" idx="1"/>
          </p:nvPr>
        </p:nvSpPr>
        <p:spPr>
          <a:xfrm>
            <a:off x="466875" y="3242311"/>
            <a:ext cx="8229601" cy="1988868"/>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Tree>
    <p:extLst>
      <p:ext uri="{BB962C8B-B14F-4D97-AF65-F5344CB8AC3E}">
        <p14:creationId xmlns:p14="http://schemas.microsoft.com/office/powerpoint/2010/main" val="3705491226"/>
      </p:ext>
    </p:extLst>
  </p:cSld>
  <p:clrMap bg1="lt1" tx1="dk1" bg2="lt2" tx2="dk2" accent1="accent1" accent2="accent2" accent3="accent3" accent4="accent4" accent5="accent5" accent6="accent6" hlink="hlink" folHlink="folHlink"/>
  <p:sldLayoutIdLst>
    <p:sldLayoutId id="214749360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585857"/>
          </a:solidFill>
          <a:latin typeface="Trebuchet MS"/>
          <a:ea typeface="+mn-ea"/>
          <a:cs typeface="Trebuchet MS"/>
        </a:defRPr>
      </a:lvl1pPr>
      <a:lvl2pPr marL="742950" indent="-285750" algn="l" defTabSz="457200" rtl="0" eaLnBrk="1" latinLnBrk="0" hangingPunct="1">
        <a:spcBef>
          <a:spcPct val="20000"/>
        </a:spcBef>
        <a:buFont typeface="Arial"/>
        <a:buChar char="–"/>
        <a:defRPr sz="2000" kern="1200">
          <a:solidFill>
            <a:srgbClr val="585857"/>
          </a:solidFill>
          <a:latin typeface="Trebuchet MS"/>
          <a:ea typeface="+mn-ea"/>
          <a:cs typeface="Trebuchet MS"/>
        </a:defRPr>
      </a:lvl2pPr>
      <a:lvl3pPr marL="1143000" indent="-228600" algn="l" defTabSz="457200" rtl="0" eaLnBrk="1" latinLnBrk="0" hangingPunct="1">
        <a:spcBef>
          <a:spcPct val="20000"/>
        </a:spcBef>
        <a:buFont typeface="Arial"/>
        <a:buChar char="•"/>
        <a:defRPr sz="2000" kern="1200">
          <a:solidFill>
            <a:srgbClr val="585857"/>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585857"/>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585857"/>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1.xml"/><Relationship Id="rId2" Type="http://schemas.openxmlformats.org/officeDocument/2006/relationships/image" Target="../media/image8.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ec.europa.eu/health/indicators/echi/list/index_en.htm" TargetMode="External"/><Relationship Id="rId4"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hyperlink" Target="http://www.statistik.at/web_en/statistics/health/european_community_health_indicators_echi/index.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healthworkers4all.eu" TargetMode="Externa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wmf"/></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146300" y="4390052"/>
            <a:ext cx="4851400" cy="800100"/>
          </a:xfrm>
          <a:prstGeom prst="rect">
            <a:avLst/>
          </a:prstGeom>
        </p:spPr>
      </p:pic>
      <p:pic>
        <p:nvPicPr>
          <p:cNvPr id="9" name="Picture 8"/>
          <p:cNvPicPr>
            <a:picLocks noChangeAspect="1"/>
          </p:cNvPicPr>
          <p:nvPr/>
        </p:nvPicPr>
        <p:blipFill>
          <a:blip r:embed="rId3"/>
          <a:stretch>
            <a:fillRect/>
          </a:stretch>
        </p:blipFill>
        <p:spPr>
          <a:xfrm>
            <a:off x="1870075" y="1454909"/>
            <a:ext cx="2159000" cy="2616200"/>
          </a:xfrm>
          <a:prstGeom prst="rect">
            <a:avLst/>
          </a:prstGeom>
        </p:spPr>
      </p:pic>
      <p:pic>
        <p:nvPicPr>
          <p:cNvPr id="10" name="Picture 9"/>
          <p:cNvPicPr>
            <a:picLocks noChangeAspect="1"/>
          </p:cNvPicPr>
          <p:nvPr/>
        </p:nvPicPr>
        <p:blipFill>
          <a:blip r:embed="rId4"/>
          <a:stretch>
            <a:fillRect/>
          </a:stretch>
        </p:blipFill>
        <p:spPr>
          <a:xfrm>
            <a:off x="5102225" y="1454909"/>
            <a:ext cx="2159000" cy="2616200"/>
          </a:xfrm>
          <a:prstGeom prst="rect">
            <a:avLst/>
          </a:prstGeom>
        </p:spPr>
      </p:pic>
      <p:pic>
        <p:nvPicPr>
          <p:cNvPr id="11" name="Picture 10"/>
          <p:cNvPicPr>
            <a:picLocks noChangeAspect="1"/>
          </p:cNvPicPr>
          <p:nvPr/>
        </p:nvPicPr>
        <p:blipFill>
          <a:blip r:embed="rId5"/>
          <a:stretch>
            <a:fillRect/>
          </a:stretch>
        </p:blipFill>
        <p:spPr>
          <a:xfrm>
            <a:off x="4025900" y="1587393"/>
            <a:ext cx="1079500" cy="1079500"/>
          </a:xfrm>
          <a:prstGeom prst="rect">
            <a:avLst/>
          </a:prstGeom>
        </p:spPr>
      </p:pic>
    </p:spTree>
    <p:extLst>
      <p:ext uri="{BB962C8B-B14F-4D97-AF65-F5344CB8AC3E}">
        <p14:creationId xmlns:p14="http://schemas.microsoft.com/office/powerpoint/2010/main" val="3514944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0-#ppt_w/2"/>
                                          </p:val>
                                        </p:tav>
                                        <p:tav tm="100000">
                                          <p:val>
                                            <p:strVal val="#ppt_x"/>
                                          </p:val>
                                        </p:tav>
                                      </p:tavLst>
                                    </p:anim>
                                    <p:anim calcmode="lin" valueType="num">
                                      <p:cBhvr additive="base">
                                        <p:cTn id="8" dur="3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1+#ppt_w/2"/>
                                          </p:val>
                                        </p:tav>
                                        <p:tav tm="100000">
                                          <p:val>
                                            <p:strVal val="#ppt_x"/>
                                          </p:val>
                                        </p:tav>
                                      </p:tavLst>
                                    </p:anim>
                                    <p:anim calcmode="lin" valueType="num">
                                      <p:cBhvr additive="base">
                                        <p:cTn id="12" dur="30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4358134" cy="461665"/>
          </a:xfrm>
          <a:prstGeom prst="rect">
            <a:avLst/>
          </a:prstGeom>
          <a:noFill/>
        </p:spPr>
        <p:txBody>
          <a:bodyPr wrap="none" rtlCol="0">
            <a:spAutoFit/>
          </a:bodyPr>
          <a:lstStyle/>
          <a:p>
            <a:r>
              <a:rPr lang="nl-BE" sz="2400" b="1" dirty="0" smtClean="0">
                <a:solidFill>
                  <a:srgbClr val="4F81BD"/>
                </a:solidFill>
              </a:rPr>
              <a:t>TANGIBLE CASES </a:t>
            </a:r>
            <a:r>
              <a:rPr lang="fr-FR" sz="2400" b="1" dirty="0" smtClean="0">
                <a:solidFill>
                  <a:srgbClr val="4F81BD"/>
                </a:solidFill>
              </a:rPr>
              <a:t>–</a:t>
            </a:r>
            <a:r>
              <a:rPr lang="nl-BE" sz="2400" b="1" dirty="0" smtClean="0">
                <a:solidFill>
                  <a:srgbClr val="4F81BD"/>
                </a:solidFill>
              </a:rPr>
              <a:t> BELGIUM (2)</a:t>
            </a:r>
            <a:endParaRPr lang="fr-FR" sz="2400" b="1" dirty="0">
              <a:solidFill>
                <a:srgbClr val="4F81BD"/>
              </a:solidFill>
            </a:endParaRPr>
          </a:p>
        </p:txBody>
      </p:sp>
      <p:pic>
        <p:nvPicPr>
          <p:cNvPr id="4" name="Image 3" descr="MOBILITY_FIG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046" y="877150"/>
            <a:ext cx="6242426" cy="4860665"/>
          </a:xfrm>
          <a:prstGeom prst="rect">
            <a:avLst/>
          </a:prstGeom>
        </p:spPr>
      </p:pic>
    </p:spTree>
    <p:extLst>
      <p:ext uri="{BB962C8B-B14F-4D97-AF65-F5344CB8AC3E}">
        <p14:creationId xmlns:p14="http://schemas.microsoft.com/office/powerpoint/2010/main" val="9230557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4227990" cy="461665"/>
          </a:xfrm>
          <a:prstGeom prst="rect">
            <a:avLst/>
          </a:prstGeom>
          <a:noFill/>
        </p:spPr>
        <p:txBody>
          <a:bodyPr wrap="none" rtlCol="0">
            <a:spAutoFit/>
          </a:bodyPr>
          <a:lstStyle/>
          <a:p>
            <a:r>
              <a:rPr lang="nl-BE" sz="2400" b="1" dirty="0" smtClean="0">
                <a:solidFill>
                  <a:srgbClr val="4F81BD"/>
                </a:solidFill>
              </a:rPr>
              <a:t>TANGIBLE CASES </a:t>
            </a:r>
            <a:r>
              <a:rPr lang="fr-FR" sz="2400" b="1" dirty="0" smtClean="0">
                <a:solidFill>
                  <a:srgbClr val="4F81BD"/>
                </a:solidFill>
              </a:rPr>
              <a:t>–</a:t>
            </a:r>
            <a:r>
              <a:rPr lang="nl-BE" sz="2400" b="1" dirty="0" smtClean="0">
                <a:solidFill>
                  <a:srgbClr val="4F81BD"/>
                </a:solidFill>
              </a:rPr>
              <a:t> BELGIUM (3)</a:t>
            </a:r>
            <a:endParaRPr lang="fr-FR" sz="2400" b="1" dirty="0">
              <a:solidFill>
                <a:srgbClr val="4F81BD"/>
              </a:solidFill>
            </a:endParaRPr>
          </a:p>
        </p:txBody>
      </p:sp>
      <p:pic>
        <p:nvPicPr>
          <p:cNvPr id="3" name="Image 2" descr="MOBILITY_FIG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21" y="844160"/>
            <a:ext cx="6251321" cy="4785429"/>
          </a:xfrm>
          <a:prstGeom prst="rect">
            <a:avLst/>
          </a:prstGeom>
        </p:spPr>
      </p:pic>
    </p:spTree>
    <p:extLst>
      <p:ext uri="{BB962C8B-B14F-4D97-AF65-F5344CB8AC3E}">
        <p14:creationId xmlns:p14="http://schemas.microsoft.com/office/powerpoint/2010/main" val="7947915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4227990" cy="461665"/>
          </a:xfrm>
          <a:prstGeom prst="rect">
            <a:avLst/>
          </a:prstGeom>
          <a:noFill/>
        </p:spPr>
        <p:txBody>
          <a:bodyPr wrap="none" rtlCol="0">
            <a:spAutoFit/>
          </a:bodyPr>
          <a:lstStyle/>
          <a:p>
            <a:r>
              <a:rPr lang="nl-BE" sz="2400" b="1" dirty="0" smtClean="0">
                <a:solidFill>
                  <a:srgbClr val="4F81BD"/>
                </a:solidFill>
              </a:rPr>
              <a:t>TANGIBLE CASES </a:t>
            </a:r>
            <a:r>
              <a:rPr lang="fr-FR" sz="2400" b="1" dirty="0" smtClean="0">
                <a:solidFill>
                  <a:srgbClr val="4F81BD"/>
                </a:solidFill>
              </a:rPr>
              <a:t>–</a:t>
            </a:r>
            <a:r>
              <a:rPr lang="nl-BE" sz="2400" b="1" dirty="0" smtClean="0">
                <a:solidFill>
                  <a:srgbClr val="4F81BD"/>
                </a:solidFill>
              </a:rPr>
              <a:t> BELGIUM (4)</a:t>
            </a:r>
            <a:endParaRPr lang="fr-FR" sz="2400" b="1" dirty="0">
              <a:solidFill>
                <a:srgbClr val="4F81BD"/>
              </a:solidFill>
            </a:endParaRPr>
          </a:p>
        </p:txBody>
      </p:sp>
      <p:pic>
        <p:nvPicPr>
          <p:cNvPr id="4" name="Image 3" descr="MOBILITY_FIG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60" y="1709406"/>
            <a:ext cx="7810500" cy="2387600"/>
          </a:xfrm>
          <a:prstGeom prst="rect">
            <a:avLst/>
          </a:prstGeom>
        </p:spPr>
      </p:pic>
    </p:spTree>
    <p:extLst>
      <p:ext uri="{BB962C8B-B14F-4D97-AF65-F5344CB8AC3E}">
        <p14:creationId xmlns:p14="http://schemas.microsoft.com/office/powerpoint/2010/main" val="40548038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5547612" cy="461665"/>
          </a:xfrm>
          <a:prstGeom prst="rect">
            <a:avLst/>
          </a:prstGeom>
          <a:noFill/>
        </p:spPr>
        <p:txBody>
          <a:bodyPr wrap="none" rtlCol="0">
            <a:spAutoFit/>
          </a:bodyPr>
          <a:lstStyle/>
          <a:p>
            <a:r>
              <a:rPr lang="nl-BE" sz="2400" b="1" dirty="0" smtClean="0">
                <a:solidFill>
                  <a:srgbClr val="4F81BD"/>
                </a:solidFill>
              </a:rPr>
              <a:t>TANGIBLE CASES </a:t>
            </a:r>
            <a:r>
              <a:rPr lang="fr-FR" sz="2400" b="1" dirty="0" smtClean="0">
                <a:solidFill>
                  <a:srgbClr val="4F81BD"/>
                </a:solidFill>
              </a:rPr>
              <a:t>–</a:t>
            </a:r>
            <a:r>
              <a:rPr lang="nl-BE" sz="2400" b="1" dirty="0" smtClean="0">
                <a:solidFill>
                  <a:srgbClr val="4F81BD"/>
                </a:solidFill>
              </a:rPr>
              <a:t> UK  (source GMC 2013</a:t>
            </a:r>
            <a:r>
              <a:rPr lang="nl-BE" sz="2400" b="1" dirty="0" smtClean="0">
                <a:solidFill>
                  <a:srgbClr val="4F81BD"/>
                </a:solidFill>
              </a:rPr>
              <a:t>)</a:t>
            </a:r>
            <a:endParaRPr lang="fr-FR" sz="2400" b="1" dirty="0">
              <a:solidFill>
                <a:srgbClr val="4F81BD"/>
              </a:solidFill>
            </a:endParaRPr>
          </a:p>
        </p:txBody>
      </p:sp>
      <p:pic>
        <p:nvPicPr>
          <p:cNvPr id="3" name="Image 2" descr="MOBILITY_FIG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5733"/>
            <a:ext cx="9144000" cy="3706637"/>
          </a:xfrm>
          <a:prstGeom prst="rect">
            <a:avLst/>
          </a:prstGeom>
        </p:spPr>
      </p:pic>
    </p:spTree>
    <p:extLst>
      <p:ext uri="{BB962C8B-B14F-4D97-AF65-F5344CB8AC3E}">
        <p14:creationId xmlns:p14="http://schemas.microsoft.com/office/powerpoint/2010/main" val="5324627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5709165" cy="461665"/>
          </a:xfrm>
          <a:prstGeom prst="rect">
            <a:avLst/>
          </a:prstGeom>
          <a:noFill/>
        </p:spPr>
        <p:txBody>
          <a:bodyPr wrap="none" rtlCol="0">
            <a:spAutoFit/>
          </a:bodyPr>
          <a:lstStyle/>
          <a:p>
            <a:r>
              <a:rPr lang="nl-BE" sz="2400" b="1" dirty="0" smtClean="0">
                <a:solidFill>
                  <a:srgbClr val="4F81BD"/>
                </a:solidFill>
              </a:rPr>
              <a:t>TANGIBLE CASES </a:t>
            </a:r>
            <a:r>
              <a:rPr lang="fr-FR" sz="2400" b="1" dirty="0" smtClean="0">
                <a:solidFill>
                  <a:srgbClr val="4F81BD"/>
                </a:solidFill>
              </a:rPr>
              <a:t>–</a:t>
            </a:r>
            <a:r>
              <a:rPr lang="nl-BE" sz="2400" b="1" dirty="0" smtClean="0">
                <a:solidFill>
                  <a:srgbClr val="4F81BD"/>
                </a:solidFill>
              </a:rPr>
              <a:t> </a:t>
            </a:r>
            <a:r>
              <a:rPr lang="nl-BE" sz="2400" b="1" dirty="0" smtClean="0">
                <a:solidFill>
                  <a:srgbClr val="4F81BD"/>
                </a:solidFill>
              </a:rPr>
              <a:t>CA - (</a:t>
            </a:r>
            <a:r>
              <a:rPr lang="nl-BE" sz="2400" b="1" dirty="0" smtClean="0">
                <a:solidFill>
                  <a:srgbClr val="4F81BD"/>
                </a:solidFill>
              </a:rPr>
              <a:t>source OECD 2008</a:t>
            </a:r>
            <a:r>
              <a:rPr lang="nl-BE" sz="2400" b="1" dirty="0" smtClean="0">
                <a:solidFill>
                  <a:srgbClr val="4F81BD"/>
                </a:solidFill>
              </a:rPr>
              <a:t>)</a:t>
            </a:r>
            <a:endParaRPr lang="fr-FR" sz="2400" b="1" dirty="0">
              <a:solidFill>
                <a:srgbClr val="4F81BD"/>
              </a:solidFill>
            </a:endParaRPr>
          </a:p>
        </p:txBody>
      </p:sp>
      <p:pic>
        <p:nvPicPr>
          <p:cNvPr id="4" name="Image 3" descr="MOBILITY_FIG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35" y="844160"/>
            <a:ext cx="5550082" cy="5396765"/>
          </a:xfrm>
          <a:prstGeom prst="rect">
            <a:avLst/>
          </a:prstGeom>
        </p:spPr>
      </p:pic>
      <p:sp>
        <p:nvSpPr>
          <p:cNvPr id="6" name="Flèche vers la droite 5"/>
          <p:cNvSpPr/>
          <p:nvPr/>
        </p:nvSpPr>
        <p:spPr>
          <a:xfrm>
            <a:off x="224108" y="1549936"/>
            <a:ext cx="1232584" cy="4855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Flèche vers la gauche 6"/>
          <p:cNvSpPr/>
          <p:nvPr/>
        </p:nvSpPr>
        <p:spPr>
          <a:xfrm>
            <a:off x="6544372" y="1699327"/>
            <a:ext cx="1243319" cy="4481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595767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4810932" cy="461665"/>
          </a:xfrm>
          <a:prstGeom prst="rect">
            <a:avLst/>
          </a:prstGeom>
          <a:noFill/>
        </p:spPr>
        <p:txBody>
          <a:bodyPr wrap="none" rtlCol="0">
            <a:spAutoFit/>
          </a:bodyPr>
          <a:lstStyle/>
          <a:p>
            <a:r>
              <a:rPr lang="nl-BE" sz="2400" b="1" dirty="0" smtClean="0">
                <a:solidFill>
                  <a:srgbClr val="4F81BD"/>
                </a:solidFill>
              </a:rPr>
              <a:t>TANGIBLE CASES </a:t>
            </a:r>
            <a:r>
              <a:rPr lang="fr-FR" sz="2400" b="1" dirty="0" smtClean="0">
                <a:solidFill>
                  <a:srgbClr val="4F81BD"/>
                </a:solidFill>
              </a:rPr>
              <a:t>–</a:t>
            </a:r>
            <a:r>
              <a:rPr lang="nl-BE" sz="2400" b="1" dirty="0" smtClean="0">
                <a:solidFill>
                  <a:srgbClr val="4F81BD"/>
                </a:solidFill>
              </a:rPr>
              <a:t> HU (source MoH)</a:t>
            </a:r>
            <a:endParaRPr lang="fr-FR" sz="2400" b="1" dirty="0">
              <a:solidFill>
                <a:srgbClr val="4F81BD"/>
              </a:solidFill>
            </a:endParaRPr>
          </a:p>
        </p:txBody>
      </p:sp>
      <p:sp>
        <p:nvSpPr>
          <p:cNvPr id="5" name="ZoneTexte 4"/>
          <p:cNvSpPr txBox="1"/>
          <p:nvPr/>
        </p:nvSpPr>
        <p:spPr>
          <a:xfrm>
            <a:off x="742241" y="5163088"/>
            <a:ext cx="2055558" cy="369332"/>
          </a:xfrm>
          <a:prstGeom prst="rect">
            <a:avLst/>
          </a:prstGeom>
          <a:noFill/>
        </p:spPr>
        <p:txBody>
          <a:bodyPr wrap="none" rtlCol="0">
            <a:spAutoFit/>
          </a:bodyPr>
          <a:lstStyle/>
          <a:p>
            <a:r>
              <a:rPr lang="fr-FR" dirty="0" smtClean="0"/>
              <a:t>Discussion : </a:t>
            </a:r>
            <a:r>
              <a:rPr lang="fr-FR" dirty="0" err="1" smtClean="0"/>
              <a:t>outflow</a:t>
            </a:r>
            <a:endParaRPr lang="fr-FR" dirty="0"/>
          </a:p>
        </p:txBody>
      </p:sp>
      <p:pic>
        <p:nvPicPr>
          <p:cNvPr id="4" name="Image 3" descr="MOBILITY_FIG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7468"/>
            <a:ext cx="7834769" cy="3605620"/>
          </a:xfrm>
          <a:prstGeom prst="rect">
            <a:avLst/>
          </a:prstGeom>
        </p:spPr>
      </p:pic>
    </p:spTree>
    <p:extLst>
      <p:ext uri="{BB962C8B-B14F-4D97-AF65-F5344CB8AC3E}">
        <p14:creationId xmlns:p14="http://schemas.microsoft.com/office/powerpoint/2010/main" val="28719671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4019049" cy="461665"/>
          </a:xfrm>
          <a:prstGeom prst="rect">
            <a:avLst/>
          </a:prstGeom>
          <a:noFill/>
        </p:spPr>
        <p:txBody>
          <a:bodyPr wrap="none" rtlCol="0">
            <a:spAutoFit/>
          </a:bodyPr>
          <a:lstStyle/>
          <a:p>
            <a:r>
              <a:rPr lang="nl-BE" sz="2400" b="1" dirty="0" smtClean="0">
                <a:solidFill>
                  <a:srgbClr val="4F81BD"/>
                </a:solidFill>
              </a:rPr>
              <a:t>FRANCE &amp; NORTHERN AFRICA</a:t>
            </a:r>
            <a:endParaRPr lang="fr-FR" sz="2400" b="1" dirty="0">
              <a:solidFill>
                <a:srgbClr val="4F81BD"/>
              </a:solidFill>
            </a:endParaRPr>
          </a:p>
        </p:txBody>
      </p:sp>
      <p:pic>
        <p:nvPicPr>
          <p:cNvPr id="5" name="Image 4" descr="MOBILITY_FIG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264" y="1153341"/>
            <a:ext cx="6633591" cy="4957944"/>
          </a:xfrm>
          <a:prstGeom prst="rect">
            <a:avLst/>
          </a:prstGeom>
        </p:spPr>
      </p:pic>
    </p:spTree>
    <p:extLst>
      <p:ext uri="{BB962C8B-B14F-4D97-AF65-F5344CB8AC3E}">
        <p14:creationId xmlns:p14="http://schemas.microsoft.com/office/powerpoint/2010/main" val="405676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5673348" cy="461665"/>
          </a:xfrm>
          <a:prstGeom prst="rect">
            <a:avLst/>
          </a:prstGeom>
          <a:noFill/>
        </p:spPr>
        <p:txBody>
          <a:bodyPr wrap="none" rtlCol="0">
            <a:spAutoFit/>
          </a:bodyPr>
          <a:lstStyle/>
          <a:p>
            <a:r>
              <a:rPr lang="nl-BE" sz="2400" b="1" dirty="0" smtClean="0">
                <a:solidFill>
                  <a:srgbClr val="4F81BD"/>
                </a:solidFill>
              </a:rPr>
              <a:t>IN FACT WE KNOW A LOT ABOUT INFLOWS</a:t>
            </a:r>
            <a:endParaRPr lang="fr-FR" sz="2400" b="1" dirty="0">
              <a:solidFill>
                <a:srgbClr val="4F81BD"/>
              </a:solidFill>
            </a:endParaRPr>
          </a:p>
        </p:txBody>
      </p:sp>
      <p:sp>
        <p:nvSpPr>
          <p:cNvPr id="3" name="ZoneTexte 2"/>
          <p:cNvSpPr txBox="1"/>
          <p:nvPr/>
        </p:nvSpPr>
        <p:spPr>
          <a:xfrm>
            <a:off x="520217" y="1501090"/>
            <a:ext cx="5647700" cy="2862322"/>
          </a:xfrm>
          <a:prstGeom prst="rect">
            <a:avLst/>
          </a:prstGeom>
          <a:noFill/>
        </p:spPr>
        <p:txBody>
          <a:bodyPr wrap="none" rtlCol="0">
            <a:spAutoFit/>
          </a:bodyPr>
          <a:lstStyle/>
          <a:p>
            <a:r>
              <a:rPr lang="en-GB" sz="2000" dirty="0" smtClean="0"/>
              <a:t>Important studies to read :</a:t>
            </a:r>
          </a:p>
          <a:p>
            <a:pPr marL="285750" indent="-285750">
              <a:buFont typeface="Arial"/>
              <a:buChar char="•"/>
            </a:pPr>
            <a:r>
              <a:rPr lang="en-GB" sz="2000" dirty="0" smtClean="0"/>
              <a:t>	Prometheus study (books I &amp; II)</a:t>
            </a:r>
          </a:p>
          <a:p>
            <a:pPr marL="285750" indent="-285750">
              <a:buFont typeface="Arial"/>
              <a:buChar char="•"/>
            </a:pPr>
            <a:r>
              <a:rPr lang="en-GB" sz="2000" dirty="0" smtClean="0"/>
              <a:t>	</a:t>
            </a:r>
            <a:r>
              <a:rPr lang="en-GB" sz="2000" dirty="0" err="1" smtClean="0"/>
              <a:t>MohProf</a:t>
            </a:r>
            <a:r>
              <a:rPr lang="en-GB" sz="2000" dirty="0" smtClean="0"/>
              <a:t> (Mobility of Health Professionals) study</a:t>
            </a:r>
          </a:p>
          <a:p>
            <a:pPr marL="285750" indent="-285750">
              <a:buFont typeface="Arial"/>
              <a:buChar char="•"/>
            </a:pPr>
            <a:r>
              <a:rPr lang="en-GB" sz="2000" dirty="0" smtClean="0"/>
              <a:t>	RN4cast (this one on nurses)</a:t>
            </a:r>
          </a:p>
          <a:p>
            <a:pPr marL="285750" indent="-285750">
              <a:buFont typeface="Arial"/>
              <a:buChar char="•"/>
            </a:pPr>
            <a:endParaRPr lang="en-GB" sz="2000" dirty="0"/>
          </a:p>
          <a:p>
            <a:pPr marL="285750" indent="-285750">
              <a:buFont typeface="Arial"/>
              <a:buChar char="•"/>
            </a:pPr>
            <a:endParaRPr lang="en-GB" sz="2000" dirty="0" smtClean="0"/>
          </a:p>
          <a:p>
            <a:r>
              <a:rPr lang="en-GB" sz="2000" dirty="0" smtClean="0"/>
              <a:t>But also :</a:t>
            </a:r>
          </a:p>
          <a:p>
            <a:endParaRPr lang="en-GB" sz="2000" dirty="0"/>
          </a:p>
          <a:p>
            <a:endParaRPr lang="en-GB" sz="2000" dirty="0"/>
          </a:p>
        </p:txBody>
      </p:sp>
      <p:pic>
        <p:nvPicPr>
          <p:cNvPr id="4" name="Image 3" descr="MOBILITY_FIG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59" y="3316724"/>
            <a:ext cx="3610800" cy="2304870"/>
          </a:xfrm>
          <a:prstGeom prst="rect">
            <a:avLst/>
          </a:prstGeom>
        </p:spPr>
      </p:pic>
      <p:sp>
        <p:nvSpPr>
          <p:cNvPr id="5" name="ZoneTexte 4"/>
          <p:cNvSpPr txBox="1"/>
          <p:nvPr/>
        </p:nvSpPr>
        <p:spPr>
          <a:xfrm>
            <a:off x="270428" y="4712783"/>
            <a:ext cx="1974231" cy="307777"/>
          </a:xfrm>
          <a:prstGeom prst="rect">
            <a:avLst/>
          </a:prstGeom>
          <a:noFill/>
        </p:spPr>
        <p:txBody>
          <a:bodyPr wrap="none" rtlCol="0">
            <a:spAutoFit/>
          </a:bodyPr>
          <a:lstStyle/>
          <a:p>
            <a:r>
              <a:rPr lang="fr-FR" sz="1400" i="1" dirty="0" smtClean="0">
                <a:solidFill>
                  <a:srgbClr val="4F81BD"/>
                </a:solidFill>
              </a:rPr>
              <a:t>Note / show a bit of </a:t>
            </a:r>
            <a:r>
              <a:rPr lang="fr-FR" sz="1400" i="1" dirty="0" err="1" smtClean="0">
                <a:solidFill>
                  <a:srgbClr val="4F81BD"/>
                </a:solidFill>
              </a:rPr>
              <a:t>this</a:t>
            </a:r>
            <a:endParaRPr lang="fr-FR" sz="1400" i="1" dirty="0">
              <a:solidFill>
                <a:srgbClr val="4F81BD"/>
              </a:solidFill>
            </a:endParaRPr>
          </a:p>
        </p:txBody>
      </p:sp>
    </p:spTree>
    <p:extLst>
      <p:ext uri="{BB962C8B-B14F-4D97-AF65-F5344CB8AC3E}">
        <p14:creationId xmlns:p14="http://schemas.microsoft.com/office/powerpoint/2010/main" val="31274531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4035029" cy="461665"/>
          </a:xfrm>
          <a:prstGeom prst="rect">
            <a:avLst/>
          </a:prstGeom>
          <a:noFill/>
        </p:spPr>
        <p:txBody>
          <a:bodyPr wrap="none" rtlCol="0">
            <a:spAutoFit/>
          </a:bodyPr>
          <a:lstStyle/>
          <a:p>
            <a:r>
              <a:rPr lang="nl-BE" sz="2400" b="1" dirty="0" smtClean="0">
                <a:solidFill>
                  <a:srgbClr val="4F81BD"/>
                </a:solidFill>
              </a:rPr>
              <a:t>AND YET WE FEEL HELPLESS </a:t>
            </a:r>
            <a:r>
              <a:rPr lang="fr-FR" sz="2400" b="1" dirty="0" smtClean="0">
                <a:solidFill>
                  <a:srgbClr val="4F81BD"/>
                </a:solidFill>
              </a:rPr>
              <a:t>…</a:t>
            </a:r>
            <a:r>
              <a:rPr lang="nl-BE" sz="2400" b="1" dirty="0" smtClean="0">
                <a:solidFill>
                  <a:srgbClr val="4F81BD"/>
                </a:solidFill>
              </a:rPr>
              <a:t> </a:t>
            </a:r>
            <a:endParaRPr lang="fr-FR" sz="2400" b="1" dirty="0">
              <a:solidFill>
                <a:srgbClr val="4F81BD"/>
              </a:solidFill>
            </a:endParaRPr>
          </a:p>
        </p:txBody>
      </p:sp>
      <p:sp>
        <p:nvSpPr>
          <p:cNvPr id="3" name="Rectangle à coins arrondis 2"/>
          <p:cNvSpPr/>
          <p:nvPr/>
        </p:nvSpPr>
        <p:spPr>
          <a:xfrm>
            <a:off x="1012116" y="1021995"/>
            <a:ext cx="1682414" cy="940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We have very poor data on outflow</a:t>
            </a:r>
            <a:endParaRPr lang="en-GB" dirty="0"/>
          </a:p>
        </p:txBody>
      </p:sp>
      <p:sp>
        <p:nvSpPr>
          <p:cNvPr id="4" name="Rectangle à coins arrondis 3"/>
          <p:cNvSpPr/>
          <p:nvPr/>
        </p:nvSpPr>
        <p:spPr>
          <a:xfrm>
            <a:off x="3913089" y="2321556"/>
            <a:ext cx="1682414" cy="940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We do not have a EU data strategy</a:t>
            </a:r>
            <a:endParaRPr lang="en-GB"/>
          </a:p>
        </p:txBody>
      </p:sp>
      <p:sp>
        <p:nvSpPr>
          <p:cNvPr id="5" name="Rectangle à coins arrondis 4"/>
          <p:cNvSpPr/>
          <p:nvPr/>
        </p:nvSpPr>
        <p:spPr>
          <a:xfrm>
            <a:off x="2028793" y="3261799"/>
            <a:ext cx="1682414" cy="940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smtClean="0"/>
              <a:t>We all know ecellent specialists who left</a:t>
            </a:r>
            <a:endParaRPr lang="en-GB" sz="1600"/>
          </a:p>
        </p:txBody>
      </p:sp>
      <p:sp>
        <p:nvSpPr>
          <p:cNvPr id="6" name="Rectangle à coins arrondis 5"/>
          <p:cNvSpPr/>
          <p:nvPr/>
        </p:nvSpPr>
        <p:spPr>
          <a:xfrm>
            <a:off x="4113853" y="3731920"/>
            <a:ext cx="1682414" cy="940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We  all know good trainees who left</a:t>
            </a:r>
            <a:endParaRPr lang="en-GB"/>
          </a:p>
        </p:txBody>
      </p:sp>
      <p:sp>
        <p:nvSpPr>
          <p:cNvPr id="7" name="Rectangle à coins arrondis 6"/>
          <p:cNvSpPr/>
          <p:nvPr/>
        </p:nvSpPr>
        <p:spPr>
          <a:xfrm>
            <a:off x="944124" y="4449474"/>
            <a:ext cx="1682414" cy="940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We have no grip on the outflow</a:t>
            </a:r>
            <a:endParaRPr lang="en-GB" dirty="0"/>
          </a:p>
        </p:txBody>
      </p:sp>
      <p:sp>
        <p:nvSpPr>
          <p:cNvPr id="8" name="Rectangle à coins arrondis 7"/>
          <p:cNvSpPr/>
          <p:nvPr/>
        </p:nvSpPr>
        <p:spPr>
          <a:xfrm>
            <a:off x="5615949" y="1092643"/>
            <a:ext cx="1682414" cy="940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We have no qualitative date</a:t>
            </a:r>
            <a:endParaRPr lang="en-GB"/>
          </a:p>
        </p:txBody>
      </p:sp>
      <p:sp>
        <p:nvSpPr>
          <p:cNvPr id="9" name="Rectangle à coins arrondis 8"/>
          <p:cNvSpPr/>
          <p:nvPr/>
        </p:nvSpPr>
        <p:spPr>
          <a:xfrm>
            <a:off x="6057341" y="2762627"/>
            <a:ext cx="1682414" cy="940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We do not know the price tag</a:t>
            </a:r>
            <a:endParaRPr lang="en-GB"/>
          </a:p>
        </p:txBody>
      </p:sp>
      <p:sp>
        <p:nvSpPr>
          <p:cNvPr id="10" name="Rectangle à coins arrondis 9"/>
          <p:cNvSpPr/>
          <p:nvPr/>
        </p:nvSpPr>
        <p:spPr>
          <a:xfrm>
            <a:off x="6291095" y="4622677"/>
            <a:ext cx="1682414" cy="940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smtClean="0"/>
              <a:t>Some countries face terrible consequences</a:t>
            </a:r>
            <a:endParaRPr lang="en-GB" sz="1600"/>
          </a:p>
        </p:txBody>
      </p:sp>
      <p:sp>
        <p:nvSpPr>
          <p:cNvPr id="11" name="ZoneTexte 10"/>
          <p:cNvSpPr txBox="1"/>
          <p:nvPr/>
        </p:nvSpPr>
        <p:spPr>
          <a:xfrm>
            <a:off x="3694507" y="6046236"/>
            <a:ext cx="838691" cy="369332"/>
          </a:xfrm>
          <a:prstGeom prst="rect">
            <a:avLst/>
          </a:prstGeom>
          <a:noFill/>
        </p:spPr>
        <p:txBody>
          <a:bodyPr wrap="none" rtlCol="0">
            <a:spAutoFit/>
          </a:bodyPr>
          <a:lstStyle/>
          <a:p>
            <a:r>
              <a:rPr lang="fr-FR" b="1" dirty="0" err="1" smtClean="0">
                <a:solidFill>
                  <a:srgbClr val="4F81BD"/>
                </a:solidFill>
              </a:rPr>
              <a:t>Others</a:t>
            </a:r>
            <a:endParaRPr lang="fr-FR" b="1" dirty="0">
              <a:solidFill>
                <a:srgbClr val="4F81BD"/>
              </a:solidFill>
            </a:endParaRPr>
          </a:p>
        </p:txBody>
      </p:sp>
      <p:sp>
        <p:nvSpPr>
          <p:cNvPr id="12" name="Rectangle à coins arrondis 11"/>
          <p:cNvSpPr/>
          <p:nvPr/>
        </p:nvSpPr>
        <p:spPr>
          <a:xfrm>
            <a:off x="3197513" y="1021995"/>
            <a:ext cx="1682414" cy="940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We are not able to produce ECHIM indicator “mobility”</a:t>
            </a:r>
            <a:endParaRPr lang="en-GB" sz="1400" dirty="0"/>
          </a:p>
        </p:txBody>
      </p:sp>
      <p:sp>
        <p:nvSpPr>
          <p:cNvPr id="13" name="Rectangle à coins arrondis 12"/>
          <p:cNvSpPr/>
          <p:nvPr/>
        </p:nvSpPr>
        <p:spPr>
          <a:xfrm>
            <a:off x="346379" y="2292505"/>
            <a:ext cx="1682414" cy="940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“hit’ topic for parliamentary discussions</a:t>
            </a:r>
            <a:endParaRPr lang="en-GB" dirty="0"/>
          </a:p>
        </p:txBody>
      </p:sp>
      <p:sp>
        <p:nvSpPr>
          <p:cNvPr id="14" name="Rectangle à coins arrondis 13"/>
          <p:cNvSpPr/>
          <p:nvPr/>
        </p:nvSpPr>
        <p:spPr>
          <a:xfrm>
            <a:off x="2872832" y="4780090"/>
            <a:ext cx="1682414" cy="940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In some countries, immigrants took a specific place in HC system</a:t>
            </a:r>
            <a:endParaRPr lang="en-GB" sz="1200" dirty="0"/>
          </a:p>
        </p:txBody>
      </p:sp>
    </p:spTree>
    <p:extLst>
      <p:ext uri="{BB962C8B-B14F-4D97-AF65-F5344CB8AC3E}">
        <p14:creationId xmlns:p14="http://schemas.microsoft.com/office/powerpoint/2010/main" val="17153071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1765477" cy="461665"/>
          </a:xfrm>
          <a:prstGeom prst="rect">
            <a:avLst/>
          </a:prstGeom>
          <a:noFill/>
        </p:spPr>
        <p:txBody>
          <a:bodyPr wrap="none" rtlCol="0">
            <a:spAutoFit/>
          </a:bodyPr>
          <a:lstStyle/>
          <a:p>
            <a:r>
              <a:rPr lang="fr-FR" sz="2400" b="1" dirty="0" smtClean="0">
                <a:solidFill>
                  <a:srgbClr val="4F81BD"/>
                </a:solidFill>
              </a:rPr>
              <a:t>INTENTIONS</a:t>
            </a:r>
          </a:p>
        </p:txBody>
      </p:sp>
      <p:pic>
        <p:nvPicPr>
          <p:cNvPr id="2" name="Image 1" descr="MOBILITY_FIG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0" y="844160"/>
            <a:ext cx="6413500" cy="5346277"/>
          </a:xfrm>
          <a:prstGeom prst="rect">
            <a:avLst/>
          </a:prstGeom>
        </p:spPr>
      </p:pic>
    </p:spTree>
    <p:extLst>
      <p:ext uri="{BB962C8B-B14F-4D97-AF65-F5344CB8AC3E}">
        <p14:creationId xmlns:p14="http://schemas.microsoft.com/office/powerpoint/2010/main" val="20246959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80940" y="2524125"/>
            <a:ext cx="5104958" cy="2585323"/>
          </a:xfrm>
          <a:prstGeom prst="rect">
            <a:avLst/>
          </a:prstGeom>
          <a:noFill/>
        </p:spPr>
        <p:txBody>
          <a:bodyPr wrap="none" rtlCol="0">
            <a:spAutoFit/>
          </a:bodyPr>
          <a:lstStyle/>
          <a:p>
            <a:pPr algn="ctr"/>
            <a:r>
              <a:rPr lang="en-US" sz="3600" b="1" dirty="0">
                <a:solidFill>
                  <a:srgbClr val="4F81BD"/>
                </a:solidFill>
              </a:rPr>
              <a:t>Mobility of </a:t>
            </a:r>
            <a:r>
              <a:rPr lang="en-US" sz="3600" b="1" dirty="0" smtClean="0">
                <a:solidFill>
                  <a:srgbClr val="4F81BD"/>
                </a:solidFill>
              </a:rPr>
              <a:t>Physicians</a:t>
            </a:r>
          </a:p>
          <a:p>
            <a:pPr algn="ctr"/>
            <a:r>
              <a:rPr lang="en-US" sz="3600" b="1" dirty="0">
                <a:solidFill>
                  <a:srgbClr val="4F81BD"/>
                </a:solidFill>
              </a:rPr>
              <a:t>-</a:t>
            </a:r>
            <a:endParaRPr lang="en-US" sz="3600" b="1" dirty="0" smtClean="0">
              <a:solidFill>
                <a:srgbClr val="4F81BD"/>
              </a:solidFill>
            </a:endParaRPr>
          </a:p>
          <a:p>
            <a:pPr algn="ctr"/>
            <a:r>
              <a:rPr lang="en-US" sz="3600" b="1" dirty="0" smtClean="0">
                <a:solidFill>
                  <a:srgbClr val="4F81BD"/>
                </a:solidFill>
              </a:rPr>
              <a:t>opportunities </a:t>
            </a:r>
            <a:r>
              <a:rPr lang="en-US" sz="3600" b="1" dirty="0">
                <a:solidFill>
                  <a:srgbClr val="4F81BD"/>
                </a:solidFill>
              </a:rPr>
              <a:t>and </a:t>
            </a:r>
            <a:r>
              <a:rPr lang="en-US" sz="3600" b="1" dirty="0" smtClean="0">
                <a:solidFill>
                  <a:srgbClr val="4F81BD"/>
                </a:solidFill>
              </a:rPr>
              <a:t>threats</a:t>
            </a:r>
            <a:endParaRPr lang="en-US" sz="3600" b="1" dirty="0">
              <a:solidFill>
                <a:srgbClr val="4F81BD"/>
              </a:solidFill>
            </a:endParaRPr>
          </a:p>
          <a:p>
            <a:pPr algn="ctr"/>
            <a:endParaRPr lang="en-US" sz="3600" b="1" dirty="0" smtClean="0">
              <a:solidFill>
                <a:srgbClr val="4F81BD"/>
              </a:solidFill>
            </a:endParaRPr>
          </a:p>
          <a:p>
            <a:pPr algn="ctr"/>
            <a:r>
              <a:rPr lang="en-US" b="1" dirty="0" smtClean="0">
                <a:solidFill>
                  <a:srgbClr val="4F81BD"/>
                </a:solidFill>
              </a:rPr>
              <a:t>Ljubljana </a:t>
            </a:r>
            <a:r>
              <a:rPr lang="fr-FR" b="1" dirty="0" smtClean="0">
                <a:solidFill>
                  <a:srgbClr val="4F81BD"/>
                </a:solidFill>
              </a:rPr>
              <a:t>–</a:t>
            </a:r>
            <a:r>
              <a:rPr lang="en-US" b="1" dirty="0" smtClean="0">
                <a:solidFill>
                  <a:srgbClr val="4F81BD"/>
                </a:solidFill>
              </a:rPr>
              <a:t> May </a:t>
            </a:r>
            <a:r>
              <a:rPr lang="en-US" b="1" dirty="0" smtClean="0">
                <a:solidFill>
                  <a:srgbClr val="4F81BD"/>
                </a:solidFill>
              </a:rPr>
              <a:t> 9</a:t>
            </a:r>
            <a:r>
              <a:rPr lang="en-US" b="1" baseline="30000" dirty="0" smtClean="0">
                <a:solidFill>
                  <a:srgbClr val="4F81BD"/>
                </a:solidFill>
              </a:rPr>
              <a:t>th</a:t>
            </a:r>
            <a:r>
              <a:rPr lang="en-US" b="1" dirty="0" smtClean="0">
                <a:solidFill>
                  <a:srgbClr val="4F81BD"/>
                </a:solidFill>
              </a:rPr>
              <a:t>, 2014 </a:t>
            </a:r>
            <a:r>
              <a:rPr lang="fr-FR" b="1" dirty="0" smtClean="0">
                <a:solidFill>
                  <a:srgbClr val="4F81BD"/>
                </a:solidFill>
              </a:rPr>
              <a:t>–</a:t>
            </a:r>
            <a:r>
              <a:rPr lang="en-US" b="1" dirty="0" smtClean="0">
                <a:solidFill>
                  <a:srgbClr val="4F81BD"/>
                </a:solidFill>
              </a:rPr>
              <a:t> ECTS-MA Network</a:t>
            </a:r>
          </a:p>
        </p:txBody>
      </p:sp>
    </p:spTree>
    <p:extLst>
      <p:ext uri="{BB962C8B-B14F-4D97-AF65-F5344CB8AC3E}">
        <p14:creationId xmlns:p14="http://schemas.microsoft.com/office/powerpoint/2010/main" val="11583910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OBILITY_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855" y="1028700"/>
            <a:ext cx="6572119" cy="5130277"/>
          </a:xfrm>
          <a:prstGeom prst="rect">
            <a:avLst/>
          </a:prstGeom>
        </p:spPr>
      </p:pic>
      <p:sp>
        <p:nvSpPr>
          <p:cNvPr id="3" name="ZoneTexte 2"/>
          <p:cNvSpPr txBox="1"/>
          <p:nvPr/>
        </p:nvSpPr>
        <p:spPr>
          <a:xfrm>
            <a:off x="520217" y="382495"/>
            <a:ext cx="4860225" cy="461665"/>
          </a:xfrm>
          <a:prstGeom prst="rect">
            <a:avLst/>
          </a:prstGeom>
          <a:noFill/>
        </p:spPr>
        <p:txBody>
          <a:bodyPr wrap="none" rtlCol="0">
            <a:spAutoFit/>
          </a:bodyPr>
          <a:lstStyle/>
          <a:p>
            <a:r>
              <a:rPr lang="fr-FR" sz="2400" b="1" dirty="0" smtClean="0">
                <a:solidFill>
                  <a:srgbClr val="4F81BD"/>
                </a:solidFill>
              </a:rPr>
              <a:t>RELIANCE ON FOREIGN WORKFORCE</a:t>
            </a:r>
          </a:p>
        </p:txBody>
      </p:sp>
    </p:spTree>
    <p:extLst>
      <p:ext uri="{BB962C8B-B14F-4D97-AF65-F5344CB8AC3E}">
        <p14:creationId xmlns:p14="http://schemas.microsoft.com/office/powerpoint/2010/main" val="10781198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20217" y="382495"/>
            <a:ext cx="5291082" cy="461665"/>
          </a:xfrm>
          <a:prstGeom prst="rect">
            <a:avLst/>
          </a:prstGeom>
          <a:noFill/>
        </p:spPr>
        <p:txBody>
          <a:bodyPr wrap="none" rtlCol="0">
            <a:spAutoFit/>
          </a:bodyPr>
          <a:lstStyle/>
          <a:p>
            <a:r>
              <a:rPr lang="fr-FR" sz="2400" b="1" dirty="0" smtClean="0">
                <a:solidFill>
                  <a:srgbClr val="4F81BD"/>
                </a:solidFill>
              </a:rPr>
              <a:t>FOREIGN STUDENTS &amp; SELF-SUFFIENCE</a:t>
            </a:r>
          </a:p>
        </p:txBody>
      </p:sp>
      <p:pic>
        <p:nvPicPr>
          <p:cNvPr id="4" name="Image 3" descr="MOBILITY_FIG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09" y="963550"/>
            <a:ext cx="6683723" cy="5297549"/>
          </a:xfrm>
          <a:prstGeom prst="rect">
            <a:avLst/>
          </a:prstGeom>
        </p:spPr>
      </p:pic>
    </p:spTree>
    <p:extLst>
      <p:ext uri="{BB962C8B-B14F-4D97-AF65-F5344CB8AC3E}">
        <p14:creationId xmlns:p14="http://schemas.microsoft.com/office/powerpoint/2010/main" val="36114218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38764"/>
            <a:ext cx="7610623" cy="4525963"/>
          </a:xfrm>
        </p:spPr>
        <p:txBody>
          <a:bodyPr>
            <a:normAutofit fontScale="85000" lnSpcReduction="20000"/>
          </a:bodyPr>
          <a:lstStyle/>
          <a:p>
            <a:r>
              <a:rPr lang="en-GB" dirty="0" smtClean="0"/>
              <a:t>Yes &amp; No, … there is an increased willingness to seek better living conditions &amp; stability, but active recruitment is stopped.</a:t>
            </a:r>
          </a:p>
          <a:p>
            <a:endParaRPr lang="en-GB" dirty="0" smtClean="0"/>
          </a:p>
          <a:p>
            <a:r>
              <a:rPr lang="en-GB" dirty="0" smtClean="0"/>
              <a:t>The pressure on cost in the healthcare sector turned some official shortages into official plethora, cuts in salaries increases the drivers to move </a:t>
            </a:r>
            <a:r>
              <a:rPr lang="fr-FR" dirty="0" smtClean="0"/>
              <a:t>–</a:t>
            </a:r>
            <a:r>
              <a:rPr lang="en-GB" dirty="0" smtClean="0"/>
              <a:t> but also reverses the movement between countries.</a:t>
            </a:r>
          </a:p>
          <a:p>
            <a:endParaRPr lang="en-GB" dirty="0" smtClean="0"/>
          </a:p>
          <a:p>
            <a:r>
              <a:rPr lang="en-GB" dirty="0" smtClean="0"/>
              <a:t>Limitation on the budget for healthcare is considered for setting targets within the planning process than calculated population needs, which often leads to a fear of plethora and limitation of home production, but could also create a “shock” helping the (fast) transformation of Health Systems. (see BG country example </a:t>
            </a:r>
            <a:r>
              <a:rPr lang="fr-FR" dirty="0" smtClean="0"/>
              <a:t>–</a:t>
            </a:r>
            <a:r>
              <a:rPr lang="en-GB" dirty="0" smtClean="0"/>
              <a:t> Prometheus book II </a:t>
            </a:r>
            <a:r>
              <a:rPr lang="fr-FR" dirty="0" smtClean="0"/>
              <a:t>–</a:t>
            </a:r>
            <a:r>
              <a:rPr lang="en-GB" dirty="0" smtClean="0"/>
              <a:t> p46)</a:t>
            </a:r>
          </a:p>
          <a:p>
            <a:endParaRPr lang="en-GB" dirty="0"/>
          </a:p>
          <a:p>
            <a:r>
              <a:rPr lang="en-GB" dirty="0" smtClean="0"/>
              <a:t>Still … there are no Cost &lt;-&gt; benefits figures on the work of a doctor, making policy making on HWF an ideological debate.</a:t>
            </a:r>
          </a:p>
          <a:p>
            <a:endParaRPr lang="en-GB" dirty="0"/>
          </a:p>
          <a:p>
            <a:r>
              <a:rPr lang="en-GB" dirty="0" smtClean="0"/>
              <a:t>Des-investment in HC systems together with lack of vision / incoherent response kills the faith in a country and creates exodus</a:t>
            </a:r>
          </a:p>
          <a:p>
            <a:endParaRPr lang="en-GB" dirty="0"/>
          </a:p>
          <a:p>
            <a:endParaRPr lang="en-GB" dirty="0"/>
          </a:p>
        </p:txBody>
      </p:sp>
      <p:sp>
        <p:nvSpPr>
          <p:cNvPr id="4" name="ZoneTexte 3"/>
          <p:cNvSpPr txBox="1"/>
          <p:nvPr/>
        </p:nvSpPr>
        <p:spPr>
          <a:xfrm>
            <a:off x="520217" y="382495"/>
            <a:ext cx="7236326" cy="461665"/>
          </a:xfrm>
          <a:prstGeom prst="rect">
            <a:avLst/>
          </a:prstGeom>
          <a:noFill/>
        </p:spPr>
        <p:txBody>
          <a:bodyPr wrap="none" rtlCol="0">
            <a:spAutoFit/>
          </a:bodyPr>
          <a:lstStyle/>
          <a:p>
            <a:r>
              <a:rPr lang="fr-FR" sz="2400" b="1" dirty="0" smtClean="0">
                <a:solidFill>
                  <a:srgbClr val="4F81BD"/>
                </a:solidFill>
              </a:rPr>
              <a:t>IS THERE A CHANGE DUE TO THE ECONOMICAL CRISIS ?</a:t>
            </a:r>
          </a:p>
        </p:txBody>
      </p:sp>
    </p:spTree>
    <p:extLst>
      <p:ext uri="{BB962C8B-B14F-4D97-AF65-F5344CB8AC3E}">
        <p14:creationId xmlns:p14="http://schemas.microsoft.com/office/powerpoint/2010/main" val="92960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1504589" cy="461665"/>
          </a:xfrm>
          <a:prstGeom prst="rect">
            <a:avLst/>
          </a:prstGeom>
          <a:noFill/>
        </p:spPr>
        <p:txBody>
          <a:bodyPr wrap="none" rtlCol="0">
            <a:spAutoFit/>
          </a:bodyPr>
          <a:lstStyle/>
          <a:p>
            <a:r>
              <a:rPr lang="fr-FR" sz="2400" b="1" dirty="0" smtClean="0">
                <a:solidFill>
                  <a:srgbClr val="4F81BD"/>
                </a:solidFill>
              </a:rPr>
              <a:t>OUTFLOW</a:t>
            </a:r>
            <a:endParaRPr lang="fr-FR" sz="2400" b="1" dirty="0">
              <a:solidFill>
                <a:srgbClr val="4F81BD"/>
              </a:solidFill>
            </a:endParaRPr>
          </a:p>
        </p:txBody>
      </p:sp>
      <p:sp>
        <p:nvSpPr>
          <p:cNvPr id="5" name="ZoneTexte 4"/>
          <p:cNvSpPr txBox="1"/>
          <p:nvPr/>
        </p:nvSpPr>
        <p:spPr>
          <a:xfrm>
            <a:off x="520218" y="1072213"/>
            <a:ext cx="7561966" cy="4524316"/>
          </a:xfrm>
          <a:prstGeom prst="rect">
            <a:avLst/>
          </a:prstGeom>
          <a:noFill/>
        </p:spPr>
        <p:txBody>
          <a:bodyPr wrap="square" rtlCol="0">
            <a:spAutoFit/>
          </a:bodyPr>
          <a:lstStyle/>
          <a:p>
            <a:r>
              <a:rPr lang="en-GB" dirty="0" smtClean="0"/>
              <a:t>Most drivers are </a:t>
            </a:r>
            <a:r>
              <a:rPr lang="en-GB" b="1" dirty="0" smtClean="0"/>
              <a:t>NOT</a:t>
            </a:r>
            <a:r>
              <a:rPr lang="en-GB" dirty="0" smtClean="0"/>
              <a:t> specific to health care workers</a:t>
            </a:r>
          </a:p>
          <a:p>
            <a:pPr marL="285750" indent="-285750">
              <a:buFont typeface="Arial"/>
              <a:buChar char="•"/>
            </a:pPr>
            <a:r>
              <a:rPr lang="en-GB" dirty="0" smtClean="0"/>
              <a:t>Better living conditions for the migrant and his family</a:t>
            </a:r>
          </a:p>
          <a:p>
            <a:pPr marL="285750" indent="-285750">
              <a:buFont typeface="Arial"/>
              <a:buChar char="•"/>
            </a:pPr>
            <a:r>
              <a:rPr lang="en-GB" dirty="0" smtClean="0"/>
              <a:t>Better training &amp; carrier opportunities</a:t>
            </a:r>
          </a:p>
          <a:p>
            <a:pPr marL="285750" indent="-285750">
              <a:buFont typeface="Arial"/>
              <a:buChar char="•"/>
            </a:pPr>
            <a:r>
              <a:rPr lang="en-GB" dirty="0" smtClean="0"/>
              <a:t>Better infrastructures and greater hope for performing at high quality level</a:t>
            </a:r>
          </a:p>
          <a:p>
            <a:pPr marL="285750" indent="-285750">
              <a:buFont typeface="Arial"/>
              <a:buChar char="•"/>
            </a:pPr>
            <a:r>
              <a:rPr lang="en-GB" dirty="0" smtClean="0"/>
              <a:t>Better wages</a:t>
            </a:r>
          </a:p>
          <a:p>
            <a:pPr marL="285750" indent="-285750">
              <a:buFont typeface="Arial"/>
              <a:buChar char="•"/>
            </a:pPr>
            <a:r>
              <a:rPr lang="en-GB" dirty="0" smtClean="0"/>
              <a:t>Better work conditions</a:t>
            </a:r>
          </a:p>
          <a:p>
            <a:pPr marL="285750" indent="-285750">
              <a:buFont typeface="Arial"/>
              <a:buChar char="•"/>
            </a:pPr>
            <a:r>
              <a:rPr lang="en-GB" dirty="0" smtClean="0"/>
              <a:t>Language / Relations / Ethnicity / </a:t>
            </a:r>
            <a:r>
              <a:rPr lang="fr-FR" dirty="0" smtClean="0"/>
              <a:t>…</a:t>
            </a:r>
            <a:endParaRPr lang="en-GB" dirty="0" smtClean="0"/>
          </a:p>
          <a:p>
            <a:pPr marL="285750" indent="-285750">
              <a:buFont typeface="Arial"/>
              <a:buChar char="•"/>
            </a:pPr>
            <a:endParaRPr lang="en-GB" dirty="0" smtClean="0"/>
          </a:p>
          <a:p>
            <a:r>
              <a:rPr lang="en-GB" dirty="0" smtClean="0"/>
              <a:t>These are valid for 99% of the migrants.</a:t>
            </a:r>
          </a:p>
          <a:p>
            <a:endParaRPr lang="en-GB" dirty="0"/>
          </a:p>
          <a:p>
            <a:r>
              <a:rPr lang="en-GB" dirty="0" smtClean="0"/>
              <a:t>The image of a country has a major effect and a depreciation leads to a snowball effect.</a:t>
            </a:r>
          </a:p>
          <a:p>
            <a:endParaRPr lang="en-GB" dirty="0" smtClean="0"/>
          </a:p>
          <a:p>
            <a:r>
              <a:rPr lang="en-GB" dirty="0" smtClean="0"/>
              <a:t>We have to recognize that during the long medical training, the conditions will changes. Some small size studies show that the creation of a local family &amp; the social integration plays crucial roles for cancelling intentions to return home.</a:t>
            </a:r>
            <a:endParaRPr lang="en-GB" dirty="0"/>
          </a:p>
        </p:txBody>
      </p:sp>
    </p:spTree>
    <p:extLst>
      <p:ext uri="{BB962C8B-B14F-4D97-AF65-F5344CB8AC3E}">
        <p14:creationId xmlns:p14="http://schemas.microsoft.com/office/powerpoint/2010/main" val="25569975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5739822" cy="830997"/>
          </a:xfrm>
          <a:prstGeom prst="rect">
            <a:avLst/>
          </a:prstGeom>
          <a:noFill/>
        </p:spPr>
        <p:txBody>
          <a:bodyPr wrap="none" rtlCol="0">
            <a:spAutoFit/>
          </a:bodyPr>
          <a:lstStyle/>
          <a:p>
            <a:r>
              <a:rPr lang="en-GB" sz="2400" b="1" smtClean="0">
                <a:solidFill>
                  <a:srgbClr val="4F81BD"/>
                </a:solidFill>
              </a:rPr>
              <a:t>BACK TO : MOBILITY … VARIOUS CONCEPTS</a:t>
            </a:r>
          </a:p>
          <a:p>
            <a:r>
              <a:rPr lang="en-GB" sz="2400" b="1" smtClean="0">
                <a:solidFill>
                  <a:srgbClr val="4F81BD"/>
                </a:solidFill>
              </a:rPr>
              <a:t>		… and variety of thoughts</a:t>
            </a:r>
            <a:endParaRPr lang="en-GB" sz="2400" b="1">
              <a:solidFill>
                <a:srgbClr val="4F81BD"/>
              </a:solidFill>
            </a:endParaRPr>
          </a:p>
        </p:txBody>
      </p:sp>
      <p:sp>
        <p:nvSpPr>
          <p:cNvPr id="3" name="ZoneTexte 2"/>
          <p:cNvSpPr txBox="1"/>
          <p:nvPr/>
        </p:nvSpPr>
        <p:spPr>
          <a:xfrm>
            <a:off x="520217" y="1336134"/>
            <a:ext cx="7611448" cy="4462760"/>
          </a:xfrm>
          <a:prstGeom prst="rect">
            <a:avLst/>
          </a:prstGeom>
          <a:noFill/>
        </p:spPr>
        <p:txBody>
          <a:bodyPr wrap="square" rtlCol="0">
            <a:spAutoFit/>
          </a:bodyPr>
          <a:lstStyle/>
          <a:p>
            <a:pPr marL="285750" indent="-285750">
              <a:buFont typeface="Arial"/>
              <a:buChar char="•"/>
            </a:pPr>
            <a:r>
              <a:rPr lang="en-GB" sz="2400" dirty="0" smtClean="0">
                <a:solidFill>
                  <a:srgbClr val="4F81BD"/>
                </a:solidFill>
              </a:rPr>
              <a:t>Permanent mobility to EU</a:t>
            </a:r>
            <a:endParaRPr lang="en-GB" sz="2400" dirty="0" smtClean="0"/>
          </a:p>
          <a:p>
            <a:pPr marL="742950" lvl="1" indent="-285750">
              <a:buFont typeface="Arial"/>
              <a:buChar char="•"/>
            </a:pPr>
            <a:r>
              <a:rPr lang="en-GB" sz="2000" dirty="0" smtClean="0"/>
              <a:t>Most of the time from EAST to WEST</a:t>
            </a:r>
          </a:p>
          <a:p>
            <a:pPr marL="742950" lvl="1" indent="-285750">
              <a:buFont typeface="Arial"/>
              <a:buChar char="•"/>
            </a:pPr>
            <a:r>
              <a:rPr lang="en-GB" sz="2000" dirty="0" smtClean="0"/>
              <a:t>Or through language / former colonies attraction	</a:t>
            </a:r>
          </a:p>
          <a:p>
            <a:pPr lvl="1"/>
            <a:r>
              <a:rPr lang="en-GB" sz="2000" dirty="0" smtClean="0"/>
              <a:t>(Commonwealth / Africa / Latin America / …)</a:t>
            </a:r>
          </a:p>
          <a:p>
            <a:pPr marL="800100" lvl="1" indent="-342900">
              <a:buFont typeface="Arial"/>
              <a:buChar char="•"/>
            </a:pPr>
            <a:r>
              <a:rPr lang="en-GB" sz="2000" dirty="0" smtClean="0"/>
              <a:t>But also from USA / Canada / Countries at war / …</a:t>
            </a:r>
          </a:p>
          <a:p>
            <a:pPr lvl="1"/>
            <a:endParaRPr lang="en-GB" sz="2000" dirty="0" smtClean="0"/>
          </a:p>
          <a:p>
            <a:pPr marL="800100" lvl="1" indent="-342900">
              <a:buFont typeface="Wingdings" charset="2"/>
              <a:buChar char="ü"/>
            </a:pPr>
            <a:r>
              <a:rPr lang="en-GB" sz="2000" dirty="0" smtClean="0"/>
              <a:t>EU immigration strategy</a:t>
            </a:r>
          </a:p>
          <a:p>
            <a:pPr marL="800100" lvl="1" indent="-342900">
              <a:buFont typeface="Wingdings" charset="2"/>
              <a:buChar char="ü"/>
            </a:pPr>
            <a:r>
              <a:rPr lang="en-GB" sz="2000" dirty="0" smtClean="0"/>
              <a:t>Application of national law</a:t>
            </a:r>
          </a:p>
          <a:p>
            <a:pPr marL="800100" lvl="1" indent="-342900">
              <a:buFont typeface="Wingdings" charset="2"/>
              <a:buChar char="ü"/>
            </a:pPr>
            <a:r>
              <a:rPr lang="en-GB" sz="2000" dirty="0" smtClean="0"/>
              <a:t>Application of previous bilateral agreement</a:t>
            </a:r>
          </a:p>
          <a:p>
            <a:pPr marL="800100" lvl="1" indent="-342900">
              <a:buFont typeface="Wingdings" charset="2"/>
              <a:buChar char="ü"/>
            </a:pPr>
            <a:r>
              <a:rPr lang="en-GB" sz="2000" dirty="0" smtClean="0"/>
              <a:t>Negotiation on bilateral agreements</a:t>
            </a:r>
          </a:p>
          <a:p>
            <a:pPr marL="285750" indent="-285750">
              <a:buFont typeface="Arial"/>
              <a:buChar char="•"/>
            </a:pPr>
            <a:endParaRPr lang="en-GB" sz="2000" dirty="0" smtClean="0"/>
          </a:p>
          <a:p>
            <a:pPr marL="285750" indent="-285750">
              <a:buFont typeface="Arial"/>
              <a:buChar char="•"/>
            </a:pPr>
            <a:r>
              <a:rPr lang="en-GB" sz="2000" dirty="0" smtClean="0"/>
              <a:t>Country of entrance is not to be considered a country of final destination</a:t>
            </a:r>
          </a:p>
          <a:p>
            <a:pPr marL="285750" indent="-285750">
              <a:buFont typeface="Arial"/>
              <a:buChar char="•"/>
            </a:pPr>
            <a:r>
              <a:rPr lang="en-GB" sz="2000" dirty="0" smtClean="0"/>
              <a:t>Applicability of the WHO Global Code for ethical recruitment of HWF</a:t>
            </a:r>
          </a:p>
        </p:txBody>
      </p:sp>
    </p:spTree>
    <p:extLst>
      <p:ext uri="{BB962C8B-B14F-4D97-AF65-F5344CB8AC3E}">
        <p14:creationId xmlns:p14="http://schemas.microsoft.com/office/powerpoint/2010/main" val="38733787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5739822" cy="830997"/>
          </a:xfrm>
          <a:prstGeom prst="rect">
            <a:avLst/>
          </a:prstGeom>
          <a:noFill/>
        </p:spPr>
        <p:txBody>
          <a:bodyPr wrap="none" rtlCol="0">
            <a:spAutoFit/>
          </a:bodyPr>
          <a:lstStyle/>
          <a:p>
            <a:r>
              <a:rPr lang="en-GB" sz="2400" b="1" smtClean="0">
                <a:solidFill>
                  <a:srgbClr val="4F81BD"/>
                </a:solidFill>
              </a:rPr>
              <a:t>BACK TO : MOBILITY … VARIOUS CONCEPTS</a:t>
            </a:r>
          </a:p>
          <a:p>
            <a:r>
              <a:rPr lang="en-GB" sz="2400" b="1" smtClean="0">
                <a:solidFill>
                  <a:srgbClr val="4F81BD"/>
                </a:solidFill>
              </a:rPr>
              <a:t>		… and variety of thoughts</a:t>
            </a:r>
            <a:endParaRPr lang="en-GB" sz="2400" b="1">
              <a:solidFill>
                <a:srgbClr val="4F81BD"/>
              </a:solidFill>
            </a:endParaRPr>
          </a:p>
        </p:txBody>
      </p:sp>
      <p:sp>
        <p:nvSpPr>
          <p:cNvPr id="3" name="ZoneTexte 2"/>
          <p:cNvSpPr txBox="1"/>
          <p:nvPr/>
        </p:nvSpPr>
        <p:spPr>
          <a:xfrm>
            <a:off x="520217" y="1336134"/>
            <a:ext cx="7430012" cy="5262979"/>
          </a:xfrm>
          <a:prstGeom prst="rect">
            <a:avLst/>
          </a:prstGeom>
          <a:noFill/>
        </p:spPr>
        <p:txBody>
          <a:bodyPr wrap="square" rtlCol="0">
            <a:spAutoFit/>
          </a:bodyPr>
          <a:lstStyle/>
          <a:p>
            <a:pPr marL="342900" indent="-342900">
              <a:buFont typeface="Arial"/>
              <a:buChar char="•"/>
            </a:pPr>
            <a:r>
              <a:rPr lang="en-GB" sz="2400" dirty="0" smtClean="0">
                <a:solidFill>
                  <a:srgbClr val="4F81BD"/>
                </a:solidFill>
              </a:rPr>
              <a:t>Permanent mobility intra EU</a:t>
            </a:r>
          </a:p>
          <a:p>
            <a:pPr marL="742950" lvl="1" indent="-285750">
              <a:buFont typeface="Arial"/>
              <a:buChar char="•"/>
            </a:pPr>
            <a:r>
              <a:rPr lang="en-GB" sz="2400" dirty="0" smtClean="0"/>
              <a:t>To another country than nationality / training country</a:t>
            </a:r>
          </a:p>
          <a:p>
            <a:pPr marL="1200150" lvl="2" indent="-285750">
              <a:buFont typeface="Arial"/>
              <a:buChar char="•"/>
            </a:pPr>
            <a:r>
              <a:rPr lang="en-GB" sz="2400" dirty="0" smtClean="0"/>
              <a:t>Similar factors as non-EU</a:t>
            </a:r>
          </a:p>
          <a:p>
            <a:pPr marL="1200150" lvl="2" indent="-285750">
              <a:buFont typeface="Arial"/>
              <a:buChar char="•"/>
            </a:pPr>
            <a:r>
              <a:rPr lang="en-GB" sz="2400" dirty="0" smtClean="0"/>
              <a:t>Special influence of education</a:t>
            </a:r>
          </a:p>
          <a:p>
            <a:pPr marL="1714500" lvl="3" indent="-342900">
              <a:buFont typeface="Wingdings" charset="2"/>
              <a:buChar char="ü"/>
            </a:pPr>
            <a:r>
              <a:rPr lang="en-GB" sz="2400" dirty="0" smtClean="0"/>
              <a:t>Structural education proposals e.g. In Norway, a fund encourage 40% of students in medicine to receive an foreign education</a:t>
            </a:r>
          </a:p>
          <a:p>
            <a:pPr marL="1714500" lvl="3" indent="-342900">
              <a:buFont typeface="Wingdings" charset="2"/>
              <a:buChar char="ü"/>
            </a:pPr>
            <a:r>
              <a:rPr lang="en-GB" sz="2400" dirty="0" smtClean="0"/>
              <a:t>Escape route to </a:t>
            </a:r>
            <a:r>
              <a:rPr lang="en-GB" sz="2400" dirty="0" err="1" smtClean="0"/>
              <a:t>numerus</a:t>
            </a:r>
            <a:r>
              <a:rPr lang="en-GB" sz="2400" dirty="0" smtClean="0"/>
              <a:t> </a:t>
            </a:r>
            <a:r>
              <a:rPr lang="en-GB" sz="2400" dirty="0" err="1" smtClean="0"/>
              <a:t>clausus</a:t>
            </a:r>
            <a:r>
              <a:rPr lang="en-GB" sz="2400" dirty="0" smtClean="0"/>
              <a:t> and shortage of education possibilities</a:t>
            </a:r>
          </a:p>
          <a:p>
            <a:pPr marL="1714500" lvl="3" indent="-342900">
              <a:buFont typeface="Wingdings" charset="2"/>
              <a:buChar char="ü"/>
            </a:pPr>
            <a:r>
              <a:rPr lang="en-GB" sz="2400" dirty="0" smtClean="0"/>
              <a:t>Renowned universities as magnet</a:t>
            </a:r>
          </a:p>
          <a:p>
            <a:pPr marL="800100" lvl="1" indent="-342900">
              <a:buFont typeface="Wingdings" charset="2"/>
              <a:buChar char="ü"/>
            </a:pPr>
            <a:r>
              <a:rPr lang="en-GB" sz="2400" dirty="0" smtClean="0"/>
              <a:t>Potential of </a:t>
            </a:r>
            <a:r>
              <a:rPr lang="en-GB" sz="2400" dirty="0"/>
              <a:t>Circular </a:t>
            </a:r>
            <a:r>
              <a:rPr lang="en-GB" sz="2400" dirty="0" smtClean="0"/>
              <a:t>mobility</a:t>
            </a:r>
          </a:p>
          <a:p>
            <a:pPr marL="742950" lvl="1" indent="-285750">
              <a:buFont typeface="Arial"/>
              <a:buChar char="•"/>
            </a:pPr>
            <a:endParaRPr lang="en-GB" sz="2400" dirty="0" smtClean="0"/>
          </a:p>
          <a:p>
            <a:pPr marL="285750" indent="-285750">
              <a:buFont typeface="Arial"/>
              <a:buChar char="•"/>
            </a:pPr>
            <a:endParaRPr lang="en-GB" sz="2400" dirty="0" smtClean="0"/>
          </a:p>
        </p:txBody>
      </p:sp>
    </p:spTree>
    <p:extLst>
      <p:ext uri="{BB962C8B-B14F-4D97-AF65-F5344CB8AC3E}">
        <p14:creationId xmlns:p14="http://schemas.microsoft.com/office/powerpoint/2010/main" val="37433186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5739822" cy="830997"/>
          </a:xfrm>
          <a:prstGeom prst="rect">
            <a:avLst/>
          </a:prstGeom>
          <a:noFill/>
        </p:spPr>
        <p:txBody>
          <a:bodyPr wrap="none" rtlCol="0">
            <a:spAutoFit/>
          </a:bodyPr>
          <a:lstStyle/>
          <a:p>
            <a:r>
              <a:rPr lang="en-GB" sz="2400" b="1" dirty="0" smtClean="0">
                <a:solidFill>
                  <a:srgbClr val="4F81BD"/>
                </a:solidFill>
              </a:rPr>
              <a:t>BACK TO : MOBILITY … VARIOUS CONCEPTS</a:t>
            </a:r>
          </a:p>
          <a:p>
            <a:r>
              <a:rPr lang="en-GB" sz="2400" b="1" dirty="0" smtClean="0">
                <a:solidFill>
                  <a:srgbClr val="4F81BD"/>
                </a:solidFill>
              </a:rPr>
              <a:t>		… and variety of thoughts</a:t>
            </a:r>
            <a:endParaRPr lang="en-GB" sz="2400" b="1" dirty="0">
              <a:solidFill>
                <a:srgbClr val="4F81BD"/>
              </a:solidFill>
            </a:endParaRPr>
          </a:p>
        </p:txBody>
      </p:sp>
      <p:sp>
        <p:nvSpPr>
          <p:cNvPr id="3" name="ZoneTexte 2"/>
          <p:cNvSpPr txBox="1"/>
          <p:nvPr/>
        </p:nvSpPr>
        <p:spPr>
          <a:xfrm>
            <a:off x="520217" y="1213492"/>
            <a:ext cx="7622308" cy="5262979"/>
          </a:xfrm>
          <a:prstGeom prst="rect">
            <a:avLst/>
          </a:prstGeom>
          <a:noFill/>
        </p:spPr>
        <p:txBody>
          <a:bodyPr wrap="square" rtlCol="0">
            <a:spAutoFit/>
          </a:bodyPr>
          <a:lstStyle/>
          <a:p>
            <a:r>
              <a:rPr lang="en-GB" sz="2400" dirty="0" smtClean="0">
                <a:solidFill>
                  <a:srgbClr val="4F81BD"/>
                </a:solidFill>
              </a:rPr>
              <a:t>Permanent mobility from EU</a:t>
            </a:r>
            <a:endParaRPr lang="en-GB" sz="2400" dirty="0" smtClean="0"/>
          </a:p>
          <a:p>
            <a:pPr marL="285750" indent="-285750">
              <a:buFont typeface="Arial"/>
              <a:buChar char="•"/>
            </a:pPr>
            <a:r>
              <a:rPr lang="en-GB" sz="2400" dirty="0" smtClean="0"/>
              <a:t>Importance of the “through” flow:</a:t>
            </a:r>
          </a:p>
          <a:p>
            <a:pPr marL="742950" lvl="1" indent="-285750">
              <a:buFont typeface="Arial"/>
              <a:buChar char="•"/>
            </a:pPr>
            <a:r>
              <a:rPr lang="en-GB" sz="2400" dirty="0" smtClean="0"/>
              <a:t>U.K. both attracts medical doctors, and looses medical doctors for US, Canada &amp; Australia</a:t>
            </a:r>
          </a:p>
          <a:p>
            <a:pPr marL="742950" lvl="1" indent="-285750">
              <a:buFont typeface="Arial"/>
              <a:buChar char="•"/>
            </a:pPr>
            <a:r>
              <a:rPr lang="en-GB" sz="2400" dirty="0" smtClean="0"/>
              <a:t>Germany attracts from central and eastern Europe, and German doctors are attracted to go west.</a:t>
            </a:r>
          </a:p>
          <a:p>
            <a:pPr marL="285750" indent="-285750">
              <a:buFont typeface="Arial"/>
              <a:buChar char="•"/>
            </a:pPr>
            <a:r>
              <a:rPr lang="en-GB" sz="2400" dirty="0" smtClean="0"/>
              <a:t>Some U.K. responsible consider unbalances in the US (development of a broader insurance coverage system) to be a real threat to U.K. health workforce.</a:t>
            </a:r>
          </a:p>
          <a:p>
            <a:pPr marL="285750" indent="-285750">
              <a:buFont typeface="Arial"/>
              <a:buChar char="•"/>
            </a:pPr>
            <a:r>
              <a:rPr lang="en-GB" sz="2400" dirty="0" smtClean="0"/>
              <a:t>Case Ireland </a:t>
            </a:r>
            <a:r>
              <a:rPr lang="fr-FR" sz="2400" dirty="0" smtClean="0"/>
              <a:t>–</a:t>
            </a:r>
            <a:r>
              <a:rPr lang="en-GB" sz="2400" dirty="0" smtClean="0"/>
              <a:t> most immigrants took junior positions and are limited after a few years in career opportunities (also due to budget reductions) and would migrated again</a:t>
            </a:r>
          </a:p>
          <a:p>
            <a:pPr marL="285750" indent="-285750">
              <a:buFont typeface="Arial"/>
              <a:buChar char="•"/>
            </a:pPr>
            <a:r>
              <a:rPr lang="fr-FR" sz="2400" dirty="0" smtClean="0"/>
              <a:t>…</a:t>
            </a:r>
            <a:endParaRPr lang="en-GB" sz="2400" dirty="0" smtClean="0"/>
          </a:p>
          <a:p>
            <a:endParaRPr lang="en-GB" sz="2400" dirty="0"/>
          </a:p>
        </p:txBody>
      </p:sp>
    </p:spTree>
    <p:extLst>
      <p:ext uri="{BB962C8B-B14F-4D97-AF65-F5344CB8AC3E}">
        <p14:creationId xmlns:p14="http://schemas.microsoft.com/office/powerpoint/2010/main" val="3242386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5739822" cy="830997"/>
          </a:xfrm>
          <a:prstGeom prst="rect">
            <a:avLst/>
          </a:prstGeom>
          <a:noFill/>
        </p:spPr>
        <p:txBody>
          <a:bodyPr wrap="none" rtlCol="0">
            <a:spAutoFit/>
          </a:bodyPr>
          <a:lstStyle/>
          <a:p>
            <a:r>
              <a:rPr lang="en-GB" sz="2400" b="1" dirty="0" smtClean="0">
                <a:solidFill>
                  <a:srgbClr val="4F81BD"/>
                </a:solidFill>
              </a:rPr>
              <a:t>BACK TO : MOBILITY … VARIOUS CONCEPTS</a:t>
            </a:r>
          </a:p>
          <a:p>
            <a:r>
              <a:rPr lang="en-GB" sz="2400" b="1" dirty="0" smtClean="0">
                <a:solidFill>
                  <a:srgbClr val="4F81BD"/>
                </a:solidFill>
              </a:rPr>
              <a:t>		… and variety of thoughts</a:t>
            </a:r>
            <a:endParaRPr lang="en-GB" sz="2400" b="1" dirty="0">
              <a:solidFill>
                <a:srgbClr val="4F81BD"/>
              </a:solidFill>
            </a:endParaRPr>
          </a:p>
        </p:txBody>
      </p:sp>
      <p:sp>
        <p:nvSpPr>
          <p:cNvPr id="3" name="ZoneTexte 2"/>
          <p:cNvSpPr txBox="1"/>
          <p:nvPr/>
        </p:nvSpPr>
        <p:spPr>
          <a:xfrm>
            <a:off x="520217" y="1213492"/>
            <a:ext cx="7430012" cy="3046988"/>
          </a:xfrm>
          <a:prstGeom prst="rect">
            <a:avLst/>
          </a:prstGeom>
          <a:noFill/>
        </p:spPr>
        <p:txBody>
          <a:bodyPr wrap="square" rtlCol="0">
            <a:spAutoFit/>
          </a:bodyPr>
          <a:lstStyle/>
          <a:p>
            <a:r>
              <a:rPr lang="en-GB" sz="2400" smtClean="0">
                <a:solidFill>
                  <a:srgbClr val="4F81BD"/>
                </a:solidFill>
              </a:rPr>
              <a:t>The needs from outside of EU</a:t>
            </a:r>
          </a:p>
          <a:p>
            <a:pPr marL="285750" indent="-285750">
              <a:buFont typeface="Arial"/>
              <a:buChar char="•"/>
            </a:pPr>
            <a:endParaRPr lang="en-GB" sz="2400" smtClean="0"/>
          </a:p>
          <a:p>
            <a:pPr marL="285750" indent="-285750">
              <a:buFont typeface="Arial"/>
              <a:buChar char="•"/>
            </a:pPr>
            <a:r>
              <a:rPr lang="en-GB" sz="2400" smtClean="0"/>
              <a:t>Currently Africa / Latin America / Eastern Europe / SE Asia are often considered as “plundered” by High Income Countries… but the real issue is that we need more than 6.000.000 HC Workers</a:t>
            </a:r>
          </a:p>
          <a:p>
            <a:pPr marL="285750" indent="-285750">
              <a:buFont typeface="Arial"/>
              <a:buChar char="•"/>
            </a:pPr>
            <a:endParaRPr lang="en-GB" sz="2400" smtClean="0"/>
          </a:p>
          <a:p>
            <a:pPr marL="285750" indent="-285750">
              <a:buFont typeface="Arial"/>
              <a:buChar char="•"/>
            </a:pPr>
            <a:r>
              <a:rPr lang="en-GB" sz="2400" smtClean="0"/>
              <a:t>Country response : Brazil</a:t>
            </a:r>
          </a:p>
        </p:txBody>
      </p:sp>
      <p:sp>
        <p:nvSpPr>
          <p:cNvPr id="4" name="Rectangle 3"/>
          <p:cNvSpPr/>
          <p:nvPr/>
        </p:nvSpPr>
        <p:spPr>
          <a:xfrm>
            <a:off x="822049" y="4196704"/>
            <a:ext cx="8060643" cy="584776"/>
          </a:xfrm>
          <a:prstGeom prst="rect">
            <a:avLst/>
          </a:prstGeom>
        </p:spPr>
        <p:txBody>
          <a:bodyPr wrap="square">
            <a:spAutoFit/>
          </a:bodyPr>
          <a:lstStyle/>
          <a:p>
            <a:r>
              <a:rPr lang="fr-FR" i="1" dirty="0">
                <a:solidFill>
                  <a:srgbClr val="4F81BD"/>
                </a:solidFill>
              </a:rPr>
              <a:t>N</a:t>
            </a:r>
            <a:r>
              <a:rPr lang="en-GB" i="1" dirty="0" err="1">
                <a:solidFill>
                  <a:srgbClr val="4F81BD"/>
                </a:solidFill>
              </a:rPr>
              <a:t>ote</a:t>
            </a:r>
            <a:r>
              <a:rPr lang="en-GB" i="1" dirty="0">
                <a:solidFill>
                  <a:srgbClr val="4F81BD"/>
                </a:solidFill>
              </a:rPr>
              <a:t> / See presentation </a:t>
            </a:r>
            <a:r>
              <a:rPr lang="en-GB" i="1" dirty="0" err="1">
                <a:solidFill>
                  <a:srgbClr val="4F81BD"/>
                </a:solidFill>
              </a:rPr>
              <a:t>Mais</a:t>
            </a:r>
            <a:r>
              <a:rPr lang="en-GB" i="1" dirty="0">
                <a:solidFill>
                  <a:srgbClr val="4F81BD"/>
                </a:solidFill>
              </a:rPr>
              <a:t> </a:t>
            </a:r>
            <a:r>
              <a:rPr lang="en-GB" i="1" dirty="0" smtClean="0">
                <a:solidFill>
                  <a:srgbClr val="4F81BD"/>
                </a:solidFill>
              </a:rPr>
              <a:t>Medicos on </a:t>
            </a:r>
            <a:r>
              <a:rPr lang="en-US" sz="1400" i="1" dirty="0">
                <a:solidFill>
                  <a:srgbClr val="4F81BD"/>
                </a:solidFill>
              </a:rPr>
              <a:t>http://</a:t>
            </a:r>
            <a:r>
              <a:rPr lang="en-US" sz="1400" i="1" dirty="0" err="1">
                <a:solidFill>
                  <a:srgbClr val="4F81BD"/>
                </a:solidFill>
              </a:rPr>
              <a:t>www.euhwforce.eu</a:t>
            </a:r>
            <a:r>
              <a:rPr lang="en-US" sz="1400" i="1" dirty="0">
                <a:solidFill>
                  <a:srgbClr val="4F81BD"/>
                </a:solidFill>
              </a:rPr>
              <a:t>/</a:t>
            </a:r>
            <a:r>
              <a:rPr lang="en-US" sz="1400" i="1" dirty="0" err="1">
                <a:solidFill>
                  <a:srgbClr val="4F81BD"/>
                </a:solidFill>
              </a:rPr>
              <a:t>web_documents</a:t>
            </a:r>
            <a:r>
              <a:rPr lang="en-US" sz="1400" i="1" dirty="0">
                <a:solidFill>
                  <a:srgbClr val="4F81BD"/>
                </a:solidFill>
              </a:rPr>
              <a:t>/JAHWF-CONFERENCE-1-BRATISLAVA/DOCUMENTS/140129_BOSESSION3_BRAZIL.pdf</a:t>
            </a:r>
            <a:endParaRPr lang="en-GB" sz="1400" i="1" dirty="0">
              <a:solidFill>
                <a:srgbClr val="4F81BD"/>
              </a:solidFill>
            </a:endParaRPr>
          </a:p>
        </p:txBody>
      </p:sp>
    </p:spTree>
    <p:extLst>
      <p:ext uri="{BB962C8B-B14F-4D97-AF65-F5344CB8AC3E}">
        <p14:creationId xmlns:p14="http://schemas.microsoft.com/office/powerpoint/2010/main" val="8918218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88502"/>
            <a:ext cx="7629299" cy="4780525"/>
          </a:xfrm>
        </p:spPr>
        <p:txBody>
          <a:bodyPr>
            <a:normAutofit fontScale="92500" lnSpcReduction="10000"/>
          </a:bodyPr>
          <a:lstStyle/>
          <a:p>
            <a:r>
              <a:rPr lang="en-GB" dirty="0" smtClean="0"/>
              <a:t>From 7 to 10 countries in Europe not only collect data on health professionals, but also tend to forecast with a supply and demand based model, leading to potential planning actions on the political level.</a:t>
            </a:r>
          </a:p>
          <a:p>
            <a:endParaRPr lang="en-GB" dirty="0" smtClean="0"/>
          </a:p>
          <a:p>
            <a:r>
              <a:rPr lang="en-GB" dirty="0" smtClean="0"/>
              <a:t>Mobility is an increasing threat for planning because of its growing importance, and unpredictability. Currently, due to lack of data those </a:t>
            </a:r>
            <a:r>
              <a:rPr lang="en-GB" dirty="0" smtClean="0"/>
              <a:t>‘planning’ countries </a:t>
            </a:r>
            <a:r>
              <a:rPr lang="en-GB" dirty="0" smtClean="0"/>
              <a:t>are struggling, … the other one are helpless.</a:t>
            </a:r>
          </a:p>
          <a:p>
            <a:endParaRPr lang="en-GB" dirty="0" smtClean="0"/>
          </a:p>
          <a:p>
            <a:r>
              <a:rPr lang="en-GB" dirty="0" smtClean="0"/>
              <a:t>When identifying importance </a:t>
            </a:r>
            <a:r>
              <a:rPr lang="en-GB" dirty="0" smtClean="0"/>
              <a:t>of shortages</a:t>
            </a:r>
            <a:r>
              <a:rPr lang="en-GB" dirty="0" smtClean="0"/>
              <a:t>, mobility can provide an answers, but self sustainability is the official message</a:t>
            </a:r>
          </a:p>
          <a:p>
            <a:endParaRPr lang="en-GB" dirty="0" smtClean="0"/>
          </a:p>
          <a:p>
            <a:r>
              <a:rPr lang="en-GB" dirty="0" smtClean="0"/>
              <a:t>Though, long term vision recommend self-sustainability at </a:t>
            </a:r>
            <a:r>
              <a:rPr lang="en-GB" dirty="0" smtClean="0"/>
              <a:t>country (or regional) </a:t>
            </a:r>
            <a:r>
              <a:rPr lang="en-GB" dirty="0" smtClean="0"/>
              <a:t>level.</a:t>
            </a:r>
          </a:p>
          <a:p>
            <a:endParaRPr lang="en-GB" dirty="0"/>
          </a:p>
        </p:txBody>
      </p:sp>
      <p:sp>
        <p:nvSpPr>
          <p:cNvPr id="4" name="ZoneTexte 3"/>
          <p:cNvSpPr txBox="1"/>
          <p:nvPr/>
        </p:nvSpPr>
        <p:spPr>
          <a:xfrm>
            <a:off x="520217" y="382495"/>
            <a:ext cx="7003390" cy="830997"/>
          </a:xfrm>
          <a:prstGeom prst="rect">
            <a:avLst/>
          </a:prstGeom>
          <a:noFill/>
        </p:spPr>
        <p:txBody>
          <a:bodyPr wrap="none" rtlCol="0">
            <a:spAutoFit/>
          </a:bodyPr>
          <a:lstStyle/>
          <a:p>
            <a:r>
              <a:rPr lang="en-GB" sz="2400" b="1" dirty="0" smtClean="0">
                <a:solidFill>
                  <a:srgbClr val="4F81BD"/>
                </a:solidFill>
              </a:rPr>
              <a:t>PLANNING ? </a:t>
            </a:r>
          </a:p>
          <a:p>
            <a:r>
              <a:rPr lang="en-GB" sz="2400" b="1" dirty="0" smtClean="0">
                <a:solidFill>
                  <a:srgbClr val="4F81BD"/>
                </a:solidFill>
              </a:rPr>
              <a:t>ABONDANCE OF DATA </a:t>
            </a:r>
            <a:r>
              <a:rPr lang="fr-FR" sz="2400" b="1" dirty="0" smtClean="0">
                <a:solidFill>
                  <a:srgbClr val="4F81BD"/>
                </a:solidFill>
                <a:sym typeface="Wingdings"/>
              </a:rPr>
              <a:t></a:t>
            </a:r>
            <a:r>
              <a:rPr lang="en-GB" sz="2400" b="1" dirty="0" smtClean="0">
                <a:solidFill>
                  <a:srgbClr val="4F81BD"/>
                </a:solidFill>
              </a:rPr>
              <a:t> TERRIBLE LACK OF FIGURES </a:t>
            </a:r>
            <a:endParaRPr lang="en-GB" sz="2400" b="1" dirty="0">
              <a:solidFill>
                <a:srgbClr val="4F81BD"/>
              </a:solidFill>
            </a:endParaRPr>
          </a:p>
        </p:txBody>
      </p:sp>
    </p:spTree>
    <p:extLst>
      <p:ext uri="{BB962C8B-B14F-4D97-AF65-F5344CB8AC3E}">
        <p14:creationId xmlns:p14="http://schemas.microsoft.com/office/powerpoint/2010/main" val="23791494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94612" y="2372030"/>
            <a:ext cx="6249099" cy="2431435"/>
          </a:xfrm>
          <a:prstGeom prst="rect">
            <a:avLst/>
          </a:prstGeom>
          <a:noFill/>
        </p:spPr>
        <p:txBody>
          <a:bodyPr wrap="square" rtlCol="0">
            <a:spAutoFit/>
          </a:bodyPr>
          <a:lstStyle/>
          <a:p>
            <a:pPr algn="ctr"/>
            <a:r>
              <a:rPr lang="fr-FR" sz="4000" b="1" dirty="0" smtClean="0">
                <a:solidFill>
                  <a:srgbClr val="4F81BD"/>
                </a:solidFill>
              </a:rPr>
              <a:t>WHAT ARE WE DOING ABOUT IT ?</a:t>
            </a:r>
          </a:p>
          <a:p>
            <a:pPr algn="ctr"/>
            <a:endParaRPr lang="fr-FR" sz="2400" b="1" dirty="0">
              <a:solidFill>
                <a:srgbClr val="4F81BD"/>
              </a:solidFill>
            </a:endParaRPr>
          </a:p>
          <a:p>
            <a:pPr algn="ctr"/>
            <a:r>
              <a:rPr lang="en-GB" sz="2400" b="1" dirty="0" smtClean="0">
                <a:solidFill>
                  <a:srgbClr val="4F81BD"/>
                </a:solidFill>
              </a:rPr>
              <a:t>Ref. Chapter 12 </a:t>
            </a:r>
            <a:r>
              <a:rPr lang="en-GB" sz="2400" b="1" dirty="0" smtClean="0">
                <a:solidFill>
                  <a:srgbClr val="4F81BD"/>
                </a:solidFill>
              </a:rPr>
              <a:t>of </a:t>
            </a:r>
            <a:r>
              <a:rPr lang="en-GB" sz="2400" b="1" dirty="0" smtClean="0">
                <a:solidFill>
                  <a:srgbClr val="4F81BD"/>
                </a:solidFill>
              </a:rPr>
              <a:t>Prometheus : The unfinished workforce agenda</a:t>
            </a:r>
            <a:endParaRPr lang="en-GB" sz="2400" b="1" dirty="0">
              <a:solidFill>
                <a:srgbClr val="4F81BD"/>
              </a:solidFill>
            </a:endParaRPr>
          </a:p>
        </p:txBody>
      </p:sp>
    </p:spTree>
    <p:extLst>
      <p:ext uri="{BB962C8B-B14F-4D97-AF65-F5344CB8AC3E}">
        <p14:creationId xmlns:p14="http://schemas.microsoft.com/office/powerpoint/2010/main" val="10058169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2394706" cy="461665"/>
          </a:xfrm>
          <a:prstGeom prst="rect">
            <a:avLst/>
          </a:prstGeom>
          <a:noFill/>
        </p:spPr>
        <p:txBody>
          <a:bodyPr wrap="none" rtlCol="0">
            <a:spAutoFit/>
          </a:bodyPr>
          <a:lstStyle/>
          <a:p>
            <a:r>
              <a:rPr lang="fr-FR" sz="2400" b="1" dirty="0" smtClean="0">
                <a:solidFill>
                  <a:srgbClr val="4F81BD"/>
                </a:solidFill>
              </a:rPr>
              <a:t>GOOD MORNING</a:t>
            </a:r>
            <a:endParaRPr lang="fr-FR" sz="2400" b="1" dirty="0">
              <a:solidFill>
                <a:srgbClr val="4F81BD"/>
              </a:solidFill>
            </a:endParaRPr>
          </a:p>
        </p:txBody>
      </p:sp>
      <p:sp>
        <p:nvSpPr>
          <p:cNvPr id="5" name="ZoneTexte 4"/>
          <p:cNvSpPr txBox="1"/>
          <p:nvPr/>
        </p:nvSpPr>
        <p:spPr>
          <a:xfrm>
            <a:off x="520217" y="1714500"/>
            <a:ext cx="7528408" cy="2616101"/>
          </a:xfrm>
          <a:prstGeom prst="rect">
            <a:avLst/>
          </a:prstGeom>
          <a:noFill/>
        </p:spPr>
        <p:txBody>
          <a:bodyPr wrap="square" rtlCol="0">
            <a:spAutoFit/>
          </a:bodyPr>
          <a:lstStyle/>
          <a:p>
            <a:r>
              <a:rPr lang="en-GB" sz="2000" dirty="0" smtClean="0"/>
              <a:t>Michel Van </a:t>
            </a:r>
            <a:r>
              <a:rPr lang="en-GB" sz="2000" dirty="0" err="1" smtClean="0"/>
              <a:t>Hoegaerden</a:t>
            </a:r>
            <a:r>
              <a:rPr lang="en-GB" sz="2000" dirty="0" smtClean="0"/>
              <a:t>, Eng., MSc</a:t>
            </a:r>
          </a:p>
          <a:p>
            <a:endParaRPr lang="en-GB" dirty="0" smtClean="0"/>
          </a:p>
          <a:p>
            <a:r>
              <a:rPr lang="en-GB" dirty="0" smtClean="0"/>
              <a:t>Currently Programme Manager of the EU Joint Action on Health Workforce Planning &amp; Forecasting, appointed by the Federal Public Service of Health (Belgium)</a:t>
            </a:r>
          </a:p>
          <a:p>
            <a:endParaRPr lang="en-GB" dirty="0" smtClean="0"/>
          </a:p>
          <a:p>
            <a:r>
              <a:rPr lang="en-GB" dirty="0" smtClean="0"/>
              <a:t>Former General Manager at the Federal Public Service of Health (Belgium), in charge of Primary Health Care, Emergency Care, Crisis Management &amp; Health Professionals.</a:t>
            </a:r>
            <a:endParaRPr lang="en-GB" dirty="0"/>
          </a:p>
        </p:txBody>
      </p:sp>
    </p:spTree>
    <p:extLst>
      <p:ext uri="{BB962C8B-B14F-4D97-AF65-F5344CB8AC3E}">
        <p14:creationId xmlns:p14="http://schemas.microsoft.com/office/powerpoint/2010/main" val="33296950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3490108" cy="461665"/>
          </a:xfrm>
          <a:prstGeom prst="rect">
            <a:avLst/>
          </a:prstGeom>
          <a:noFill/>
        </p:spPr>
        <p:txBody>
          <a:bodyPr wrap="none" rtlCol="0">
            <a:spAutoFit/>
          </a:bodyPr>
          <a:lstStyle/>
          <a:p>
            <a:r>
              <a:rPr lang="fr-FR" sz="2400" b="1" dirty="0" smtClean="0">
                <a:solidFill>
                  <a:srgbClr val="4F81BD"/>
                </a:solidFill>
              </a:rPr>
              <a:t>THE LEGAL INSTRUMENTS</a:t>
            </a:r>
            <a:endParaRPr lang="fr-FR" sz="2400" b="1" dirty="0">
              <a:solidFill>
                <a:srgbClr val="4F81BD"/>
              </a:solidFill>
            </a:endParaRPr>
          </a:p>
        </p:txBody>
      </p:sp>
      <p:sp>
        <p:nvSpPr>
          <p:cNvPr id="2" name="ZoneTexte 1"/>
          <p:cNvSpPr txBox="1"/>
          <p:nvPr/>
        </p:nvSpPr>
        <p:spPr>
          <a:xfrm>
            <a:off x="622055" y="983842"/>
            <a:ext cx="7520469" cy="5078314"/>
          </a:xfrm>
          <a:prstGeom prst="rect">
            <a:avLst/>
          </a:prstGeom>
          <a:noFill/>
        </p:spPr>
        <p:txBody>
          <a:bodyPr wrap="square" rtlCol="0">
            <a:spAutoFit/>
          </a:bodyPr>
          <a:lstStyle/>
          <a:p>
            <a:r>
              <a:rPr lang="en-GB" b="1" dirty="0" smtClean="0">
                <a:solidFill>
                  <a:schemeClr val="accent1"/>
                </a:solidFill>
              </a:rPr>
              <a:t>Mutual recognition (2005/36/EC and soon 2013/55/EU)</a:t>
            </a:r>
          </a:p>
          <a:p>
            <a:endParaRPr lang="en-GB" dirty="0" smtClean="0"/>
          </a:p>
          <a:p>
            <a:pPr marL="285750" indent="-285750">
              <a:buFontTx/>
              <a:buChar char="-"/>
            </a:pPr>
            <a:r>
              <a:rPr lang="en-GB" dirty="0" smtClean="0"/>
              <a:t>Is a tool to support mobility of regulated and unregulated professionals</a:t>
            </a:r>
          </a:p>
          <a:p>
            <a:pPr marL="285750" indent="-285750">
              <a:buFontTx/>
              <a:buChar char="-"/>
            </a:pPr>
            <a:r>
              <a:rPr lang="en-GB" dirty="0" smtClean="0"/>
              <a:t>Provide processes to support quality and takes into account to a certain extend the specificity of health care professions</a:t>
            </a:r>
          </a:p>
          <a:p>
            <a:pPr marL="285750" indent="-285750">
              <a:buFontTx/>
              <a:buChar char="-"/>
            </a:pPr>
            <a:r>
              <a:rPr lang="en-GB" dirty="0" smtClean="0"/>
              <a:t>Strictly restrict the applicability of compensation measures to relevant gaps in the competence</a:t>
            </a:r>
          </a:p>
          <a:p>
            <a:pPr marL="285750" indent="-285750">
              <a:buFontTx/>
              <a:buChar char="-"/>
            </a:pPr>
            <a:r>
              <a:rPr lang="en-GB" dirty="0" smtClean="0"/>
              <a:t>Opens the door for uncertified training and professional experience to motivate an appliance to recognition</a:t>
            </a:r>
          </a:p>
          <a:p>
            <a:pPr marL="285750" indent="-285750">
              <a:buFontTx/>
              <a:buChar char="-"/>
            </a:pPr>
            <a:r>
              <a:rPr lang="en-GB" dirty="0" smtClean="0"/>
              <a:t>Builds in a system of ex-ante control and foresee the exchange of information between Member States</a:t>
            </a:r>
          </a:p>
          <a:p>
            <a:pPr marL="285750" indent="-285750">
              <a:buFontTx/>
              <a:buChar char="-"/>
            </a:pPr>
            <a:endParaRPr lang="en-GB" dirty="0"/>
          </a:p>
          <a:p>
            <a:pPr marL="285750" indent="-285750">
              <a:buFontTx/>
              <a:buChar char="-"/>
            </a:pPr>
            <a:r>
              <a:rPr lang="en-GB" dirty="0" smtClean="0"/>
              <a:t>Still this important tool is the results of a compromise. The discrepancies of the curricula, health care systems (but also habits) &amp; number of specialities remains a major threat for quality of the process</a:t>
            </a:r>
          </a:p>
          <a:p>
            <a:endParaRPr lang="en-GB" dirty="0" smtClean="0"/>
          </a:p>
          <a:p>
            <a:r>
              <a:rPr lang="en-GB" dirty="0" smtClean="0"/>
              <a:t>Applies only for the persons that respond to the definition of “(EU) migrant”, not the most non-EU citizen, non-EU trained persons</a:t>
            </a:r>
          </a:p>
        </p:txBody>
      </p:sp>
    </p:spTree>
    <p:extLst>
      <p:ext uri="{BB962C8B-B14F-4D97-AF65-F5344CB8AC3E}">
        <p14:creationId xmlns:p14="http://schemas.microsoft.com/office/powerpoint/2010/main" val="35456562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3490108" cy="461665"/>
          </a:xfrm>
          <a:prstGeom prst="rect">
            <a:avLst/>
          </a:prstGeom>
          <a:noFill/>
        </p:spPr>
        <p:txBody>
          <a:bodyPr wrap="none" rtlCol="0">
            <a:spAutoFit/>
          </a:bodyPr>
          <a:lstStyle/>
          <a:p>
            <a:r>
              <a:rPr lang="fr-FR" sz="2400" b="1" dirty="0" smtClean="0">
                <a:solidFill>
                  <a:srgbClr val="4F81BD"/>
                </a:solidFill>
              </a:rPr>
              <a:t>THE LEGAL INSTRUMENTS</a:t>
            </a:r>
            <a:endParaRPr lang="fr-FR" sz="2400" b="1" dirty="0">
              <a:solidFill>
                <a:srgbClr val="4F81BD"/>
              </a:solidFill>
            </a:endParaRPr>
          </a:p>
        </p:txBody>
      </p:sp>
      <p:sp>
        <p:nvSpPr>
          <p:cNvPr id="2" name="ZoneTexte 1"/>
          <p:cNvSpPr txBox="1"/>
          <p:nvPr/>
        </p:nvSpPr>
        <p:spPr>
          <a:xfrm>
            <a:off x="622056" y="965168"/>
            <a:ext cx="7144998" cy="4524316"/>
          </a:xfrm>
          <a:prstGeom prst="rect">
            <a:avLst/>
          </a:prstGeom>
          <a:noFill/>
        </p:spPr>
        <p:txBody>
          <a:bodyPr wrap="square" rtlCol="0">
            <a:spAutoFit/>
          </a:bodyPr>
          <a:lstStyle/>
          <a:p>
            <a:r>
              <a:rPr lang="en-US" b="1" dirty="0">
                <a:solidFill>
                  <a:srgbClr val="4F81BD"/>
                </a:solidFill>
              </a:rPr>
              <a:t>EU Blue Card scheme (Directive 2009/50/EC) </a:t>
            </a:r>
            <a:endParaRPr lang="en-US" b="1" dirty="0" smtClean="0">
              <a:solidFill>
                <a:srgbClr val="4F81BD"/>
              </a:solidFill>
            </a:endParaRPr>
          </a:p>
          <a:p>
            <a:endParaRPr lang="en-US" dirty="0" smtClean="0"/>
          </a:p>
          <a:p>
            <a:pPr marL="285750" indent="-285750">
              <a:buFontTx/>
              <a:buChar char="-"/>
            </a:pPr>
            <a:r>
              <a:rPr lang="en-US" dirty="0" smtClean="0"/>
              <a:t>helps </a:t>
            </a:r>
            <a:r>
              <a:rPr lang="en-US" dirty="0"/>
              <a:t>attract highly qualified migrants to Europe, supporting Member States' and EU companies' efforts to fill gaps in their </a:t>
            </a:r>
            <a:r>
              <a:rPr lang="en-US" dirty="0" smtClean="0"/>
              <a:t>labor </a:t>
            </a:r>
            <a:r>
              <a:rPr lang="en-US" dirty="0"/>
              <a:t>markets that cannot be filled by their own nationals, other EU nationals or legally resident non-EU </a:t>
            </a:r>
            <a:r>
              <a:rPr lang="en-US" dirty="0" smtClean="0"/>
              <a:t>nationals</a:t>
            </a:r>
          </a:p>
          <a:p>
            <a:pPr marL="285750" indent="-285750">
              <a:buFontTx/>
              <a:buChar char="-"/>
            </a:pPr>
            <a:endParaRPr lang="en-GB" dirty="0"/>
          </a:p>
          <a:p>
            <a:r>
              <a:rPr lang="en-GB" b="1" dirty="0" smtClean="0"/>
              <a:t>Belgian </a:t>
            </a:r>
            <a:r>
              <a:rPr lang="en-GB" b="1" dirty="0" smtClean="0"/>
              <a:t>case</a:t>
            </a:r>
            <a:endParaRPr lang="en-GB" b="1" dirty="0"/>
          </a:p>
          <a:p>
            <a:pPr marL="285750" indent="-285750">
              <a:buFontTx/>
              <a:buChar char="-"/>
            </a:pPr>
            <a:r>
              <a:rPr lang="en-GB" dirty="0" smtClean="0"/>
              <a:t>BE specific system for applying when the 2005/36/EC is not applicable</a:t>
            </a:r>
          </a:p>
          <a:p>
            <a:r>
              <a:rPr lang="en-GB" dirty="0"/>
              <a:t>	</a:t>
            </a:r>
            <a:r>
              <a:rPr lang="en-GB" dirty="0" smtClean="0"/>
              <a:t>=&gt; </a:t>
            </a:r>
            <a:r>
              <a:rPr lang="fr-FR" dirty="0" smtClean="0"/>
              <a:t>c</a:t>
            </a:r>
            <a:r>
              <a:rPr lang="en-GB" dirty="0" err="1" smtClean="0"/>
              <a:t>riticism</a:t>
            </a:r>
            <a:r>
              <a:rPr lang="en-GB" dirty="0" smtClean="0"/>
              <a:t> </a:t>
            </a:r>
            <a:r>
              <a:rPr lang="en-GB" dirty="0" smtClean="0"/>
              <a:t>/ difference in treatment</a:t>
            </a:r>
            <a:endParaRPr lang="en-GB" dirty="0"/>
          </a:p>
          <a:p>
            <a:pPr marL="285750" indent="-285750">
              <a:buFontTx/>
              <a:buChar char="-"/>
            </a:pPr>
            <a:endParaRPr lang="en-GB" dirty="0" smtClean="0"/>
          </a:p>
          <a:p>
            <a:pPr marL="285750" indent="-285750">
              <a:buFontTx/>
              <a:buChar char="-"/>
            </a:pPr>
            <a:r>
              <a:rPr lang="fr-FR" dirty="0" smtClean="0"/>
              <a:t>B</a:t>
            </a:r>
            <a:r>
              <a:rPr lang="en-GB" dirty="0" err="1" smtClean="0"/>
              <a:t>ut</a:t>
            </a:r>
            <a:r>
              <a:rPr lang="en-GB" dirty="0" smtClean="0"/>
              <a:t> also specific system for temporary allowance to practice, to support training for countries that need specific competence</a:t>
            </a:r>
          </a:p>
          <a:p>
            <a:pPr lvl="1"/>
            <a:r>
              <a:rPr lang="en-GB" dirty="0" smtClean="0"/>
              <a:t>=&gt; Criticism </a:t>
            </a:r>
            <a:r>
              <a:rPr lang="en-GB" dirty="0" smtClean="0"/>
              <a:t>/ room for inappropriate usage - creates expectations </a:t>
            </a:r>
          </a:p>
          <a:p>
            <a:pPr lvl="1"/>
            <a:endParaRPr lang="en-GB" dirty="0"/>
          </a:p>
          <a:p>
            <a:pPr lvl="1"/>
            <a:r>
              <a:rPr lang="en-GB" dirty="0" smtClean="0"/>
              <a:t>EU Blue Card is not really used.</a:t>
            </a:r>
          </a:p>
        </p:txBody>
      </p:sp>
    </p:spTree>
    <p:extLst>
      <p:ext uri="{BB962C8B-B14F-4D97-AF65-F5344CB8AC3E}">
        <p14:creationId xmlns:p14="http://schemas.microsoft.com/office/powerpoint/2010/main" val="9568456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1972415" cy="461665"/>
          </a:xfrm>
          <a:prstGeom prst="rect">
            <a:avLst/>
          </a:prstGeom>
          <a:noFill/>
        </p:spPr>
        <p:txBody>
          <a:bodyPr wrap="none" rtlCol="0">
            <a:spAutoFit/>
          </a:bodyPr>
          <a:lstStyle/>
          <a:p>
            <a:r>
              <a:rPr lang="fr-FR" sz="2400" b="1" dirty="0" smtClean="0">
                <a:solidFill>
                  <a:srgbClr val="4F81BD"/>
                </a:solidFill>
              </a:rPr>
              <a:t>EU HWF PLAN</a:t>
            </a:r>
            <a:endParaRPr lang="fr-FR" sz="2400" b="1" dirty="0">
              <a:solidFill>
                <a:srgbClr val="4F81BD"/>
              </a:solidFill>
            </a:endParaRPr>
          </a:p>
        </p:txBody>
      </p:sp>
      <p:sp>
        <p:nvSpPr>
          <p:cNvPr id="2" name="Rectangle 1"/>
          <p:cNvSpPr/>
          <p:nvPr/>
        </p:nvSpPr>
        <p:spPr>
          <a:xfrm>
            <a:off x="520217" y="1006465"/>
            <a:ext cx="7496658" cy="3477875"/>
          </a:xfrm>
          <a:prstGeom prst="rect">
            <a:avLst/>
          </a:prstGeom>
        </p:spPr>
        <p:txBody>
          <a:bodyPr wrap="square">
            <a:spAutoFit/>
          </a:bodyPr>
          <a:lstStyle/>
          <a:p>
            <a:pPr marL="285750" indent="-285750">
              <a:buFont typeface="Arial"/>
              <a:buChar char="•"/>
            </a:pPr>
            <a:r>
              <a:rPr lang="en-US" sz="2000" dirty="0" smtClean="0"/>
              <a:t>EU The </a:t>
            </a:r>
            <a:r>
              <a:rPr lang="en-US" sz="2000" dirty="0"/>
              <a:t>action plan for the EU health workforce </a:t>
            </a:r>
            <a:r>
              <a:rPr lang="en-US" sz="2000" dirty="0" smtClean="0"/>
              <a:t>seeks </a:t>
            </a:r>
            <a:r>
              <a:rPr lang="en-US" sz="2000" dirty="0"/>
              <a:t>to help EU countries work together to tackle these challenges and boost employment by:</a:t>
            </a:r>
          </a:p>
          <a:p>
            <a:pPr marL="285750" indent="-285750">
              <a:buFont typeface="Arial"/>
              <a:buChar char="•"/>
            </a:pPr>
            <a:endParaRPr lang="en-US" sz="2000" dirty="0"/>
          </a:p>
          <a:p>
            <a:pPr marL="742950" lvl="1" indent="-285750">
              <a:buFont typeface="Arial"/>
              <a:buChar char="•"/>
            </a:pPr>
            <a:r>
              <a:rPr lang="en-US" sz="2000" dirty="0"/>
              <a:t>improving health workforce planning and </a:t>
            </a:r>
            <a:r>
              <a:rPr lang="en-US" sz="2000" dirty="0" smtClean="0"/>
              <a:t>forecasting</a:t>
            </a:r>
          </a:p>
          <a:p>
            <a:pPr marL="742950" lvl="1" indent="-285750">
              <a:buFont typeface="Arial"/>
              <a:buChar char="•"/>
            </a:pPr>
            <a:endParaRPr lang="en-US" sz="2000" dirty="0"/>
          </a:p>
          <a:p>
            <a:pPr marL="742950" lvl="1" indent="-285750">
              <a:buFont typeface="Arial"/>
              <a:buChar char="•"/>
            </a:pPr>
            <a:r>
              <a:rPr lang="en-US" sz="2000" dirty="0"/>
              <a:t>anticipating future skills </a:t>
            </a:r>
            <a:r>
              <a:rPr lang="en-US" sz="2000" dirty="0" smtClean="0"/>
              <a:t>needs</a:t>
            </a:r>
          </a:p>
          <a:p>
            <a:pPr marL="742950" lvl="1" indent="-285750">
              <a:buFont typeface="Arial"/>
              <a:buChar char="•"/>
            </a:pPr>
            <a:endParaRPr lang="en-US" sz="2000" dirty="0"/>
          </a:p>
          <a:p>
            <a:pPr marL="742950" lvl="1" indent="-285750">
              <a:buFont typeface="Arial"/>
              <a:buChar char="•"/>
            </a:pPr>
            <a:r>
              <a:rPr lang="en-US" sz="2000" dirty="0"/>
              <a:t>improving recruitment and retention of health </a:t>
            </a:r>
            <a:r>
              <a:rPr lang="en-US" sz="2000" dirty="0" smtClean="0"/>
              <a:t>professionals</a:t>
            </a:r>
          </a:p>
          <a:p>
            <a:pPr marL="742950" lvl="1" indent="-285750">
              <a:buFont typeface="Arial"/>
              <a:buChar char="•"/>
            </a:pPr>
            <a:endParaRPr lang="en-US" sz="2000" dirty="0"/>
          </a:p>
          <a:p>
            <a:pPr marL="742950" lvl="1" indent="-285750">
              <a:buFont typeface="Arial"/>
              <a:buChar char="•"/>
            </a:pPr>
            <a:r>
              <a:rPr lang="en-US" sz="2000" dirty="0"/>
              <a:t>mitigating the negative effects of migration on health systems.</a:t>
            </a:r>
            <a:endParaRPr lang="fr-FR" sz="2000" dirty="0"/>
          </a:p>
        </p:txBody>
      </p:sp>
    </p:spTree>
    <p:extLst>
      <p:ext uri="{BB962C8B-B14F-4D97-AF65-F5344CB8AC3E}">
        <p14:creationId xmlns:p14="http://schemas.microsoft.com/office/powerpoint/2010/main" val="40678806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4511722" cy="461665"/>
          </a:xfrm>
          <a:prstGeom prst="rect">
            <a:avLst/>
          </a:prstGeom>
          <a:noFill/>
        </p:spPr>
        <p:txBody>
          <a:bodyPr wrap="none" rtlCol="0">
            <a:spAutoFit/>
          </a:bodyPr>
          <a:lstStyle/>
          <a:p>
            <a:r>
              <a:rPr lang="fr-FR" sz="2400" b="1" dirty="0" smtClean="0">
                <a:solidFill>
                  <a:srgbClr val="4F81BD"/>
                </a:solidFill>
              </a:rPr>
              <a:t>DATA COLLECTION &amp; PLANNING 1</a:t>
            </a:r>
            <a:endParaRPr lang="fr-FR" sz="2400" b="1" dirty="0">
              <a:solidFill>
                <a:srgbClr val="4F81BD"/>
              </a:solidFill>
            </a:endParaRPr>
          </a:p>
        </p:txBody>
      </p:sp>
      <p:sp>
        <p:nvSpPr>
          <p:cNvPr id="2" name="Rectangle 1"/>
          <p:cNvSpPr/>
          <p:nvPr/>
        </p:nvSpPr>
        <p:spPr>
          <a:xfrm>
            <a:off x="520217" y="926221"/>
            <a:ext cx="7583784" cy="4832093"/>
          </a:xfrm>
          <a:prstGeom prst="rect">
            <a:avLst/>
          </a:prstGeom>
        </p:spPr>
        <p:txBody>
          <a:bodyPr wrap="square">
            <a:spAutoFit/>
          </a:bodyPr>
          <a:lstStyle/>
          <a:p>
            <a:r>
              <a:rPr lang="en-US" b="1" dirty="0" smtClean="0">
                <a:solidFill>
                  <a:srgbClr val="4F81BD"/>
                </a:solidFill>
              </a:rPr>
              <a:t>Monitor the trends</a:t>
            </a:r>
          </a:p>
          <a:p>
            <a:endParaRPr lang="en-US" b="1" dirty="0"/>
          </a:p>
          <a:p>
            <a:r>
              <a:rPr lang="en-US" b="1" dirty="0" smtClean="0"/>
              <a:t>European </a:t>
            </a:r>
            <a:r>
              <a:rPr lang="en-US" b="1" dirty="0"/>
              <a:t>Community Health Indicators (ECHI</a:t>
            </a:r>
            <a:r>
              <a:rPr lang="en-US" b="1" dirty="0" smtClean="0"/>
              <a:t>) </a:t>
            </a:r>
            <a:r>
              <a:rPr lang="en-US" dirty="0" smtClean="0"/>
              <a:t>is project that was </a:t>
            </a:r>
            <a:r>
              <a:rPr lang="en-US" dirty="0"/>
              <a:t>carried out under the Health Monitoring </a:t>
            </a:r>
            <a:r>
              <a:rPr lang="en-US" dirty="0" err="1"/>
              <a:t>Programme</a:t>
            </a:r>
            <a:r>
              <a:rPr lang="en-US" dirty="0"/>
              <a:t> and the Community Public Health </a:t>
            </a:r>
            <a:r>
              <a:rPr lang="en-US" dirty="0" err="1"/>
              <a:t>Programme</a:t>
            </a:r>
            <a:r>
              <a:rPr lang="en-US" dirty="0"/>
              <a:t> 2003-2008. The aim was to advance health monitoring throughout Europe by developing relevant and comparable health indicators and by making them available in the EU and its Member States (MSs). A list of 88 'indicators' (ECHI short list) was developed</a:t>
            </a:r>
            <a:r>
              <a:rPr lang="en-US" dirty="0" smtClean="0"/>
              <a:t>.</a:t>
            </a:r>
          </a:p>
          <a:p>
            <a:endParaRPr lang="en-US" dirty="0" smtClean="0"/>
          </a:p>
          <a:p>
            <a:endParaRPr lang="en-US" dirty="0" smtClean="0"/>
          </a:p>
          <a:p>
            <a:endParaRPr lang="en-US" dirty="0" smtClean="0"/>
          </a:p>
          <a:p>
            <a:endParaRPr lang="en-US" dirty="0"/>
          </a:p>
          <a:p>
            <a:endParaRPr lang="en-US" dirty="0"/>
          </a:p>
          <a:p>
            <a:endParaRPr lang="en-US" dirty="0" smtClean="0"/>
          </a:p>
          <a:p>
            <a:r>
              <a:rPr lang="en-US" dirty="0" smtClean="0"/>
              <a:t>Indicator 63</a:t>
            </a:r>
            <a:r>
              <a:rPr lang="en-US" dirty="0"/>
              <a:t>. </a:t>
            </a:r>
            <a:r>
              <a:rPr lang="en-US" dirty="0" smtClean="0"/>
              <a:t>“Physicians employed” is available </a:t>
            </a:r>
            <a:r>
              <a:rPr lang="en-US" sz="1000" dirty="0"/>
              <a:t>(e.g</a:t>
            </a:r>
            <a:r>
              <a:rPr lang="en-US" sz="1000" dirty="0" smtClean="0"/>
              <a:t>. </a:t>
            </a:r>
            <a:r>
              <a:rPr lang="en-US" sz="1000" dirty="0">
                <a:hlinkClick r:id="rId2"/>
              </a:rPr>
              <a:t>http://www.statistik.at/web_en/statistics/health/european_community_health_indicators_echi/</a:t>
            </a:r>
            <a:r>
              <a:rPr lang="en-US" sz="1000" dirty="0" smtClean="0">
                <a:hlinkClick r:id="rId2"/>
              </a:rPr>
              <a:t>index.html</a:t>
            </a:r>
            <a:r>
              <a:rPr lang="en-US" sz="1000" dirty="0" smtClean="0"/>
              <a:t> - </a:t>
            </a:r>
            <a:r>
              <a:rPr lang="en-US" sz="1000" dirty="0"/>
              <a:t>page 7 and </a:t>
            </a:r>
            <a:r>
              <a:rPr lang="en-US" sz="1000" dirty="0">
                <a:hlinkClick r:id="rId3"/>
              </a:rPr>
              <a:t>http://ec.europa.eu/health/indicators/echi/list/</a:t>
            </a:r>
            <a:r>
              <a:rPr lang="en-US" sz="1000" dirty="0" smtClean="0">
                <a:hlinkClick r:id="rId3"/>
              </a:rPr>
              <a:t>index_en.htm</a:t>
            </a:r>
            <a:r>
              <a:rPr lang="en-US" sz="1000" dirty="0" smtClean="0"/>
              <a:t> )</a:t>
            </a:r>
            <a:endParaRPr lang="fr-FR" dirty="0" smtClean="0"/>
          </a:p>
          <a:p>
            <a:r>
              <a:rPr lang="fr-FR" dirty="0" err="1" smtClean="0"/>
              <a:t>Indicator</a:t>
            </a:r>
            <a:r>
              <a:rPr lang="fr-FR" dirty="0" smtClean="0"/>
              <a:t> </a:t>
            </a:r>
            <a:r>
              <a:rPr lang="en-US" dirty="0"/>
              <a:t>65. </a:t>
            </a:r>
            <a:r>
              <a:rPr lang="en-US" dirty="0" smtClean="0"/>
              <a:t>“Mobility </a:t>
            </a:r>
            <a:r>
              <a:rPr lang="en-US" dirty="0"/>
              <a:t>of </a:t>
            </a:r>
            <a:r>
              <a:rPr lang="en-US" dirty="0" smtClean="0"/>
              <a:t>professionals” is not </a:t>
            </a:r>
            <a:r>
              <a:rPr lang="en-US" dirty="0"/>
              <a:t>available </a:t>
            </a:r>
            <a:r>
              <a:rPr lang="en-US" dirty="0" smtClean="0"/>
              <a:t>yet.</a:t>
            </a:r>
            <a:endParaRPr lang="fr-FR" dirty="0"/>
          </a:p>
        </p:txBody>
      </p:sp>
      <p:pic>
        <p:nvPicPr>
          <p:cNvPr id="3" name="Image 2" descr="MOBILITY_FIG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046" y="2914791"/>
            <a:ext cx="2934769" cy="1911862"/>
          </a:xfrm>
          <a:prstGeom prst="rect">
            <a:avLst/>
          </a:prstGeom>
        </p:spPr>
      </p:pic>
    </p:spTree>
    <p:extLst>
      <p:ext uri="{BB962C8B-B14F-4D97-AF65-F5344CB8AC3E}">
        <p14:creationId xmlns:p14="http://schemas.microsoft.com/office/powerpoint/2010/main" val="15682888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4511722" cy="461665"/>
          </a:xfrm>
          <a:prstGeom prst="rect">
            <a:avLst/>
          </a:prstGeom>
          <a:noFill/>
        </p:spPr>
        <p:txBody>
          <a:bodyPr wrap="none" rtlCol="0">
            <a:spAutoFit/>
          </a:bodyPr>
          <a:lstStyle/>
          <a:p>
            <a:r>
              <a:rPr lang="fr-FR" sz="2400" b="1" dirty="0" smtClean="0">
                <a:solidFill>
                  <a:srgbClr val="4F81BD"/>
                </a:solidFill>
              </a:rPr>
              <a:t>DATA COLLECTION &amp; PLANNING 2</a:t>
            </a:r>
            <a:endParaRPr lang="fr-FR" sz="2400" b="1" dirty="0">
              <a:solidFill>
                <a:srgbClr val="4F81BD"/>
              </a:solidFill>
            </a:endParaRPr>
          </a:p>
        </p:txBody>
      </p:sp>
      <p:sp>
        <p:nvSpPr>
          <p:cNvPr id="2" name="Rectangle 1"/>
          <p:cNvSpPr/>
          <p:nvPr/>
        </p:nvSpPr>
        <p:spPr>
          <a:xfrm>
            <a:off x="520217" y="926221"/>
            <a:ext cx="7583784" cy="4247317"/>
          </a:xfrm>
          <a:prstGeom prst="rect">
            <a:avLst/>
          </a:prstGeom>
        </p:spPr>
        <p:txBody>
          <a:bodyPr wrap="square">
            <a:spAutoFit/>
          </a:bodyPr>
          <a:lstStyle/>
          <a:p>
            <a:r>
              <a:rPr lang="en-US" b="1" dirty="0" smtClean="0">
                <a:solidFill>
                  <a:srgbClr val="4F81BD"/>
                </a:solidFill>
              </a:rPr>
              <a:t>International data collection and comparability</a:t>
            </a:r>
          </a:p>
          <a:p>
            <a:endParaRPr lang="en-US" b="1" dirty="0" smtClean="0"/>
          </a:p>
          <a:p>
            <a:r>
              <a:rPr lang="en-US" b="1" dirty="0" smtClean="0"/>
              <a:t>WHO / OECD / EUROSTAT have agreed on a Joined Questionnaire</a:t>
            </a:r>
          </a:p>
          <a:p>
            <a:endParaRPr lang="en-US" b="1" dirty="0" smtClean="0"/>
          </a:p>
          <a:p>
            <a:pPr marL="285750" indent="-285750">
              <a:buFontTx/>
              <a:buChar char="-"/>
            </a:pPr>
            <a:r>
              <a:rPr lang="en-US" b="1" dirty="0" smtClean="0"/>
              <a:t>Discrepancies of the definitions is the major identified issue;</a:t>
            </a:r>
          </a:p>
          <a:p>
            <a:pPr marL="285750" indent="-285750">
              <a:buFontTx/>
              <a:buChar char="-"/>
            </a:pPr>
            <a:r>
              <a:rPr lang="en-US" b="1" dirty="0" smtClean="0"/>
              <a:t>Discrepancies on the accuracy of data delivery (time &amp; quality) is the second major issue</a:t>
            </a:r>
          </a:p>
          <a:p>
            <a:pPr marL="285750" indent="-285750">
              <a:buFontTx/>
              <a:buChar char="-"/>
            </a:pPr>
            <a:endParaRPr lang="en-US" b="1" dirty="0"/>
          </a:p>
          <a:p>
            <a:pPr marL="285750" indent="-285750">
              <a:buFont typeface="Symbol" charset="0"/>
              <a:buChar char=""/>
            </a:pPr>
            <a:r>
              <a:rPr lang="en-US" b="1" dirty="0" smtClean="0"/>
              <a:t>WHO </a:t>
            </a:r>
            <a:r>
              <a:rPr lang="en-US" b="1" dirty="0"/>
              <a:t>/ OECD / EUROSTAT </a:t>
            </a:r>
            <a:r>
              <a:rPr lang="en-US" b="1" dirty="0" smtClean="0"/>
              <a:t>have projects to upgrade the process (improvement </a:t>
            </a:r>
            <a:r>
              <a:rPr lang="fr-FR" b="1" dirty="0" smtClean="0"/>
              <a:t>–</a:t>
            </a:r>
            <a:r>
              <a:rPr lang="en-US" b="1" dirty="0" smtClean="0"/>
              <a:t> no revolution)</a:t>
            </a:r>
          </a:p>
          <a:p>
            <a:pPr marL="285750" indent="-285750">
              <a:buFont typeface="Symbol" charset="0"/>
              <a:buChar char=""/>
            </a:pPr>
            <a:endParaRPr lang="en-US" b="1" dirty="0"/>
          </a:p>
          <a:p>
            <a:r>
              <a:rPr lang="en-US" b="1" dirty="0" smtClean="0"/>
              <a:t>MEMBER STATES representatives are concerned about </a:t>
            </a:r>
          </a:p>
          <a:p>
            <a:endParaRPr lang="en-US" b="1" dirty="0"/>
          </a:p>
          <a:p>
            <a:pPr marL="285750" indent="-285750">
              <a:buFontTx/>
              <a:buChar char="-"/>
            </a:pPr>
            <a:r>
              <a:rPr lang="fr-FR" b="1" dirty="0" err="1" smtClean="0"/>
              <a:t>T</a:t>
            </a:r>
            <a:r>
              <a:rPr lang="en-US" b="1" dirty="0" smtClean="0"/>
              <a:t>he analysis made by these international bodies on incomparable data</a:t>
            </a:r>
          </a:p>
          <a:p>
            <a:pPr marL="285750" indent="-285750">
              <a:buFontTx/>
              <a:buChar char="-"/>
            </a:pPr>
            <a:r>
              <a:rPr lang="en-US" b="1" dirty="0" smtClean="0"/>
              <a:t>The analysis made by the government on the resulting statements</a:t>
            </a:r>
            <a:endParaRPr lang="en-US" b="1" dirty="0"/>
          </a:p>
        </p:txBody>
      </p:sp>
      <p:sp>
        <p:nvSpPr>
          <p:cNvPr id="5" name="Rectangle 4"/>
          <p:cNvSpPr/>
          <p:nvPr/>
        </p:nvSpPr>
        <p:spPr>
          <a:xfrm>
            <a:off x="520217" y="5335814"/>
            <a:ext cx="4891083" cy="369332"/>
          </a:xfrm>
          <a:prstGeom prst="rect">
            <a:avLst/>
          </a:prstGeom>
        </p:spPr>
        <p:txBody>
          <a:bodyPr wrap="none">
            <a:spAutoFit/>
          </a:bodyPr>
          <a:lstStyle/>
          <a:p>
            <a:r>
              <a:rPr lang="en-US" b="1" dirty="0" smtClean="0">
                <a:solidFill>
                  <a:srgbClr val="4F81BD"/>
                </a:solidFill>
              </a:rPr>
              <a:t>There is room for improvement locally &amp; globally</a:t>
            </a:r>
            <a:endParaRPr lang="fr-FR" dirty="0"/>
          </a:p>
        </p:txBody>
      </p:sp>
    </p:spTree>
    <p:extLst>
      <p:ext uri="{BB962C8B-B14F-4D97-AF65-F5344CB8AC3E}">
        <p14:creationId xmlns:p14="http://schemas.microsoft.com/office/powerpoint/2010/main" val="3503030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2191525" cy="461665"/>
          </a:xfrm>
          <a:prstGeom prst="rect">
            <a:avLst/>
          </a:prstGeom>
          <a:noFill/>
        </p:spPr>
        <p:txBody>
          <a:bodyPr wrap="none" rtlCol="0">
            <a:spAutoFit/>
          </a:bodyPr>
          <a:lstStyle/>
          <a:p>
            <a:r>
              <a:rPr lang="fr-FR" sz="2400" b="1" dirty="0" smtClean="0">
                <a:solidFill>
                  <a:srgbClr val="4F81BD"/>
                </a:solidFill>
              </a:rPr>
              <a:t>ETHICAL - CODE</a:t>
            </a:r>
            <a:endParaRPr lang="fr-FR" sz="2400" b="1" dirty="0">
              <a:solidFill>
                <a:srgbClr val="4F81BD"/>
              </a:solidFill>
            </a:endParaRPr>
          </a:p>
        </p:txBody>
      </p:sp>
      <p:sp>
        <p:nvSpPr>
          <p:cNvPr id="3" name="Rectangle 2"/>
          <p:cNvSpPr/>
          <p:nvPr/>
        </p:nvSpPr>
        <p:spPr>
          <a:xfrm>
            <a:off x="520217" y="939198"/>
            <a:ext cx="7655408" cy="5355313"/>
          </a:xfrm>
          <a:prstGeom prst="rect">
            <a:avLst/>
          </a:prstGeom>
        </p:spPr>
        <p:txBody>
          <a:bodyPr wrap="square">
            <a:spAutoFit/>
          </a:bodyPr>
          <a:lstStyle/>
          <a:p>
            <a:r>
              <a:rPr lang="en-US" dirty="0"/>
              <a:t>The European Social Dialogue in the hospital and healthcare sector has agreed a Code of Conduct on the Ethical Cross-Border Recruitment and Retention in the Hospital Sector and a Framework of Actions on Recruitment and Retention</a:t>
            </a:r>
            <a:r>
              <a:rPr lang="en-US" dirty="0" smtClean="0"/>
              <a:t>.</a:t>
            </a:r>
          </a:p>
          <a:p>
            <a:endParaRPr lang="en-US" dirty="0"/>
          </a:p>
          <a:p>
            <a:r>
              <a:rPr lang="en-US" i="1" dirty="0"/>
              <a:t>Strategy for Action on the Crisis in Human Resources for Health in Developing Countries </a:t>
            </a:r>
            <a:r>
              <a:rPr lang="en-US" dirty="0"/>
              <a:t>(European Commission, 2005b), and in 2006, the </a:t>
            </a:r>
            <a:r>
              <a:rPr lang="en-US" i="1" dirty="0" err="1"/>
              <a:t>Programme</a:t>
            </a:r>
            <a:r>
              <a:rPr lang="en-US" i="1" dirty="0"/>
              <a:t> for Action to Tackle the Shortage of Health Workers in Developing Countries (2007–2013) </a:t>
            </a:r>
            <a:r>
              <a:rPr lang="en-US" dirty="0"/>
              <a:t>(European Commission, 2006) </a:t>
            </a:r>
            <a:endParaRPr lang="en-US" dirty="0" smtClean="0"/>
          </a:p>
          <a:p>
            <a:endParaRPr lang="en-US" dirty="0"/>
          </a:p>
          <a:p>
            <a:r>
              <a:rPr lang="en-US" dirty="0"/>
              <a:t>The WHO Global Code of Practice on the International Recruitment of Health </a:t>
            </a:r>
            <a:r>
              <a:rPr lang="en-US" dirty="0" smtClean="0"/>
              <a:t>Personnel has been countersigned by </a:t>
            </a:r>
            <a:r>
              <a:rPr lang="en-US" dirty="0"/>
              <a:t>adopted by the 193 Member States of the World Health </a:t>
            </a:r>
            <a:r>
              <a:rPr lang="en-US" dirty="0" smtClean="0"/>
              <a:t>Organization.</a:t>
            </a:r>
          </a:p>
          <a:p>
            <a:r>
              <a:rPr lang="en-US" i="1" dirty="0" smtClean="0">
                <a:solidFill>
                  <a:srgbClr val="4F81BD"/>
                </a:solidFill>
              </a:rPr>
              <a:t>Note / See presentation from Dr. </a:t>
            </a:r>
            <a:r>
              <a:rPr lang="en-US" i="1" dirty="0" err="1" smtClean="0">
                <a:solidFill>
                  <a:srgbClr val="4F81BD"/>
                </a:solidFill>
              </a:rPr>
              <a:t>Perfilieva</a:t>
            </a:r>
            <a:endParaRPr lang="en-US" dirty="0" smtClean="0"/>
          </a:p>
          <a:p>
            <a:endParaRPr lang="en-US" dirty="0"/>
          </a:p>
          <a:p>
            <a:r>
              <a:rPr lang="en-US" dirty="0" smtClean="0"/>
              <a:t>Project Health Workers for A</a:t>
            </a:r>
            <a:r>
              <a:rPr lang="fr-FR" dirty="0" smtClean="0"/>
              <a:t>l</a:t>
            </a:r>
            <a:r>
              <a:rPr lang="en-US" dirty="0" smtClean="0"/>
              <a:t>l</a:t>
            </a:r>
          </a:p>
          <a:p>
            <a:r>
              <a:rPr lang="en-US" dirty="0" smtClean="0"/>
              <a:t>“</a:t>
            </a:r>
            <a:r>
              <a:rPr lang="en-US" dirty="0"/>
              <a:t>We believe everyone should have access to health </a:t>
            </a:r>
            <a:r>
              <a:rPr lang="en-US" dirty="0" smtClean="0"/>
              <a:t>workers”</a:t>
            </a:r>
          </a:p>
          <a:p>
            <a:r>
              <a:rPr lang="en-US" dirty="0">
                <a:hlinkClick r:id="rId2"/>
              </a:rPr>
              <a:t>http://</a:t>
            </a:r>
            <a:r>
              <a:rPr lang="en-US" dirty="0" smtClean="0">
                <a:hlinkClick r:id="rId2"/>
              </a:rPr>
              <a:t>www.healthworkers4all.eu</a:t>
            </a:r>
            <a:endParaRPr lang="en-US" dirty="0" smtClean="0"/>
          </a:p>
          <a:p>
            <a:endParaRPr lang="en-US" dirty="0"/>
          </a:p>
          <a:p>
            <a:endParaRPr lang="fr-FR" dirty="0"/>
          </a:p>
        </p:txBody>
      </p:sp>
      <p:pic>
        <p:nvPicPr>
          <p:cNvPr id="2" name="Image 1"/>
          <p:cNvPicPr>
            <a:picLocks noChangeAspect="1"/>
          </p:cNvPicPr>
          <p:nvPr/>
        </p:nvPicPr>
        <p:blipFill>
          <a:blip r:embed="rId3"/>
          <a:stretch>
            <a:fillRect/>
          </a:stretch>
        </p:blipFill>
        <p:spPr>
          <a:xfrm>
            <a:off x="4572454" y="4676856"/>
            <a:ext cx="3345816" cy="904275"/>
          </a:xfrm>
          <a:prstGeom prst="rect">
            <a:avLst/>
          </a:prstGeom>
        </p:spPr>
      </p:pic>
    </p:spTree>
    <p:extLst>
      <p:ext uri="{BB962C8B-B14F-4D97-AF65-F5344CB8AC3E}">
        <p14:creationId xmlns:p14="http://schemas.microsoft.com/office/powerpoint/2010/main" val="3264669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BE" sz="2800" b="1" dirty="0">
                <a:solidFill>
                  <a:srgbClr val="008ACF"/>
                </a:solidFill>
                <a:latin typeface="Trebuchet MS"/>
                <a:cs typeface="Trebuchet MS"/>
              </a:rPr>
              <a:t>The JA </a:t>
            </a:r>
            <a:r>
              <a:rPr lang="fr-BE" sz="2800" b="1" dirty="0" smtClean="0">
                <a:solidFill>
                  <a:srgbClr val="008ACF"/>
                </a:solidFill>
                <a:latin typeface="Trebuchet MS"/>
                <a:cs typeface="Trebuchet MS"/>
              </a:rPr>
              <a:t>EUWHF</a:t>
            </a:r>
            <a:endParaRPr lang="en-US" sz="2800" b="1" dirty="0">
              <a:solidFill>
                <a:srgbClr val="008ACF"/>
              </a:solidFill>
              <a:latin typeface="Trebuchet MS"/>
              <a:cs typeface="Trebuchet MS"/>
            </a:endParaRPr>
          </a:p>
        </p:txBody>
      </p:sp>
      <p:sp>
        <p:nvSpPr>
          <p:cNvPr id="7" name="Rounded Rectangle 6"/>
          <p:cNvSpPr/>
          <p:nvPr/>
        </p:nvSpPr>
        <p:spPr>
          <a:xfrm>
            <a:off x="374904" y="1140744"/>
            <a:ext cx="7827264" cy="1686080"/>
          </a:xfrm>
          <a:prstGeom prst="roundRect">
            <a:avLst/>
          </a:prstGeom>
          <a:solidFill>
            <a:srgbClr val="C3D600"/>
          </a:solidFill>
          <a:ln>
            <a:solidFill>
              <a:srgbClr val="C3D60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0112" y="1195608"/>
            <a:ext cx="7632848" cy="1631216"/>
          </a:xfrm>
          <a:prstGeom prst="rect">
            <a:avLst/>
          </a:prstGeom>
          <a:noFill/>
        </p:spPr>
        <p:txBody>
          <a:bodyPr wrap="square" rtlCol="0">
            <a:spAutoFit/>
          </a:bodyPr>
          <a:lstStyle/>
          <a:p>
            <a:pPr algn="just"/>
            <a:r>
              <a:rPr lang="en-US" sz="2000" b="1" dirty="0" smtClean="0">
                <a:solidFill>
                  <a:srgbClr val="4B4B4B"/>
                </a:solidFill>
                <a:latin typeface="Trebuchet MS" pitchFamily="34" charset="0"/>
              </a:rPr>
              <a:t>General Objective</a:t>
            </a:r>
          </a:p>
          <a:p>
            <a:pPr algn="just"/>
            <a:r>
              <a:rPr lang="en-US" sz="2000" dirty="0" smtClean="0">
                <a:solidFill>
                  <a:srgbClr val="4B4B4B"/>
                </a:solidFill>
                <a:latin typeface="Trebuchet MS" pitchFamily="34" charset="0"/>
              </a:rPr>
              <a:t>To collaborate and </a:t>
            </a:r>
            <a:r>
              <a:rPr lang="en-US" sz="2000" dirty="0">
                <a:solidFill>
                  <a:srgbClr val="4B4B4B"/>
                </a:solidFill>
                <a:latin typeface="Trebuchet MS" pitchFamily="34" charset="0"/>
              </a:rPr>
              <a:t>exchange between Member </a:t>
            </a:r>
            <a:r>
              <a:rPr lang="en-US" sz="2000" dirty="0" smtClean="0">
                <a:solidFill>
                  <a:srgbClr val="4B4B4B"/>
                </a:solidFill>
                <a:latin typeface="Trebuchet MS" pitchFamily="34" charset="0"/>
              </a:rPr>
              <a:t>States </a:t>
            </a:r>
            <a:r>
              <a:rPr lang="en-US" sz="2000" dirty="0">
                <a:solidFill>
                  <a:srgbClr val="4B4B4B"/>
                </a:solidFill>
                <a:latin typeface="Trebuchet MS" pitchFamily="34" charset="0"/>
              </a:rPr>
              <a:t>to support them in their health workforce planning and to </a:t>
            </a:r>
            <a:r>
              <a:rPr lang="en-US" sz="2000" dirty="0" smtClean="0">
                <a:solidFill>
                  <a:srgbClr val="4B4B4B"/>
                </a:solidFill>
                <a:latin typeface="Trebuchet MS" pitchFamily="34" charset="0"/>
              </a:rPr>
              <a:t>increase Member States’ </a:t>
            </a:r>
            <a:r>
              <a:rPr lang="en-US" sz="2000" dirty="0">
                <a:solidFill>
                  <a:srgbClr val="4B4B4B"/>
                </a:solidFill>
                <a:latin typeface="Trebuchet MS" pitchFamily="34" charset="0"/>
              </a:rPr>
              <a:t>and Europe’s capacity to take effective and sustainable measures.</a:t>
            </a:r>
            <a:endParaRPr lang="nl-BE" sz="2000" dirty="0">
              <a:solidFill>
                <a:srgbClr val="4B4B4B"/>
              </a:solidFill>
              <a:latin typeface="Trebuchet MS" pitchFamily="34" charset="0"/>
            </a:endParaRPr>
          </a:p>
        </p:txBody>
      </p:sp>
      <p:sp>
        <p:nvSpPr>
          <p:cNvPr id="21" name="Oval 20"/>
          <p:cNvSpPr/>
          <p:nvPr/>
        </p:nvSpPr>
        <p:spPr>
          <a:xfrm>
            <a:off x="646992" y="3247977"/>
            <a:ext cx="3600400" cy="2366439"/>
          </a:xfrm>
          <a:prstGeom prst="ellipse">
            <a:avLst/>
          </a:prstGeom>
          <a:solidFill>
            <a:schemeClr val="bg1">
              <a:lumMod val="5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159048" y="3614160"/>
            <a:ext cx="2988332" cy="1754326"/>
          </a:xfrm>
          <a:prstGeom prst="rect">
            <a:avLst/>
          </a:prstGeom>
          <a:noFill/>
        </p:spPr>
        <p:txBody>
          <a:bodyPr wrap="square" rtlCol="0">
            <a:spAutoFit/>
          </a:bodyPr>
          <a:lstStyle/>
          <a:p>
            <a:r>
              <a:rPr lang="fr-BE" b="1" dirty="0" smtClean="0">
                <a:solidFill>
                  <a:schemeClr val="bg1"/>
                </a:solidFill>
                <a:latin typeface="Trebuchet MS" pitchFamily="34" charset="0"/>
              </a:rPr>
              <a:t>Focus on 5 professions :</a:t>
            </a:r>
          </a:p>
          <a:p>
            <a:pPr marL="800100" lvl="1" indent="-342900">
              <a:buFont typeface="Arial" pitchFamily="34" charset="0"/>
              <a:buChar char="•"/>
            </a:pPr>
            <a:r>
              <a:rPr lang="en-US" b="1" dirty="0" smtClean="0">
                <a:solidFill>
                  <a:schemeClr val="bg1"/>
                </a:solidFill>
                <a:latin typeface="Trebuchet MS" pitchFamily="34" charset="0"/>
              </a:rPr>
              <a:t>doctors </a:t>
            </a:r>
          </a:p>
          <a:p>
            <a:pPr marL="800100" lvl="1" indent="-342900">
              <a:buFont typeface="Arial" pitchFamily="34" charset="0"/>
              <a:buChar char="•"/>
            </a:pPr>
            <a:r>
              <a:rPr lang="en-US" b="1" dirty="0" smtClean="0">
                <a:solidFill>
                  <a:schemeClr val="bg1"/>
                </a:solidFill>
                <a:latin typeface="Trebuchet MS" pitchFamily="34" charset="0"/>
              </a:rPr>
              <a:t>nurses </a:t>
            </a:r>
          </a:p>
          <a:p>
            <a:pPr marL="800100" lvl="1" indent="-342900">
              <a:buFont typeface="Arial" pitchFamily="34" charset="0"/>
              <a:buChar char="•"/>
            </a:pPr>
            <a:r>
              <a:rPr lang="en-US" b="1" dirty="0" smtClean="0">
                <a:solidFill>
                  <a:schemeClr val="bg1"/>
                </a:solidFill>
                <a:latin typeface="Trebuchet MS" pitchFamily="34" charset="0"/>
              </a:rPr>
              <a:t>pharmacists </a:t>
            </a:r>
          </a:p>
          <a:p>
            <a:pPr marL="800100" lvl="1" indent="-342900">
              <a:buFont typeface="Arial" pitchFamily="34" charset="0"/>
              <a:buChar char="•"/>
            </a:pPr>
            <a:r>
              <a:rPr lang="en-US" b="1" dirty="0" smtClean="0">
                <a:solidFill>
                  <a:schemeClr val="bg1"/>
                </a:solidFill>
                <a:latin typeface="Trebuchet MS" pitchFamily="34" charset="0"/>
              </a:rPr>
              <a:t>dentists </a:t>
            </a:r>
          </a:p>
          <a:p>
            <a:pPr marL="800100" lvl="1" indent="-342900">
              <a:buFont typeface="Arial" pitchFamily="34" charset="0"/>
              <a:buChar char="•"/>
            </a:pPr>
            <a:r>
              <a:rPr lang="en-US" b="1" dirty="0" smtClean="0">
                <a:solidFill>
                  <a:schemeClr val="bg1"/>
                </a:solidFill>
                <a:latin typeface="Trebuchet MS" pitchFamily="34" charset="0"/>
              </a:rPr>
              <a:t>midwives</a:t>
            </a:r>
            <a:endParaRPr lang="en-US" b="1" dirty="0">
              <a:solidFill>
                <a:schemeClr val="bg1"/>
              </a:solidFill>
              <a:latin typeface="Trebuchet MS" pitchFamily="34" charset="0"/>
            </a:endParaRPr>
          </a:p>
        </p:txBody>
      </p:sp>
      <p:pic>
        <p:nvPicPr>
          <p:cNvPr id="1026" name="Picture 2" descr="C:\Users\lej\AppData\Local\Microsoft\Windows\Temporary Internet Files\Content.IE5\K4WP12P8\MC9003561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589" y="3742168"/>
            <a:ext cx="1744675" cy="18214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948264" y="3958192"/>
            <a:ext cx="1944216" cy="1384995"/>
          </a:xfrm>
          <a:prstGeom prst="rect">
            <a:avLst/>
          </a:prstGeom>
          <a:noFill/>
        </p:spPr>
        <p:txBody>
          <a:bodyPr wrap="square" rtlCol="0">
            <a:spAutoFit/>
          </a:bodyPr>
          <a:lstStyle/>
          <a:p>
            <a:r>
              <a:rPr lang="fr-BE" sz="1200" dirty="0" err="1" smtClean="0"/>
              <a:t>Starting</a:t>
            </a:r>
            <a:r>
              <a:rPr lang="fr-BE" sz="1200" dirty="0" smtClean="0"/>
              <a:t> date:</a:t>
            </a:r>
          </a:p>
          <a:p>
            <a:r>
              <a:rPr lang="fr-BE" dirty="0" smtClean="0"/>
              <a:t>April 1</a:t>
            </a:r>
            <a:r>
              <a:rPr lang="fr-BE" baseline="30000" dirty="0" smtClean="0"/>
              <a:t>st</a:t>
            </a:r>
            <a:r>
              <a:rPr lang="fr-BE" dirty="0" smtClean="0"/>
              <a:t> 2013</a:t>
            </a:r>
          </a:p>
          <a:p>
            <a:endParaRPr lang="fr-BE" dirty="0"/>
          </a:p>
          <a:p>
            <a:r>
              <a:rPr lang="fr-BE" sz="1200" dirty="0" smtClean="0"/>
              <a:t>Duration:</a:t>
            </a:r>
            <a:r>
              <a:rPr lang="fr-BE" dirty="0" smtClean="0"/>
              <a:t> </a:t>
            </a:r>
          </a:p>
          <a:p>
            <a:r>
              <a:rPr lang="fr-BE" dirty="0" smtClean="0"/>
              <a:t>3 </a:t>
            </a:r>
            <a:r>
              <a:rPr lang="fr-BE" dirty="0" err="1" smtClean="0"/>
              <a:t>years</a:t>
            </a:r>
            <a:endParaRPr lang="en-US" dirty="0"/>
          </a:p>
        </p:txBody>
      </p:sp>
    </p:spTree>
    <p:extLst>
      <p:ext uri="{BB962C8B-B14F-4D97-AF65-F5344CB8AC3E}">
        <p14:creationId xmlns:p14="http://schemas.microsoft.com/office/powerpoint/2010/main" val="8350833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BE" sz="2800" b="1" dirty="0">
                <a:solidFill>
                  <a:srgbClr val="008ACF"/>
                </a:solidFill>
                <a:latin typeface="Trebuchet MS"/>
                <a:cs typeface="Trebuchet MS"/>
              </a:rPr>
              <a:t>The JA EUHWF: </a:t>
            </a:r>
            <a:r>
              <a:rPr lang="fr-BE" sz="2800" b="1" dirty="0" err="1">
                <a:solidFill>
                  <a:srgbClr val="008ACF"/>
                </a:solidFill>
                <a:latin typeface="Trebuchet MS"/>
                <a:cs typeface="Trebuchet MS"/>
              </a:rPr>
              <a:t>specific</a:t>
            </a:r>
            <a:r>
              <a:rPr lang="fr-BE" sz="2800" b="1" dirty="0">
                <a:solidFill>
                  <a:srgbClr val="008ACF"/>
                </a:solidFill>
                <a:latin typeface="Trebuchet MS"/>
                <a:cs typeface="Trebuchet MS"/>
              </a:rPr>
              <a:t> objectives</a:t>
            </a:r>
            <a:endParaRPr lang="en-US" sz="2800" b="1" dirty="0">
              <a:solidFill>
                <a:srgbClr val="008ACF"/>
              </a:solidFill>
              <a:latin typeface="Trebuchet MS"/>
              <a:cs typeface="Trebuchet MS"/>
            </a:endParaRPr>
          </a:p>
        </p:txBody>
      </p:sp>
      <p:sp>
        <p:nvSpPr>
          <p:cNvPr id="4" name="Rounded Rectangle 3"/>
          <p:cNvSpPr/>
          <p:nvPr/>
        </p:nvSpPr>
        <p:spPr>
          <a:xfrm>
            <a:off x="441034" y="905256"/>
            <a:ext cx="4968552" cy="1484760"/>
          </a:xfrm>
          <a:prstGeom prst="roundRect">
            <a:avLst/>
          </a:prstGeom>
          <a:solidFill>
            <a:srgbClr val="008DD7"/>
          </a:solidFill>
          <a:ln>
            <a:solidFill>
              <a:srgbClr val="00B0F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smtClean="0"/>
          </a:p>
          <a:p>
            <a:pPr lvl="0"/>
            <a:endParaRPr lang="fr-BE" sz="1700" dirty="0" smtClean="0"/>
          </a:p>
          <a:p>
            <a:pPr lvl="0"/>
            <a:r>
              <a:rPr lang="fr-BE" sz="1600" dirty="0" err="1" smtClean="0">
                <a:latin typeface="Trebuchet MS" pitchFamily="34" charset="0"/>
              </a:rPr>
              <a:t>Increased</a:t>
            </a:r>
            <a:r>
              <a:rPr lang="fr-BE" sz="1600" dirty="0" smtClean="0">
                <a:latin typeface="Trebuchet MS" pitchFamily="34" charset="0"/>
              </a:rPr>
              <a:t> </a:t>
            </a:r>
            <a:r>
              <a:rPr lang="fr-BE" sz="1600" dirty="0" err="1" smtClean="0">
                <a:latin typeface="Trebuchet MS" pitchFamily="34" charset="0"/>
              </a:rPr>
              <a:t>knowledge</a:t>
            </a:r>
            <a:r>
              <a:rPr lang="fr-BE" sz="1600" dirty="0" smtClean="0">
                <a:latin typeface="Trebuchet MS" pitchFamily="34" charset="0"/>
              </a:rPr>
              <a:t> : </a:t>
            </a:r>
            <a:endParaRPr lang="en-US" sz="1600" dirty="0" smtClean="0">
              <a:latin typeface="Trebuchet MS" pitchFamily="34" charset="0"/>
            </a:endParaRPr>
          </a:p>
          <a:p>
            <a:pPr marL="285750" lvl="0" indent="-285750">
              <a:buFont typeface="Arial" pitchFamily="34" charset="0"/>
              <a:buChar char="•"/>
            </a:pPr>
            <a:r>
              <a:rPr lang="en-US" sz="1600" dirty="0" smtClean="0">
                <a:latin typeface="Trebuchet MS" pitchFamily="34" charset="0"/>
              </a:rPr>
              <a:t>Better understanding of terminology</a:t>
            </a:r>
          </a:p>
          <a:p>
            <a:pPr marL="285750" lvl="0" indent="-285750">
              <a:buFont typeface="Arial" pitchFamily="34" charset="0"/>
              <a:buChar char="•"/>
            </a:pPr>
            <a:r>
              <a:rPr lang="en-US" sz="1600" dirty="0" smtClean="0">
                <a:latin typeface="Trebuchet MS" pitchFamily="34" charset="0"/>
              </a:rPr>
              <a:t>Updated information on mobility trends</a:t>
            </a:r>
          </a:p>
          <a:p>
            <a:pPr marL="285750" indent="-285750">
              <a:buFont typeface="Arial" pitchFamily="34" charset="0"/>
              <a:buChar char="•"/>
            </a:pPr>
            <a:r>
              <a:rPr lang="en-US" sz="1600" dirty="0">
                <a:latin typeface="Trebuchet MS" pitchFamily="34" charset="0"/>
              </a:rPr>
              <a:t>Estimation of future skills and competencies needed for the HWF</a:t>
            </a:r>
          </a:p>
          <a:p>
            <a:pPr lvl="0"/>
            <a:endParaRPr lang="en-US" sz="1700" dirty="0" smtClean="0"/>
          </a:p>
          <a:p>
            <a:pPr algn="ctr"/>
            <a:endParaRPr lang="en-US" dirty="0"/>
          </a:p>
        </p:txBody>
      </p:sp>
      <p:sp>
        <p:nvSpPr>
          <p:cNvPr id="5" name="Rounded Rectangle 4"/>
          <p:cNvSpPr/>
          <p:nvPr/>
        </p:nvSpPr>
        <p:spPr>
          <a:xfrm>
            <a:off x="441034" y="2478024"/>
            <a:ext cx="4978295" cy="1432160"/>
          </a:xfrm>
          <a:prstGeom prst="roundRect">
            <a:avLst/>
          </a:prstGeom>
          <a:solidFill>
            <a:srgbClr val="C3D600"/>
          </a:solidFill>
          <a:ln>
            <a:solidFill>
              <a:srgbClr val="C3D60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smtClean="0"/>
          </a:p>
          <a:p>
            <a:pPr lvl="0"/>
            <a:r>
              <a:rPr lang="fr-BE" sz="1600" dirty="0" err="1" smtClean="0">
                <a:latin typeface="Trebuchet MS" pitchFamily="34" charset="0"/>
              </a:rPr>
              <a:t>Improved</a:t>
            </a:r>
            <a:r>
              <a:rPr lang="fr-BE" sz="1600" dirty="0" smtClean="0">
                <a:latin typeface="Trebuchet MS" pitchFamily="34" charset="0"/>
              </a:rPr>
              <a:t> </a:t>
            </a:r>
            <a:r>
              <a:rPr lang="fr-BE" sz="1600" dirty="0" err="1" smtClean="0">
                <a:latin typeface="Trebuchet MS" pitchFamily="34" charset="0"/>
              </a:rPr>
              <a:t>tools</a:t>
            </a:r>
            <a:r>
              <a:rPr lang="fr-BE" sz="1600" dirty="0" smtClean="0">
                <a:latin typeface="Trebuchet MS" pitchFamily="34" charset="0"/>
              </a:rPr>
              <a:t>: </a:t>
            </a:r>
            <a:endParaRPr lang="en-US" sz="1600" dirty="0" smtClean="0">
              <a:latin typeface="Trebuchet MS" pitchFamily="34" charset="0"/>
            </a:endParaRPr>
          </a:p>
          <a:p>
            <a:pPr marL="285750" lvl="0" indent="-285750">
              <a:buFont typeface="Arial" pitchFamily="34" charset="0"/>
              <a:buChar char="•"/>
            </a:pPr>
            <a:r>
              <a:rPr lang="en-US" sz="1600" dirty="0" smtClean="0">
                <a:latin typeface="Trebuchet MS" pitchFamily="34" charset="0"/>
              </a:rPr>
              <a:t>Guidelines </a:t>
            </a:r>
            <a:r>
              <a:rPr lang="en-US" sz="1600" dirty="0">
                <a:latin typeface="Trebuchet MS" pitchFamily="34" charset="0"/>
              </a:rPr>
              <a:t>on </a:t>
            </a:r>
            <a:r>
              <a:rPr lang="en-US" sz="1600" dirty="0" smtClean="0">
                <a:latin typeface="Trebuchet MS" pitchFamily="34" charset="0"/>
              </a:rPr>
              <a:t>quantitative and qualitative planning methodologies</a:t>
            </a:r>
          </a:p>
          <a:p>
            <a:pPr marL="285750" indent="-285750">
              <a:buFont typeface="Arial" pitchFamily="34" charset="0"/>
              <a:buChar char="•"/>
            </a:pPr>
            <a:r>
              <a:rPr lang="en-US" sz="1600" dirty="0">
                <a:latin typeface="Trebuchet MS" pitchFamily="34" charset="0"/>
              </a:rPr>
              <a:t>Platform for cooperation to find possible solutions on expected shortages</a:t>
            </a:r>
          </a:p>
          <a:p>
            <a:pPr lvl="0"/>
            <a:endParaRPr lang="en-US" dirty="0"/>
          </a:p>
        </p:txBody>
      </p:sp>
      <p:sp>
        <p:nvSpPr>
          <p:cNvPr id="6" name="Rounded Rectangle 5"/>
          <p:cNvSpPr/>
          <p:nvPr/>
        </p:nvSpPr>
        <p:spPr>
          <a:xfrm>
            <a:off x="441034" y="4027912"/>
            <a:ext cx="4995062" cy="1668800"/>
          </a:xfrm>
          <a:prstGeom prst="roundRect">
            <a:avLst/>
          </a:prstGeom>
          <a:solidFill>
            <a:schemeClr val="bg1">
              <a:lumMod val="50000"/>
            </a:schemeClr>
          </a:solidFill>
          <a:ln>
            <a:solidFill>
              <a:schemeClr val="bg1">
                <a:lumMod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700" dirty="0" smtClean="0"/>
          </a:p>
          <a:p>
            <a:pPr lvl="0"/>
            <a:r>
              <a:rPr lang="en-US" sz="1600" dirty="0" smtClean="0">
                <a:latin typeface="Trebuchet MS" pitchFamily="34" charset="0"/>
              </a:rPr>
              <a:t>Higher effectiveness:</a:t>
            </a:r>
          </a:p>
          <a:p>
            <a:pPr marL="285750" indent="-285750">
              <a:buFont typeface="Arial" pitchFamily="34" charset="0"/>
              <a:buChar char="•"/>
            </a:pPr>
            <a:r>
              <a:rPr lang="en-US" sz="1600" dirty="0">
                <a:latin typeface="Trebuchet MS" pitchFamily="34" charset="0"/>
              </a:rPr>
              <a:t>Better monitoring by access to timely </a:t>
            </a:r>
            <a:r>
              <a:rPr lang="en-US" sz="1600" dirty="0" smtClean="0">
                <a:latin typeface="Trebuchet MS" pitchFamily="34" charset="0"/>
              </a:rPr>
              <a:t>data</a:t>
            </a:r>
          </a:p>
          <a:p>
            <a:pPr marL="285750" lvl="0" indent="-285750">
              <a:buFont typeface="Arial" pitchFamily="34" charset="0"/>
              <a:buChar char="•"/>
            </a:pPr>
            <a:r>
              <a:rPr lang="en-US" sz="1600" dirty="0" smtClean="0">
                <a:latin typeface="Trebuchet MS" pitchFamily="34" charset="0"/>
              </a:rPr>
              <a:t>Increased </a:t>
            </a:r>
            <a:r>
              <a:rPr lang="en-US" sz="1600" dirty="0">
                <a:latin typeface="Trebuchet MS" pitchFamily="34" charset="0"/>
              </a:rPr>
              <a:t>quantitative and qualitative planning </a:t>
            </a:r>
            <a:r>
              <a:rPr lang="en-US" sz="1600" dirty="0" smtClean="0">
                <a:latin typeface="Trebuchet MS" pitchFamily="34" charset="0"/>
              </a:rPr>
              <a:t>capacity</a:t>
            </a:r>
          </a:p>
          <a:p>
            <a:pPr marL="285750" indent="-285750">
              <a:buFont typeface="Arial" pitchFamily="34" charset="0"/>
              <a:buChar char="•"/>
            </a:pPr>
            <a:r>
              <a:rPr lang="en-US" sz="1600" dirty="0">
                <a:latin typeface="Trebuchet MS" pitchFamily="34" charset="0"/>
              </a:rPr>
              <a:t>Higher impact of HWF planning and forecasts on policy decision </a:t>
            </a:r>
            <a:r>
              <a:rPr lang="en-US" sz="1600" dirty="0" smtClean="0">
                <a:latin typeface="Trebuchet MS" pitchFamily="34" charset="0"/>
              </a:rPr>
              <a:t>making</a:t>
            </a:r>
          </a:p>
          <a:p>
            <a:pPr lvl="0"/>
            <a:endParaRPr lang="en-US" dirty="0"/>
          </a:p>
        </p:txBody>
      </p:sp>
      <p:graphicFrame>
        <p:nvGraphicFramePr>
          <p:cNvPr id="7" name="Diagram 6"/>
          <p:cNvGraphicFramePr/>
          <p:nvPr>
            <p:extLst>
              <p:ext uri="{D42A27DB-BD31-4B8C-83A1-F6EECF244321}">
                <p14:modId xmlns:p14="http://schemas.microsoft.com/office/powerpoint/2010/main" val="426109327"/>
              </p:ext>
            </p:extLst>
          </p:nvPr>
        </p:nvGraphicFramePr>
        <p:xfrm>
          <a:off x="5111488" y="512064"/>
          <a:ext cx="4176464" cy="543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70050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934"/>
            <a:ext cx="8229600" cy="1143000"/>
          </a:xfrm>
        </p:spPr>
        <p:txBody>
          <a:bodyPr>
            <a:normAutofit/>
          </a:bodyPr>
          <a:lstStyle/>
          <a:p>
            <a:pPr algn="l"/>
            <a:r>
              <a:rPr lang="en-GB" sz="2800" b="1" smtClean="0">
                <a:solidFill>
                  <a:srgbClr val="008ACF"/>
                </a:solidFill>
                <a:latin typeface="Trebuchet MS"/>
                <a:cs typeface="Trebuchet MS"/>
              </a:rPr>
              <a:t>The JA EUHWF : Core work packages</a:t>
            </a:r>
            <a:endParaRPr lang="en-GB" sz="2800" b="1">
              <a:solidFill>
                <a:srgbClr val="008ACF"/>
              </a:solidFill>
              <a:latin typeface="Trebuchet MS"/>
              <a:cs typeface="Trebuchet MS"/>
            </a:endParaRPr>
          </a:p>
        </p:txBody>
      </p:sp>
      <p:sp>
        <p:nvSpPr>
          <p:cNvPr id="5" name="Cross 4"/>
          <p:cNvSpPr/>
          <p:nvPr/>
        </p:nvSpPr>
        <p:spPr>
          <a:xfrm>
            <a:off x="358504" y="1506671"/>
            <a:ext cx="1872208" cy="2016224"/>
          </a:xfrm>
          <a:prstGeom prst="plus">
            <a:avLst/>
          </a:prstGeom>
          <a:solidFill>
            <a:srgbClr val="008DD7"/>
          </a:solidFill>
          <a:ln>
            <a:solidFill>
              <a:srgbClr val="008D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3528" y="1548084"/>
            <a:ext cx="1979191" cy="2062103"/>
          </a:xfrm>
          <a:prstGeom prst="rect">
            <a:avLst/>
          </a:prstGeom>
          <a:noFill/>
        </p:spPr>
        <p:txBody>
          <a:bodyPr wrap="square" rtlCol="0">
            <a:spAutoFit/>
          </a:bodyPr>
          <a:lstStyle/>
          <a:p>
            <a:pPr algn="ctr"/>
            <a:r>
              <a:rPr lang="fr-BE" sz="2400" dirty="0" smtClean="0">
                <a:solidFill>
                  <a:schemeClr val="bg1"/>
                </a:solidFill>
              </a:rPr>
              <a:t>WP 4</a:t>
            </a:r>
          </a:p>
          <a:p>
            <a:pPr algn="ctr"/>
            <a:endParaRPr lang="fr-BE" dirty="0" smtClean="0">
              <a:solidFill>
                <a:schemeClr val="bg1"/>
              </a:solidFill>
            </a:endParaRPr>
          </a:p>
          <a:p>
            <a:pPr algn="ctr"/>
            <a:r>
              <a:rPr lang="fr-BE" sz="2400" dirty="0" smtClean="0">
                <a:solidFill>
                  <a:schemeClr val="bg1"/>
                </a:solidFill>
              </a:rPr>
              <a:t>HWF planning data</a:t>
            </a:r>
          </a:p>
          <a:p>
            <a:pPr algn="ctr"/>
            <a:endParaRPr lang="fr-BE" sz="1600" dirty="0">
              <a:solidFill>
                <a:schemeClr val="bg1"/>
              </a:solidFill>
            </a:endParaRPr>
          </a:p>
          <a:p>
            <a:pPr algn="ctr"/>
            <a:r>
              <a:rPr lang="fr-BE" sz="2000" dirty="0" err="1" smtClean="0">
                <a:solidFill>
                  <a:schemeClr val="bg1"/>
                </a:solidFill>
              </a:rPr>
              <a:t>Hungary</a:t>
            </a:r>
            <a:endParaRPr lang="en-US" sz="2000" dirty="0">
              <a:solidFill>
                <a:schemeClr val="bg1"/>
              </a:solidFill>
            </a:endParaRPr>
          </a:p>
        </p:txBody>
      </p:sp>
      <p:sp>
        <p:nvSpPr>
          <p:cNvPr id="7" name="Cross 6"/>
          <p:cNvSpPr/>
          <p:nvPr/>
        </p:nvSpPr>
        <p:spPr>
          <a:xfrm>
            <a:off x="7092281" y="1484784"/>
            <a:ext cx="1872208" cy="2016224"/>
          </a:xfrm>
          <a:prstGeom prst="plus">
            <a:avLst/>
          </a:prstGeom>
          <a:solidFill>
            <a:srgbClr val="008DD7"/>
          </a:solidFill>
          <a:ln>
            <a:solidFill>
              <a:srgbClr val="008D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57305" y="1553493"/>
            <a:ext cx="1979191" cy="2000548"/>
          </a:xfrm>
          <a:prstGeom prst="rect">
            <a:avLst/>
          </a:prstGeom>
          <a:noFill/>
        </p:spPr>
        <p:txBody>
          <a:bodyPr wrap="square" rtlCol="0">
            <a:spAutoFit/>
          </a:bodyPr>
          <a:lstStyle/>
          <a:p>
            <a:pPr algn="ctr"/>
            <a:r>
              <a:rPr lang="fr-BE" sz="2400" dirty="0" smtClean="0">
                <a:solidFill>
                  <a:schemeClr val="bg1"/>
                </a:solidFill>
              </a:rPr>
              <a:t>WP 7</a:t>
            </a:r>
          </a:p>
          <a:p>
            <a:pPr algn="ctr"/>
            <a:endParaRPr lang="fr-BE" sz="2000" dirty="0" smtClean="0">
              <a:solidFill>
                <a:schemeClr val="bg1"/>
              </a:solidFill>
            </a:endParaRPr>
          </a:p>
          <a:p>
            <a:pPr algn="ctr"/>
            <a:r>
              <a:rPr lang="fr-BE" sz="2400" dirty="0" err="1" smtClean="0">
                <a:solidFill>
                  <a:schemeClr val="bg1"/>
                </a:solidFill>
              </a:rPr>
              <a:t>Sustainability</a:t>
            </a:r>
            <a:endParaRPr lang="fr-BE" sz="2400" dirty="0" smtClean="0">
              <a:solidFill>
                <a:schemeClr val="bg1"/>
              </a:solidFill>
            </a:endParaRPr>
          </a:p>
          <a:p>
            <a:pPr algn="ctr"/>
            <a:endParaRPr lang="fr-BE" sz="1600" dirty="0">
              <a:solidFill>
                <a:schemeClr val="bg1"/>
              </a:solidFill>
            </a:endParaRPr>
          </a:p>
          <a:p>
            <a:pPr algn="ctr"/>
            <a:r>
              <a:rPr lang="fr-BE" sz="2000" dirty="0" err="1" smtClean="0">
                <a:solidFill>
                  <a:schemeClr val="bg1"/>
                </a:solidFill>
              </a:rPr>
              <a:t>Bulgaria</a:t>
            </a:r>
            <a:endParaRPr lang="fr-BE" sz="2000" dirty="0" smtClean="0">
              <a:solidFill>
                <a:schemeClr val="bg1"/>
              </a:solidFill>
            </a:endParaRPr>
          </a:p>
          <a:p>
            <a:pPr algn="ctr"/>
            <a:r>
              <a:rPr lang="fr-BE" sz="1900" dirty="0" smtClean="0">
                <a:solidFill>
                  <a:schemeClr val="bg1"/>
                </a:solidFill>
              </a:rPr>
              <a:t>&amp; </a:t>
            </a:r>
            <a:r>
              <a:rPr lang="fr-BE" sz="1900" dirty="0" err="1" smtClean="0">
                <a:solidFill>
                  <a:schemeClr val="bg1"/>
                </a:solidFill>
              </a:rPr>
              <a:t>Belgium</a:t>
            </a:r>
            <a:endParaRPr lang="en-US" sz="1900" dirty="0">
              <a:solidFill>
                <a:schemeClr val="bg1"/>
              </a:solidFill>
            </a:endParaRPr>
          </a:p>
        </p:txBody>
      </p:sp>
      <p:sp>
        <p:nvSpPr>
          <p:cNvPr id="9" name="Cross 8"/>
          <p:cNvSpPr/>
          <p:nvPr/>
        </p:nvSpPr>
        <p:spPr>
          <a:xfrm>
            <a:off x="4895008" y="1484784"/>
            <a:ext cx="1872208" cy="2016224"/>
          </a:xfrm>
          <a:prstGeom prst="plus">
            <a:avLst/>
          </a:prstGeom>
          <a:solidFill>
            <a:srgbClr val="008DD7"/>
          </a:solidFill>
          <a:ln>
            <a:solidFill>
              <a:srgbClr val="008D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60032" y="1553493"/>
            <a:ext cx="1979191" cy="2062103"/>
          </a:xfrm>
          <a:prstGeom prst="rect">
            <a:avLst/>
          </a:prstGeom>
          <a:noFill/>
        </p:spPr>
        <p:txBody>
          <a:bodyPr wrap="square" rtlCol="0">
            <a:spAutoFit/>
          </a:bodyPr>
          <a:lstStyle/>
          <a:p>
            <a:pPr algn="ctr"/>
            <a:r>
              <a:rPr lang="fr-BE" sz="2400" dirty="0" smtClean="0">
                <a:solidFill>
                  <a:schemeClr val="bg1"/>
                </a:solidFill>
              </a:rPr>
              <a:t>WP 6</a:t>
            </a:r>
          </a:p>
          <a:p>
            <a:pPr algn="ctr"/>
            <a:endParaRPr lang="fr-BE" sz="1600" dirty="0" smtClean="0">
              <a:solidFill>
                <a:schemeClr val="bg1"/>
              </a:solidFill>
            </a:endParaRPr>
          </a:p>
          <a:p>
            <a:pPr algn="ctr"/>
            <a:r>
              <a:rPr lang="fr-BE" sz="2400" dirty="0" smtClean="0">
                <a:solidFill>
                  <a:schemeClr val="bg1"/>
                </a:solidFill>
              </a:rPr>
              <a:t>Horizon scanning</a:t>
            </a:r>
          </a:p>
          <a:p>
            <a:pPr algn="ctr"/>
            <a:endParaRPr lang="fr-BE" sz="1600" dirty="0">
              <a:solidFill>
                <a:schemeClr val="bg1"/>
              </a:solidFill>
            </a:endParaRPr>
          </a:p>
          <a:p>
            <a:pPr algn="ctr"/>
            <a:r>
              <a:rPr lang="fr-BE" sz="2000" dirty="0" smtClean="0">
                <a:solidFill>
                  <a:schemeClr val="bg1"/>
                </a:solidFill>
              </a:rPr>
              <a:t>UK</a:t>
            </a:r>
            <a:endParaRPr lang="en-US" sz="2000" dirty="0">
              <a:solidFill>
                <a:schemeClr val="bg1"/>
              </a:solidFill>
            </a:endParaRPr>
          </a:p>
        </p:txBody>
      </p:sp>
      <p:sp>
        <p:nvSpPr>
          <p:cNvPr id="11" name="Cross 10"/>
          <p:cNvSpPr/>
          <p:nvPr/>
        </p:nvSpPr>
        <p:spPr>
          <a:xfrm>
            <a:off x="2662760" y="1537817"/>
            <a:ext cx="1872208" cy="2016224"/>
          </a:xfrm>
          <a:prstGeom prst="plus">
            <a:avLst/>
          </a:prstGeom>
          <a:solidFill>
            <a:srgbClr val="008DD7"/>
          </a:solidFill>
          <a:ln>
            <a:solidFill>
              <a:srgbClr val="008D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627784" y="1565582"/>
            <a:ext cx="1979191" cy="2062103"/>
          </a:xfrm>
          <a:prstGeom prst="rect">
            <a:avLst/>
          </a:prstGeom>
          <a:noFill/>
        </p:spPr>
        <p:txBody>
          <a:bodyPr wrap="square" rtlCol="0">
            <a:spAutoFit/>
          </a:bodyPr>
          <a:lstStyle/>
          <a:p>
            <a:pPr algn="ctr"/>
            <a:r>
              <a:rPr lang="fr-BE" sz="2400" dirty="0" smtClean="0">
                <a:solidFill>
                  <a:schemeClr val="bg1"/>
                </a:solidFill>
              </a:rPr>
              <a:t>WP 5</a:t>
            </a:r>
          </a:p>
          <a:p>
            <a:pPr algn="ctr"/>
            <a:endParaRPr lang="fr-BE" sz="1600" dirty="0" smtClean="0">
              <a:solidFill>
                <a:schemeClr val="bg1"/>
              </a:solidFill>
            </a:endParaRPr>
          </a:p>
          <a:p>
            <a:pPr algn="ctr"/>
            <a:r>
              <a:rPr lang="fr-BE" sz="2400" dirty="0" smtClean="0">
                <a:solidFill>
                  <a:schemeClr val="bg1"/>
                </a:solidFill>
              </a:rPr>
              <a:t>Quantitative </a:t>
            </a:r>
            <a:r>
              <a:rPr lang="fr-BE" sz="2400" dirty="0" err="1" smtClean="0">
                <a:solidFill>
                  <a:schemeClr val="bg1"/>
                </a:solidFill>
              </a:rPr>
              <a:t>methodology</a:t>
            </a:r>
            <a:endParaRPr lang="fr-BE" sz="2400" dirty="0" smtClean="0">
              <a:solidFill>
                <a:schemeClr val="bg1"/>
              </a:solidFill>
            </a:endParaRPr>
          </a:p>
          <a:p>
            <a:pPr algn="ctr"/>
            <a:endParaRPr lang="fr-BE" sz="1600" dirty="0">
              <a:solidFill>
                <a:schemeClr val="bg1"/>
              </a:solidFill>
            </a:endParaRPr>
          </a:p>
          <a:p>
            <a:pPr algn="ctr"/>
            <a:r>
              <a:rPr lang="fr-BE" sz="2000" dirty="0" err="1" smtClean="0">
                <a:solidFill>
                  <a:schemeClr val="bg1"/>
                </a:solidFill>
              </a:rPr>
              <a:t>Italy</a:t>
            </a:r>
            <a:endParaRPr lang="en-US" sz="2000" dirty="0">
              <a:solidFill>
                <a:schemeClr val="bg1"/>
              </a:solidFill>
            </a:endParaRPr>
          </a:p>
        </p:txBody>
      </p:sp>
      <p:sp>
        <p:nvSpPr>
          <p:cNvPr id="4" name="TextBox 3"/>
          <p:cNvSpPr txBox="1"/>
          <p:nvPr/>
        </p:nvSpPr>
        <p:spPr>
          <a:xfrm>
            <a:off x="358504" y="3988516"/>
            <a:ext cx="1872208" cy="1569660"/>
          </a:xfrm>
          <a:prstGeom prst="rect">
            <a:avLst/>
          </a:prstGeom>
          <a:noFill/>
          <a:ln>
            <a:solidFill>
              <a:srgbClr val="4B4B4B"/>
            </a:solidFill>
          </a:ln>
        </p:spPr>
        <p:txBody>
          <a:bodyPr wrap="square" rtlCol="0">
            <a:spAutoFit/>
          </a:bodyPr>
          <a:lstStyle/>
          <a:p>
            <a:pPr marL="285750" indent="-285750">
              <a:buFont typeface="Arial" pitchFamily="34" charset="0"/>
              <a:buChar char="•"/>
            </a:pPr>
            <a:r>
              <a:rPr lang="en-GB" sz="1600" dirty="0" smtClean="0">
                <a:solidFill>
                  <a:srgbClr val="4B4B4B"/>
                </a:solidFill>
              </a:rPr>
              <a:t>Terminology mapping</a:t>
            </a:r>
          </a:p>
          <a:p>
            <a:pPr marL="285750" indent="-285750">
              <a:buFont typeface="Arial" pitchFamily="34" charset="0"/>
              <a:buChar char="•"/>
            </a:pPr>
            <a:r>
              <a:rPr lang="en-GB" sz="1600" dirty="0" smtClean="0">
                <a:solidFill>
                  <a:srgbClr val="4B4B4B"/>
                </a:solidFill>
              </a:rPr>
              <a:t>Mobility data</a:t>
            </a:r>
          </a:p>
          <a:p>
            <a:pPr marL="285750" indent="-285750">
              <a:buFont typeface="Arial" pitchFamily="34" charset="0"/>
              <a:buChar char="•"/>
            </a:pPr>
            <a:r>
              <a:rPr lang="en-GB" sz="1600" dirty="0" smtClean="0">
                <a:solidFill>
                  <a:srgbClr val="4B4B4B"/>
                </a:solidFill>
              </a:rPr>
              <a:t>WHO Code</a:t>
            </a:r>
          </a:p>
          <a:p>
            <a:pPr marL="285750" indent="-285750">
              <a:buFont typeface="Arial" pitchFamily="34" charset="0"/>
              <a:buChar char="•"/>
            </a:pPr>
            <a:r>
              <a:rPr lang="en-GB" sz="1600" dirty="0" smtClean="0">
                <a:solidFill>
                  <a:srgbClr val="4B4B4B"/>
                </a:solidFill>
              </a:rPr>
              <a:t>HWF planning data</a:t>
            </a:r>
          </a:p>
        </p:txBody>
      </p:sp>
      <p:sp>
        <p:nvSpPr>
          <p:cNvPr id="14" name="TextBox 13"/>
          <p:cNvSpPr txBox="1"/>
          <p:nvPr/>
        </p:nvSpPr>
        <p:spPr>
          <a:xfrm>
            <a:off x="2662760" y="3985603"/>
            <a:ext cx="1872208" cy="1569660"/>
          </a:xfrm>
          <a:prstGeom prst="rect">
            <a:avLst/>
          </a:prstGeom>
          <a:noFill/>
          <a:ln>
            <a:solidFill>
              <a:srgbClr val="4B4B4B"/>
            </a:solidFill>
          </a:ln>
        </p:spPr>
        <p:txBody>
          <a:bodyPr wrap="square" rtlCol="0">
            <a:spAutoFit/>
          </a:bodyPr>
          <a:lstStyle/>
          <a:p>
            <a:pPr marL="285750" indent="-285750">
              <a:buFont typeface="Arial" pitchFamily="34" charset="0"/>
              <a:buChar char="•"/>
            </a:pPr>
            <a:r>
              <a:rPr lang="en-GB" sz="1600" smtClean="0">
                <a:solidFill>
                  <a:srgbClr val="4B4B4B"/>
                </a:solidFill>
              </a:rPr>
              <a:t>Minimal data set</a:t>
            </a:r>
          </a:p>
          <a:p>
            <a:pPr marL="285750" indent="-285750">
              <a:buFont typeface="Arial" pitchFamily="34" charset="0"/>
              <a:buChar char="•"/>
            </a:pPr>
            <a:r>
              <a:rPr lang="en-GB" sz="1600" smtClean="0">
                <a:solidFill>
                  <a:srgbClr val="4B4B4B"/>
                </a:solidFill>
              </a:rPr>
              <a:t>Quantitative planning methodology </a:t>
            </a:r>
          </a:p>
          <a:p>
            <a:pPr marL="285750" indent="-285750">
              <a:buFont typeface="Arial" pitchFamily="34" charset="0"/>
              <a:buChar char="•"/>
            </a:pPr>
            <a:r>
              <a:rPr lang="en-GB" sz="1600" smtClean="0">
                <a:solidFill>
                  <a:srgbClr val="4B4B4B"/>
                </a:solidFill>
              </a:rPr>
              <a:t>Pilot project</a:t>
            </a:r>
          </a:p>
          <a:p>
            <a:pPr marL="285750" indent="-285750">
              <a:buFont typeface="Arial" pitchFamily="34" charset="0"/>
              <a:buChar char="•"/>
            </a:pPr>
            <a:endParaRPr lang="en-GB" sz="1600">
              <a:solidFill>
                <a:srgbClr val="4B4B4B"/>
              </a:solidFill>
            </a:endParaRPr>
          </a:p>
        </p:txBody>
      </p:sp>
      <p:sp>
        <p:nvSpPr>
          <p:cNvPr id="15" name="TextBox 14"/>
          <p:cNvSpPr txBox="1"/>
          <p:nvPr/>
        </p:nvSpPr>
        <p:spPr>
          <a:xfrm>
            <a:off x="4932040" y="3988516"/>
            <a:ext cx="1872208" cy="1569660"/>
          </a:xfrm>
          <a:prstGeom prst="rect">
            <a:avLst/>
          </a:prstGeom>
          <a:noFill/>
          <a:ln>
            <a:solidFill>
              <a:srgbClr val="4B4B4B"/>
            </a:solidFill>
          </a:ln>
        </p:spPr>
        <p:txBody>
          <a:bodyPr wrap="square" rtlCol="0">
            <a:spAutoFit/>
          </a:bodyPr>
          <a:lstStyle/>
          <a:p>
            <a:pPr marL="285750" indent="-285750">
              <a:buFont typeface="Arial" pitchFamily="34" charset="0"/>
              <a:buChar char="•"/>
            </a:pPr>
            <a:r>
              <a:rPr lang="en-GB" sz="1600" smtClean="0">
                <a:solidFill>
                  <a:srgbClr val="4B4B4B"/>
                </a:solidFill>
              </a:rPr>
              <a:t>Estimation of future needs</a:t>
            </a:r>
          </a:p>
          <a:p>
            <a:pPr marL="285750" indent="-285750">
              <a:buFont typeface="Arial" pitchFamily="34" charset="0"/>
              <a:buChar char="•"/>
            </a:pPr>
            <a:r>
              <a:rPr lang="en-GB" sz="1600" smtClean="0">
                <a:solidFill>
                  <a:srgbClr val="4B4B4B"/>
                </a:solidFill>
              </a:rPr>
              <a:t>Qualitative planning methodology </a:t>
            </a:r>
          </a:p>
          <a:p>
            <a:pPr marL="285750" indent="-285750">
              <a:buFont typeface="Arial" pitchFamily="34" charset="0"/>
              <a:buChar char="•"/>
            </a:pPr>
            <a:r>
              <a:rPr lang="en-GB" sz="1600" smtClean="0">
                <a:solidFill>
                  <a:srgbClr val="4B4B4B"/>
                </a:solidFill>
              </a:rPr>
              <a:t>Pilot project</a:t>
            </a:r>
            <a:endParaRPr lang="en-GB" sz="1600">
              <a:solidFill>
                <a:srgbClr val="4B4B4B"/>
              </a:solidFill>
            </a:endParaRPr>
          </a:p>
        </p:txBody>
      </p:sp>
      <p:sp>
        <p:nvSpPr>
          <p:cNvPr id="16" name="TextBox 15"/>
          <p:cNvSpPr txBox="1"/>
          <p:nvPr/>
        </p:nvSpPr>
        <p:spPr>
          <a:xfrm>
            <a:off x="7092280" y="3988516"/>
            <a:ext cx="1872208" cy="1569660"/>
          </a:xfrm>
          <a:prstGeom prst="rect">
            <a:avLst/>
          </a:prstGeom>
          <a:noFill/>
          <a:ln>
            <a:solidFill>
              <a:srgbClr val="4B4B4B"/>
            </a:solidFill>
          </a:ln>
        </p:spPr>
        <p:txBody>
          <a:bodyPr wrap="square" rtlCol="0">
            <a:spAutoFit/>
          </a:bodyPr>
          <a:lstStyle/>
          <a:p>
            <a:pPr marL="285750" indent="-285750">
              <a:buFont typeface="Arial" pitchFamily="34" charset="0"/>
              <a:buChar char="•"/>
            </a:pPr>
            <a:r>
              <a:rPr lang="en-GB" sz="1600" smtClean="0">
                <a:solidFill>
                  <a:srgbClr val="4B4B4B"/>
                </a:solidFill>
              </a:rPr>
              <a:t>Network of experts</a:t>
            </a:r>
          </a:p>
          <a:p>
            <a:pPr marL="285750" indent="-285750">
              <a:buFont typeface="Arial" pitchFamily="34" charset="0"/>
              <a:buChar char="•"/>
            </a:pPr>
            <a:r>
              <a:rPr lang="en-GB" sz="1600" smtClean="0">
                <a:solidFill>
                  <a:srgbClr val="4B4B4B"/>
                </a:solidFill>
              </a:rPr>
              <a:t>Policy advice </a:t>
            </a:r>
          </a:p>
          <a:p>
            <a:pPr marL="285750" indent="-285750">
              <a:buFont typeface="Arial" pitchFamily="34" charset="0"/>
              <a:buChar char="•"/>
            </a:pPr>
            <a:r>
              <a:rPr lang="en-GB" sz="1600" smtClean="0">
                <a:solidFill>
                  <a:srgbClr val="4B4B4B"/>
                </a:solidFill>
              </a:rPr>
              <a:t>Technical recommen-dations</a:t>
            </a:r>
            <a:endParaRPr lang="en-GB" sz="1600">
              <a:solidFill>
                <a:srgbClr val="4B4B4B"/>
              </a:solidFill>
            </a:endParaRPr>
          </a:p>
        </p:txBody>
      </p:sp>
    </p:spTree>
    <p:extLst>
      <p:ext uri="{BB962C8B-B14F-4D97-AF65-F5344CB8AC3E}">
        <p14:creationId xmlns:p14="http://schemas.microsoft.com/office/powerpoint/2010/main" val="30894005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BE" sz="2800" b="1" dirty="0">
                <a:solidFill>
                  <a:srgbClr val="008ACF"/>
                </a:solidFill>
                <a:latin typeface="Trebuchet MS"/>
                <a:cs typeface="Trebuchet MS"/>
              </a:rPr>
              <a:t>The JA EUHWF : Tangible </a:t>
            </a:r>
            <a:r>
              <a:rPr lang="fr-BE" sz="2800" b="1" dirty="0" err="1">
                <a:solidFill>
                  <a:srgbClr val="008ACF"/>
                </a:solidFill>
                <a:latin typeface="Trebuchet MS"/>
                <a:cs typeface="Trebuchet MS"/>
              </a:rPr>
              <a:t>outcome</a:t>
            </a:r>
            <a:endParaRPr lang="en-US" sz="2800" b="1" dirty="0">
              <a:solidFill>
                <a:srgbClr val="008ACF"/>
              </a:solidFill>
              <a:latin typeface="Trebuchet MS"/>
              <a:cs typeface="Trebuchet MS"/>
            </a:endParaRPr>
          </a:p>
        </p:txBody>
      </p:sp>
      <p:graphicFrame>
        <p:nvGraphicFramePr>
          <p:cNvPr id="7" name="Diagram 6"/>
          <p:cNvGraphicFramePr/>
          <p:nvPr>
            <p:extLst>
              <p:ext uri="{D42A27DB-BD31-4B8C-83A1-F6EECF244321}">
                <p14:modId xmlns:p14="http://schemas.microsoft.com/office/powerpoint/2010/main" val="3749380296"/>
              </p:ext>
            </p:extLst>
          </p:nvPr>
        </p:nvGraphicFramePr>
        <p:xfrm>
          <a:off x="941880" y="931880"/>
          <a:ext cx="7056784" cy="491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necteur droit avec flèche 3"/>
          <p:cNvCxnSpPr/>
          <p:nvPr/>
        </p:nvCxnSpPr>
        <p:spPr>
          <a:xfrm flipV="1">
            <a:off x="5896429" y="1886857"/>
            <a:ext cx="1070428" cy="181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Connecteur droit avec flèche 5"/>
          <p:cNvCxnSpPr/>
          <p:nvPr/>
        </p:nvCxnSpPr>
        <p:spPr>
          <a:xfrm flipV="1">
            <a:off x="5513615" y="3291114"/>
            <a:ext cx="1070428" cy="181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flipH="1">
            <a:off x="2104571" y="2358571"/>
            <a:ext cx="6531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037092" y="710060"/>
            <a:ext cx="2106908" cy="2031325"/>
          </a:xfrm>
          <a:prstGeom prst="rect">
            <a:avLst/>
          </a:prstGeom>
          <a:noFill/>
        </p:spPr>
        <p:txBody>
          <a:bodyPr wrap="square" rtlCol="0">
            <a:spAutoFit/>
          </a:bodyPr>
          <a:lstStyle/>
          <a:p>
            <a:pPr marL="285750" indent="-285750">
              <a:buFont typeface="Arial"/>
              <a:buChar char="•"/>
            </a:pPr>
            <a:r>
              <a:rPr lang="en-GB" dirty="0" smtClean="0"/>
              <a:t>EU and Member State level</a:t>
            </a:r>
          </a:p>
          <a:p>
            <a:pPr marL="285750" indent="-285750">
              <a:buFont typeface="Arial"/>
              <a:buChar char="•"/>
            </a:pPr>
            <a:r>
              <a:rPr lang="en-GB" dirty="0" smtClean="0"/>
              <a:t>Focus on both technical implementation &amp; Policy making</a:t>
            </a:r>
          </a:p>
          <a:p>
            <a:pPr marL="285750" indent="-285750">
              <a:buFont typeface="Arial"/>
              <a:buChar char="•"/>
            </a:pPr>
            <a:r>
              <a:rPr lang="en-GB" dirty="0" smtClean="0"/>
              <a:t>Feasible</a:t>
            </a:r>
            <a:endParaRPr lang="en-GB" dirty="0"/>
          </a:p>
        </p:txBody>
      </p:sp>
      <p:sp>
        <p:nvSpPr>
          <p:cNvPr id="10" name="ZoneTexte 9"/>
          <p:cNvSpPr txBox="1"/>
          <p:nvPr/>
        </p:nvSpPr>
        <p:spPr>
          <a:xfrm>
            <a:off x="6735920" y="2866570"/>
            <a:ext cx="2408079" cy="2308324"/>
          </a:xfrm>
          <a:prstGeom prst="rect">
            <a:avLst/>
          </a:prstGeom>
          <a:noFill/>
        </p:spPr>
        <p:txBody>
          <a:bodyPr wrap="square" rtlCol="0">
            <a:spAutoFit/>
          </a:bodyPr>
          <a:lstStyle/>
          <a:p>
            <a:pPr marL="285750" indent="-285750">
              <a:buFont typeface="Arial"/>
              <a:buChar char="•"/>
            </a:pPr>
            <a:r>
              <a:rPr lang="en-GB" dirty="0" smtClean="0"/>
              <a:t>Start Data collection &amp; Planning : IT &amp; PT</a:t>
            </a:r>
          </a:p>
          <a:p>
            <a:pPr marL="285750" indent="-285750">
              <a:buFont typeface="Arial"/>
              <a:buChar char="•"/>
            </a:pPr>
            <a:r>
              <a:rPr lang="en-GB" dirty="0" smtClean="0"/>
              <a:t>Already new demands: snowball effect</a:t>
            </a:r>
          </a:p>
          <a:p>
            <a:pPr marL="285750" indent="-285750">
              <a:buFont typeface="Arial"/>
              <a:buChar char="•"/>
            </a:pPr>
            <a:r>
              <a:rPr lang="en-GB" dirty="0" smtClean="0"/>
              <a:t>Horizon scanning: BE on General Practitioners</a:t>
            </a:r>
            <a:endParaRPr lang="en-GB" dirty="0"/>
          </a:p>
        </p:txBody>
      </p:sp>
      <p:sp>
        <p:nvSpPr>
          <p:cNvPr id="11" name="ZoneTexte 10"/>
          <p:cNvSpPr txBox="1"/>
          <p:nvPr/>
        </p:nvSpPr>
        <p:spPr>
          <a:xfrm>
            <a:off x="0" y="1544292"/>
            <a:ext cx="2106908" cy="3416320"/>
          </a:xfrm>
          <a:prstGeom prst="rect">
            <a:avLst/>
          </a:prstGeom>
          <a:noFill/>
        </p:spPr>
        <p:txBody>
          <a:bodyPr wrap="square" rtlCol="0">
            <a:spAutoFit/>
          </a:bodyPr>
          <a:lstStyle/>
          <a:p>
            <a:pPr marL="285750" indent="-285750">
              <a:buFont typeface="Arial"/>
              <a:buChar char="•"/>
            </a:pPr>
            <a:r>
              <a:rPr lang="en-GB" dirty="0" smtClean="0"/>
              <a:t>Enabling Competent authorities to progress in planning HWF</a:t>
            </a:r>
          </a:p>
          <a:p>
            <a:pPr marL="285750" indent="-285750">
              <a:buFont typeface="Arial"/>
              <a:buChar char="•"/>
            </a:pPr>
            <a:r>
              <a:rPr lang="en-GB" dirty="0" smtClean="0"/>
              <a:t>Enabling to look further then the current horizon</a:t>
            </a:r>
          </a:p>
          <a:p>
            <a:pPr marL="285750" indent="-285750">
              <a:buFont typeface="Arial"/>
              <a:buChar char="•"/>
            </a:pPr>
            <a:r>
              <a:rPr lang="en-GB" dirty="0" smtClean="0"/>
              <a:t>Improving dialogue with unified definitions</a:t>
            </a:r>
            <a:endParaRPr lang="en-GB" dirty="0"/>
          </a:p>
        </p:txBody>
      </p:sp>
    </p:spTree>
    <p:extLst>
      <p:ext uri="{BB962C8B-B14F-4D97-AF65-F5344CB8AC3E}">
        <p14:creationId xmlns:p14="http://schemas.microsoft.com/office/powerpoint/2010/main" val="30312552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4395404" cy="461665"/>
          </a:xfrm>
          <a:prstGeom prst="rect">
            <a:avLst/>
          </a:prstGeom>
          <a:noFill/>
        </p:spPr>
        <p:txBody>
          <a:bodyPr wrap="none" rtlCol="0">
            <a:spAutoFit/>
          </a:bodyPr>
          <a:lstStyle/>
          <a:p>
            <a:r>
              <a:rPr lang="fr-FR" sz="2400" b="1" dirty="0" smtClean="0">
                <a:solidFill>
                  <a:srgbClr val="4F81BD"/>
                </a:solidFill>
              </a:rPr>
              <a:t>MOBILITY … VARIOUS CONCEPTS</a:t>
            </a:r>
            <a:endParaRPr lang="fr-FR" sz="2400" b="1" dirty="0">
              <a:solidFill>
                <a:srgbClr val="4F81BD"/>
              </a:solidFill>
            </a:endParaRPr>
          </a:p>
        </p:txBody>
      </p:sp>
      <p:sp>
        <p:nvSpPr>
          <p:cNvPr id="3" name="ZoneTexte 2"/>
          <p:cNvSpPr txBox="1"/>
          <p:nvPr/>
        </p:nvSpPr>
        <p:spPr>
          <a:xfrm>
            <a:off x="520217" y="1336134"/>
            <a:ext cx="7430012" cy="4524315"/>
          </a:xfrm>
          <a:prstGeom prst="rect">
            <a:avLst/>
          </a:prstGeom>
          <a:noFill/>
        </p:spPr>
        <p:txBody>
          <a:bodyPr wrap="square" rtlCol="0">
            <a:spAutoFit/>
          </a:bodyPr>
          <a:lstStyle/>
          <a:p>
            <a:pPr marL="285750" indent="-285750">
              <a:buFont typeface="Arial"/>
              <a:buChar char="•"/>
            </a:pPr>
            <a:r>
              <a:rPr lang="en-GB" sz="2400" dirty="0" smtClean="0"/>
              <a:t>Permanent mobility to EU</a:t>
            </a:r>
          </a:p>
          <a:p>
            <a:pPr marL="285750" indent="-285750">
              <a:buFont typeface="Arial"/>
              <a:buChar char="•"/>
            </a:pPr>
            <a:r>
              <a:rPr lang="en-GB" sz="2400" dirty="0" smtClean="0"/>
              <a:t>Permanent mobility intra EU</a:t>
            </a:r>
          </a:p>
          <a:p>
            <a:pPr marL="742950" lvl="1" indent="-285750">
              <a:buFont typeface="Arial"/>
              <a:buChar char="•"/>
            </a:pPr>
            <a:r>
              <a:rPr lang="en-GB" sz="2400" dirty="0" smtClean="0"/>
              <a:t>To another country than nationality / training country</a:t>
            </a:r>
          </a:p>
          <a:p>
            <a:pPr marL="742950" lvl="1" indent="-285750">
              <a:buFont typeface="Arial"/>
              <a:buChar char="•"/>
            </a:pPr>
            <a:r>
              <a:rPr lang="en-GB" sz="2400" dirty="0" smtClean="0"/>
              <a:t>Back home when trained abroad</a:t>
            </a:r>
          </a:p>
          <a:p>
            <a:pPr marL="285750" indent="-285750">
              <a:buFont typeface="Arial"/>
              <a:buChar char="•"/>
            </a:pPr>
            <a:r>
              <a:rPr lang="en-GB" sz="2400" dirty="0" smtClean="0"/>
              <a:t>Permanent mobility from EU</a:t>
            </a:r>
          </a:p>
          <a:p>
            <a:pPr marL="285750" indent="-285750">
              <a:buFont typeface="Arial"/>
              <a:buChar char="•"/>
            </a:pPr>
            <a:r>
              <a:rPr lang="en-GB" sz="2400" dirty="0" smtClean="0"/>
              <a:t>Circular mobility in the context of training</a:t>
            </a:r>
          </a:p>
          <a:p>
            <a:pPr marL="285750" indent="-285750">
              <a:buFont typeface="Arial"/>
              <a:buChar char="•"/>
            </a:pPr>
            <a:r>
              <a:rPr lang="en-GB" sz="2400" dirty="0" smtClean="0"/>
              <a:t>Circular mobility in the context of a career</a:t>
            </a:r>
          </a:p>
          <a:p>
            <a:pPr marL="285750" indent="-285750">
              <a:buFont typeface="Arial"/>
              <a:buChar char="•"/>
            </a:pPr>
            <a:r>
              <a:rPr lang="en-GB" sz="2400" dirty="0" smtClean="0"/>
              <a:t>(Semi-)permanent or Circular mobility in the context of a bi-lateral agreement</a:t>
            </a:r>
          </a:p>
          <a:p>
            <a:pPr marL="285750" indent="-285750">
              <a:buFont typeface="Arial"/>
              <a:buChar char="•"/>
            </a:pPr>
            <a:r>
              <a:rPr lang="en-GB" sz="2400" dirty="0" smtClean="0"/>
              <a:t>Temporary work</a:t>
            </a:r>
          </a:p>
          <a:p>
            <a:pPr marL="285750" indent="-285750">
              <a:buFont typeface="Arial"/>
              <a:buChar char="•"/>
            </a:pPr>
            <a:r>
              <a:rPr lang="en-GB" sz="2400" dirty="0" smtClean="0"/>
              <a:t>Cross-border work</a:t>
            </a:r>
            <a:endParaRPr lang="en-GB" sz="2400" dirty="0"/>
          </a:p>
        </p:txBody>
      </p:sp>
    </p:spTree>
    <p:extLst>
      <p:ext uri="{BB962C8B-B14F-4D97-AF65-F5344CB8AC3E}">
        <p14:creationId xmlns:p14="http://schemas.microsoft.com/office/powerpoint/2010/main" val="38793803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6139571" cy="461665"/>
          </a:xfrm>
          <a:prstGeom prst="rect">
            <a:avLst/>
          </a:prstGeom>
          <a:noFill/>
        </p:spPr>
        <p:txBody>
          <a:bodyPr wrap="none" rtlCol="0">
            <a:spAutoFit/>
          </a:bodyPr>
          <a:lstStyle/>
          <a:p>
            <a:r>
              <a:rPr lang="fr-FR" sz="2400" b="1" dirty="0" smtClean="0">
                <a:solidFill>
                  <a:srgbClr val="4F81BD"/>
                </a:solidFill>
              </a:rPr>
              <a:t>STUDENTS SURVEY</a:t>
            </a:r>
            <a:r>
              <a:rPr lang="en-GB" sz="2400" b="1" dirty="0" smtClean="0">
                <a:solidFill>
                  <a:srgbClr val="4F81BD"/>
                </a:solidFill>
              </a:rPr>
              <a:t> (in partnership with EMSA)</a:t>
            </a:r>
            <a:endParaRPr lang="en-GB" sz="2400" b="1" dirty="0">
              <a:solidFill>
                <a:srgbClr val="4F81BD"/>
              </a:solidFill>
            </a:endParaRPr>
          </a:p>
        </p:txBody>
      </p:sp>
      <p:sp>
        <p:nvSpPr>
          <p:cNvPr id="2" name="ZoneTexte 1"/>
          <p:cNvSpPr txBox="1"/>
          <p:nvPr/>
        </p:nvSpPr>
        <p:spPr>
          <a:xfrm>
            <a:off x="520217" y="943184"/>
            <a:ext cx="7576033" cy="4247317"/>
          </a:xfrm>
          <a:prstGeom prst="rect">
            <a:avLst/>
          </a:prstGeom>
          <a:noFill/>
        </p:spPr>
        <p:txBody>
          <a:bodyPr wrap="square" rtlCol="0">
            <a:spAutoFit/>
          </a:bodyPr>
          <a:lstStyle/>
          <a:p>
            <a:r>
              <a:rPr lang="en-GB" dirty="0" smtClean="0"/>
              <a:t>Currently, we are conducting the pilot phase of a survey among the future generations of Health Care Workers. Within this one, an important question for the “sending” countries is to be answered :</a:t>
            </a:r>
          </a:p>
          <a:p>
            <a:endParaRPr lang="en-GB" dirty="0"/>
          </a:p>
          <a:p>
            <a:pPr marL="285750" indent="-285750">
              <a:buFontTx/>
              <a:buChar char="-"/>
            </a:pPr>
            <a:r>
              <a:rPr lang="en-GB" dirty="0" smtClean="0"/>
              <a:t>Do these students already think of leaving the country ?</a:t>
            </a:r>
          </a:p>
          <a:p>
            <a:pPr marL="285750" indent="-285750">
              <a:buFontTx/>
              <a:buChar char="-"/>
            </a:pPr>
            <a:r>
              <a:rPr lang="fr-FR" dirty="0" smtClean="0"/>
              <a:t>F</a:t>
            </a:r>
            <a:r>
              <a:rPr lang="en-GB" dirty="0" smtClean="0"/>
              <a:t>or Med. </a:t>
            </a:r>
            <a:r>
              <a:rPr lang="en-GB" dirty="0" err="1" smtClean="0"/>
              <a:t>Sdts</a:t>
            </a:r>
            <a:r>
              <a:rPr lang="en-GB" dirty="0" smtClean="0"/>
              <a:t> </a:t>
            </a:r>
            <a:r>
              <a:rPr lang="fr-FR" dirty="0" smtClean="0"/>
              <a:t>–</a:t>
            </a:r>
            <a:r>
              <a:rPr lang="en-GB" dirty="0" smtClean="0"/>
              <a:t> their opinion on training &amp; career opportunities</a:t>
            </a:r>
          </a:p>
          <a:p>
            <a:pPr lvl="1"/>
            <a:endParaRPr lang="en-GB" dirty="0" smtClean="0"/>
          </a:p>
          <a:p>
            <a:r>
              <a:rPr lang="en-GB" dirty="0" smtClean="0"/>
              <a:t>TODAY (pilot study only) :</a:t>
            </a:r>
          </a:p>
          <a:p>
            <a:endParaRPr lang="en-GB" dirty="0"/>
          </a:p>
          <a:p>
            <a:pPr marL="285750" indent="-285750">
              <a:buFontTx/>
              <a:buChar char="-"/>
            </a:pPr>
            <a:r>
              <a:rPr lang="en-GB" dirty="0" smtClean="0"/>
              <a:t>BE nurses &amp; midwifes / 0% now thinks to leave</a:t>
            </a:r>
          </a:p>
          <a:p>
            <a:pPr marL="285750" indent="-285750">
              <a:buFontTx/>
              <a:buChar char="-"/>
            </a:pPr>
            <a:r>
              <a:rPr lang="en-GB" dirty="0" smtClean="0"/>
              <a:t>CZ &amp; </a:t>
            </a:r>
            <a:r>
              <a:rPr lang="en-GB" dirty="0" smtClean="0"/>
              <a:t>SK </a:t>
            </a:r>
            <a:r>
              <a:rPr lang="en-GB" dirty="0" smtClean="0"/>
              <a:t>pharmacists / around 15% think of leaving </a:t>
            </a:r>
            <a:r>
              <a:rPr lang="fr-FR" dirty="0" smtClean="0"/>
              <a:t>–</a:t>
            </a:r>
            <a:r>
              <a:rPr lang="en-GB" dirty="0" smtClean="0"/>
              <a:t> 4% will actively try </a:t>
            </a:r>
            <a:r>
              <a:rPr lang="en-GB" dirty="0" smtClean="0"/>
              <a:t>to</a:t>
            </a:r>
            <a:endParaRPr lang="en-GB" dirty="0" smtClean="0"/>
          </a:p>
          <a:p>
            <a:pPr marL="285750" indent="-285750">
              <a:buFontTx/>
              <a:buChar char="-"/>
            </a:pPr>
            <a:r>
              <a:rPr lang="en-GB" dirty="0" smtClean="0"/>
              <a:t>BG doctors &amp; pharmacist / a majority think of leaving</a:t>
            </a:r>
          </a:p>
          <a:p>
            <a:pPr marL="285750" indent="-285750">
              <a:buFontTx/>
              <a:buChar char="-"/>
            </a:pPr>
            <a:endParaRPr lang="en-GB" dirty="0"/>
          </a:p>
          <a:p>
            <a:pPr marL="285750" indent="-285750">
              <a:buFontTx/>
              <a:buChar char="-"/>
            </a:pPr>
            <a:endParaRPr lang="en-GB" dirty="0" smtClean="0"/>
          </a:p>
          <a:p>
            <a:endParaRPr lang="en-GB" dirty="0" smtClean="0"/>
          </a:p>
        </p:txBody>
      </p:sp>
      <p:sp>
        <p:nvSpPr>
          <p:cNvPr id="5" name="ZoneTexte 4"/>
          <p:cNvSpPr txBox="1"/>
          <p:nvPr/>
        </p:nvSpPr>
        <p:spPr>
          <a:xfrm>
            <a:off x="520217" y="4531116"/>
            <a:ext cx="5321439" cy="461665"/>
          </a:xfrm>
          <a:prstGeom prst="rect">
            <a:avLst/>
          </a:prstGeom>
          <a:noFill/>
        </p:spPr>
        <p:txBody>
          <a:bodyPr wrap="none" rtlCol="0">
            <a:spAutoFit/>
          </a:bodyPr>
          <a:lstStyle/>
          <a:p>
            <a:r>
              <a:rPr lang="fr-FR" sz="2400" b="1" dirty="0" smtClean="0">
                <a:solidFill>
                  <a:srgbClr val="4F81BD"/>
                </a:solidFill>
              </a:rPr>
              <a:t>BUILDING AN EU NETWORK OF EXPERTS</a:t>
            </a:r>
            <a:endParaRPr lang="fr-FR" sz="2400" b="1" dirty="0">
              <a:solidFill>
                <a:srgbClr val="4F81BD"/>
              </a:solidFill>
            </a:endParaRPr>
          </a:p>
        </p:txBody>
      </p:sp>
      <p:sp>
        <p:nvSpPr>
          <p:cNvPr id="3" name="ZoneTexte 2"/>
          <p:cNvSpPr txBox="1"/>
          <p:nvPr/>
        </p:nvSpPr>
        <p:spPr>
          <a:xfrm>
            <a:off x="520217" y="4966413"/>
            <a:ext cx="6772181" cy="646331"/>
          </a:xfrm>
          <a:prstGeom prst="rect">
            <a:avLst/>
          </a:prstGeom>
          <a:noFill/>
        </p:spPr>
        <p:txBody>
          <a:bodyPr wrap="none" rtlCol="0">
            <a:spAutoFit/>
          </a:bodyPr>
          <a:lstStyle/>
          <a:p>
            <a:r>
              <a:rPr lang="en-GB" dirty="0" smtClean="0"/>
              <a:t>To support EU policy making and even more to advise Member States.</a:t>
            </a:r>
          </a:p>
          <a:p>
            <a:r>
              <a:rPr lang="en-GB" dirty="0" smtClean="0"/>
              <a:t>Experts in planning, HC systems, policy making, labour &amp;, </a:t>
            </a:r>
            <a:r>
              <a:rPr lang="en-GB" u="sng" dirty="0" smtClean="0">
                <a:solidFill>
                  <a:srgbClr val="4F81BD"/>
                </a:solidFill>
              </a:rPr>
              <a:t>Education</a:t>
            </a:r>
            <a:endParaRPr lang="en-GB" u="sng" dirty="0">
              <a:solidFill>
                <a:srgbClr val="4F81BD"/>
              </a:solidFill>
            </a:endParaRPr>
          </a:p>
        </p:txBody>
      </p:sp>
    </p:spTree>
    <p:extLst>
      <p:ext uri="{BB962C8B-B14F-4D97-AF65-F5344CB8AC3E}">
        <p14:creationId xmlns:p14="http://schemas.microsoft.com/office/powerpoint/2010/main" val="2665677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3393778" cy="461665"/>
          </a:xfrm>
          <a:prstGeom prst="rect">
            <a:avLst/>
          </a:prstGeom>
          <a:noFill/>
        </p:spPr>
        <p:txBody>
          <a:bodyPr wrap="none" rtlCol="0">
            <a:spAutoFit/>
          </a:bodyPr>
          <a:lstStyle/>
          <a:p>
            <a:r>
              <a:rPr lang="fr-FR" sz="2400" b="1" dirty="0" smtClean="0">
                <a:solidFill>
                  <a:srgbClr val="4F81BD"/>
                </a:solidFill>
              </a:rPr>
              <a:t>BILATERAL AGREEMENTS</a:t>
            </a:r>
            <a:endParaRPr lang="fr-FR" sz="2400" b="1" dirty="0">
              <a:solidFill>
                <a:srgbClr val="4F81BD"/>
              </a:solidFill>
            </a:endParaRPr>
          </a:p>
        </p:txBody>
      </p:sp>
      <p:sp>
        <p:nvSpPr>
          <p:cNvPr id="2" name="ZoneTexte 1"/>
          <p:cNvSpPr txBox="1"/>
          <p:nvPr/>
        </p:nvSpPr>
        <p:spPr>
          <a:xfrm>
            <a:off x="520217" y="844160"/>
            <a:ext cx="7576033" cy="4985981"/>
          </a:xfrm>
          <a:prstGeom prst="rect">
            <a:avLst/>
          </a:prstGeom>
          <a:noFill/>
        </p:spPr>
        <p:txBody>
          <a:bodyPr wrap="square" rtlCol="0">
            <a:spAutoFit/>
          </a:bodyPr>
          <a:lstStyle/>
          <a:p>
            <a:r>
              <a:rPr lang="nl-BE" dirty="0" smtClean="0"/>
              <a:t>Bilateral agreements are considered as promising tools for helping states to manage migrations.</a:t>
            </a:r>
          </a:p>
          <a:p>
            <a:endParaRPr lang="nl-BE" dirty="0"/>
          </a:p>
          <a:p>
            <a:pPr marL="285750" indent="-285750">
              <a:buFontTx/>
              <a:buChar char="-"/>
            </a:pPr>
            <a:r>
              <a:rPr lang="nl-BE" dirty="0" smtClean="0"/>
              <a:t>Positive descriptions on training agreements </a:t>
            </a:r>
            <a:r>
              <a:rPr lang="fr-FR" dirty="0" smtClean="0"/>
              <a:t>–</a:t>
            </a:r>
            <a:r>
              <a:rPr lang="nl-BE" dirty="0" smtClean="0"/>
              <a:t> improving students qualification and fullfilling their expectations </a:t>
            </a:r>
            <a:r>
              <a:rPr lang="fr-FR" dirty="0" smtClean="0"/>
              <a:t>–</a:t>
            </a:r>
            <a:r>
              <a:rPr lang="nl-BE" dirty="0" smtClean="0"/>
              <a:t> controlled introduction to a world of mobility</a:t>
            </a:r>
            <a:endParaRPr lang="nl-BE" dirty="0"/>
          </a:p>
          <a:p>
            <a:pPr marL="285750" indent="-285750">
              <a:buFontTx/>
              <a:buChar char="-"/>
            </a:pPr>
            <a:r>
              <a:rPr lang="nl-BE" dirty="0" smtClean="0"/>
              <a:t>Covering structural shortages</a:t>
            </a:r>
          </a:p>
          <a:p>
            <a:pPr marL="285750" indent="-285750">
              <a:buFontTx/>
              <a:buChar char="-"/>
            </a:pPr>
            <a:r>
              <a:rPr lang="nl-BE" dirty="0" smtClean="0"/>
              <a:t>Common labour market</a:t>
            </a:r>
            <a:endParaRPr lang="nl-BE" dirty="0"/>
          </a:p>
          <a:p>
            <a:pPr marL="285750" indent="-285750">
              <a:buFontTx/>
              <a:buChar char="-"/>
            </a:pPr>
            <a:r>
              <a:rPr lang="nl-BE" dirty="0" smtClean="0"/>
              <a:t>Agreement on potential compensation for emmigration</a:t>
            </a:r>
            <a:endParaRPr lang="nl-BE" dirty="0"/>
          </a:p>
          <a:p>
            <a:pPr marL="285750" indent="-285750">
              <a:buFontTx/>
              <a:buChar char="-"/>
            </a:pPr>
            <a:r>
              <a:rPr lang="fr-FR" dirty="0" smtClean="0"/>
              <a:t>C</a:t>
            </a:r>
            <a:r>
              <a:rPr lang="nl-BE" dirty="0" smtClean="0"/>
              <a:t>reating communication mechanism</a:t>
            </a:r>
          </a:p>
          <a:p>
            <a:pPr marL="285750" indent="-285750">
              <a:buFontTx/>
              <a:buChar char="-"/>
            </a:pPr>
            <a:endParaRPr lang="nl-BE" dirty="0"/>
          </a:p>
          <a:p>
            <a:r>
              <a:rPr lang="nl-BE" dirty="0" smtClean="0"/>
              <a:t>A pilot survey made by EU DG SANCO concludes that even though the instrument is growing, there is no homogeneity and few bilateral relations are covered.</a:t>
            </a:r>
          </a:p>
          <a:p>
            <a:r>
              <a:rPr lang="nl-BE" dirty="0" smtClean="0"/>
              <a:t>MOLDOVA is an initiator on this topic.</a:t>
            </a:r>
          </a:p>
          <a:p>
            <a:endParaRPr lang="nl-BE" dirty="0"/>
          </a:p>
          <a:p>
            <a:r>
              <a:rPr lang="nl-BE" dirty="0" smtClean="0">
                <a:solidFill>
                  <a:srgbClr val="4F81BD"/>
                </a:solidFill>
              </a:rPr>
              <a:t>Other example : Triple Win approach </a:t>
            </a:r>
            <a:r>
              <a:rPr lang="fr-FR" dirty="0" smtClean="0">
                <a:solidFill>
                  <a:srgbClr val="4F81BD"/>
                </a:solidFill>
              </a:rPr>
              <a:t>–</a:t>
            </a:r>
            <a:r>
              <a:rPr lang="nl-BE" dirty="0" smtClean="0">
                <a:solidFill>
                  <a:srgbClr val="4F81BD"/>
                </a:solidFill>
              </a:rPr>
              <a:t> see </a:t>
            </a:r>
            <a:r>
              <a:rPr lang="nl-BE" dirty="0" smtClean="0">
                <a:solidFill>
                  <a:srgbClr val="4F81BD"/>
                </a:solidFill>
              </a:rPr>
              <a:t>presentation on </a:t>
            </a:r>
            <a:r>
              <a:rPr lang="en-US" sz="1200" dirty="0">
                <a:solidFill>
                  <a:srgbClr val="4F81BD"/>
                </a:solidFill>
              </a:rPr>
              <a:t>http://</a:t>
            </a:r>
            <a:r>
              <a:rPr lang="en-US" sz="1200" dirty="0" err="1">
                <a:solidFill>
                  <a:srgbClr val="4F81BD"/>
                </a:solidFill>
              </a:rPr>
              <a:t>www.euhwforce.eu</a:t>
            </a:r>
            <a:r>
              <a:rPr lang="en-US" sz="1200" dirty="0">
                <a:solidFill>
                  <a:srgbClr val="4F81BD"/>
                </a:solidFill>
              </a:rPr>
              <a:t>/</a:t>
            </a:r>
            <a:r>
              <a:rPr lang="en-US" sz="1200" dirty="0" err="1">
                <a:solidFill>
                  <a:srgbClr val="4F81BD"/>
                </a:solidFill>
              </a:rPr>
              <a:t>web_documents</a:t>
            </a:r>
            <a:r>
              <a:rPr lang="en-US" sz="1200" dirty="0">
                <a:solidFill>
                  <a:srgbClr val="4F81BD"/>
                </a:solidFill>
              </a:rPr>
              <a:t>/JAHWF-CONFERENCE-1-BRATISLAVA/DOCUMENTS/140129_BOSESSION3_3WIN.pdf</a:t>
            </a:r>
            <a:endParaRPr lang="en-GB" dirty="0" smtClean="0">
              <a:solidFill>
                <a:srgbClr val="4F81BD"/>
              </a:solidFill>
            </a:endParaRPr>
          </a:p>
        </p:txBody>
      </p:sp>
    </p:spTree>
    <p:extLst>
      <p:ext uri="{BB962C8B-B14F-4D97-AF65-F5344CB8AC3E}">
        <p14:creationId xmlns:p14="http://schemas.microsoft.com/office/powerpoint/2010/main" val="3971008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3262432" cy="461665"/>
          </a:xfrm>
          <a:prstGeom prst="rect">
            <a:avLst/>
          </a:prstGeom>
          <a:noFill/>
        </p:spPr>
        <p:txBody>
          <a:bodyPr wrap="none" rtlCol="0">
            <a:spAutoFit/>
          </a:bodyPr>
          <a:lstStyle/>
          <a:p>
            <a:r>
              <a:rPr lang="fr-FR" sz="2400" b="1" dirty="0" smtClean="0">
                <a:solidFill>
                  <a:srgbClr val="4F81BD"/>
                </a:solidFill>
              </a:rPr>
              <a:t>RETENTION STRATEGIES</a:t>
            </a:r>
            <a:endParaRPr lang="fr-FR" sz="2400" b="1" dirty="0">
              <a:solidFill>
                <a:srgbClr val="4F81BD"/>
              </a:solidFill>
            </a:endParaRPr>
          </a:p>
        </p:txBody>
      </p:sp>
      <p:sp>
        <p:nvSpPr>
          <p:cNvPr id="2" name="ZoneTexte 1"/>
          <p:cNvSpPr txBox="1"/>
          <p:nvPr/>
        </p:nvSpPr>
        <p:spPr>
          <a:xfrm>
            <a:off x="520217" y="1111250"/>
            <a:ext cx="7576033" cy="2031325"/>
          </a:xfrm>
          <a:prstGeom prst="rect">
            <a:avLst/>
          </a:prstGeom>
          <a:noFill/>
        </p:spPr>
        <p:txBody>
          <a:bodyPr wrap="square" rtlCol="0">
            <a:spAutoFit/>
          </a:bodyPr>
          <a:lstStyle/>
          <a:p>
            <a:r>
              <a:rPr lang="en-GB" dirty="0" smtClean="0"/>
              <a:t>Use lessons learned</a:t>
            </a:r>
          </a:p>
          <a:p>
            <a:endParaRPr lang="en-GB" dirty="0"/>
          </a:p>
          <a:p>
            <a:r>
              <a:rPr lang="en-GB" dirty="0" smtClean="0"/>
              <a:t>Take local responsibilities on work conditions and country image</a:t>
            </a:r>
          </a:p>
          <a:p>
            <a:endParaRPr lang="en-GB" dirty="0" smtClean="0"/>
          </a:p>
          <a:p>
            <a:r>
              <a:rPr lang="en-GB" dirty="0" smtClean="0"/>
              <a:t>But even more :</a:t>
            </a:r>
          </a:p>
          <a:p>
            <a:endParaRPr lang="en-GB" dirty="0"/>
          </a:p>
          <a:p>
            <a:r>
              <a:rPr lang="en-GB" dirty="0" smtClean="0"/>
              <a:t>- Work differently !</a:t>
            </a:r>
          </a:p>
        </p:txBody>
      </p:sp>
      <p:sp>
        <p:nvSpPr>
          <p:cNvPr id="5" name="ZoneTexte 4"/>
          <p:cNvSpPr txBox="1"/>
          <p:nvPr/>
        </p:nvSpPr>
        <p:spPr>
          <a:xfrm>
            <a:off x="520217" y="3392006"/>
            <a:ext cx="5337969" cy="461665"/>
          </a:xfrm>
          <a:prstGeom prst="rect">
            <a:avLst/>
          </a:prstGeom>
          <a:noFill/>
        </p:spPr>
        <p:txBody>
          <a:bodyPr wrap="none" rtlCol="0">
            <a:spAutoFit/>
          </a:bodyPr>
          <a:lstStyle/>
          <a:p>
            <a:r>
              <a:rPr lang="fr-FR" sz="2400" b="1" dirty="0" smtClean="0">
                <a:solidFill>
                  <a:srgbClr val="4F81BD"/>
                </a:solidFill>
              </a:rPr>
              <a:t>PROMOTION OF ETHICAL RECRUITMENT</a:t>
            </a:r>
            <a:endParaRPr lang="fr-FR" sz="2400" b="1" dirty="0">
              <a:solidFill>
                <a:srgbClr val="4F81BD"/>
              </a:solidFill>
            </a:endParaRPr>
          </a:p>
        </p:txBody>
      </p:sp>
      <p:sp>
        <p:nvSpPr>
          <p:cNvPr id="3" name="Rectangle 2"/>
          <p:cNvSpPr/>
          <p:nvPr/>
        </p:nvSpPr>
        <p:spPr>
          <a:xfrm>
            <a:off x="520217" y="4047313"/>
            <a:ext cx="3456107" cy="1477328"/>
          </a:xfrm>
          <a:prstGeom prst="rect">
            <a:avLst/>
          </a:prstGeom>
        </p:spPr>
        <p:txBody>
          <a:bodyPr wrap="none">
            <a:spAutoFit/>
          </a:bodyPr>
          <a:lstStyle/>
          <a:p>
            <a:r>
              <a:rPr lang="en-GB" smtClean="0"/>
              <a:t>Build awareness of the WHO CODE</a:t>
            </a:r>
          </a:p>
          <a:p>
            <a:endParaRPr lang="en-GB" smtClean="0"/>
          </a:p>
          <a:p>
            <a:r>
              <a:rPr lang="en-GB" smtClean="0"/>
              <a:t>Assess applicability to EU</a:t>
            </a:r>
          </a:p>
          <a:p>
            <a:endParaRPr lang="en-GB" smtClean="0"/>
          </a:p>
          <a:p>
            <a:r>
              <a:rPr lang="en-GB" smtClean="0"/>
              <a:t>Measurable implementation</a:t>
            </a:r>
            <a:endParaRPr lang="en-GB"/>
          </a:p>
        </p:txBody>
      </p:sp>
    </p:spTree>
    <p:extLst>
      <p:ext uri="{BB962C8B-B14F-4D97-AF65-F5344CB8AC3E}">
        <p14:creationId xmlns:p14="http://schemas.microsoft.com/office/powerpoint/2010/main" val="2629547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5922114" cy="461665"/>
          </a:xfrm>
          <a:prstGeom prst="rect">
            <a:avLst/>
          </a:prstGeom>
          <a:noFill/>
        </p:spPr>
        <p:txBody>
          <a:bodyPr wrap="none" rtlCol="0">
            <a:spAutoFit/>
          </a:bodyPr>
          <a:lstStyle/>
          <a:p>
            <a:r>
              <a:rPr lang="fr-FR" sz="2400" b="1" dirty="0" smtClean="0">
                <a:solidFill>
                  <a:srgbClr val="4F81BD"/>
                </a:solidFill>
              </a:rPr>
              <a:t>VARIETY OF SYSTEMS – VARIETY OF LESSONS</a:t>
            </a:r>
            <a:endParaRPr lang="fr-FR" sz="2400" b="1" dirty="0">
              <a:solidFill>
                <a:srgbClr val="4F81BD"/>
              </a:solidFill>
            </a:endParaRPr>
          </a:p>
        </p:txBody>
      </p:sp>
      <p:sp>
        <p:nvSpPr>
          <p:cNvPr id="2" name="ZoneTexte 1"/>
          <p:cNvSpPr txBox="1"/>
          <p:nvPr/>
        </p:nvSpPr>
        <p:spPr>
          <a:xfrm>
            <a:off x="520217" y="1054174"/>
            <a:ext cx="7576033" cy="4801315"/>
          </a:xfrm>
          <a:prstGeom prst="rect">
            <a:avLst/>
          </a:prstGeom>
          <a:noFill/>
        </p:spPr>
        <p:txBody>
          <a:bodyPr wrap="square" rtlCol="0">
            <a:spAutoFit/>
          </a:bodyPr>
          <a:lstStyle/>
          <a:p>
            <a:r>
              <a:rPr lang="en-GB" dirty="0" smtClean="0"/>
              <a:t>The current focus is on skill mix (mostly seen as task/responsibility transfer)</a:t>
            </a:r>
          </a:p>
          <a:p>
            <a:endParaRPr lang="en-GB" dirty="0" smtClean="0"/>
          </a:p>
          <a:p>
            <a:r>
              <a:rPr lang="en-GB" dirty="0" smtClean="0"/>
              <a:t>Though, sharing experience leads to innovative solution and transposition under pressure of the crisis / the shortages / the technical evolutions</a:t>
            </a:r>
          </a:p>
          <a:p>
            <a:endParaRPr lang="en-GB" dirty="0" smtClean="0"/>
          </a:p>
          <a:p>
            <a:r>
              <a:rPr lang="en-GB" dirty="0" smtClean="0"/>
              <a:t>Planning is most of the time either inexistent, or short term (12 years in advance)</a:t>
            </a:r>
          </a:p>
          <a:p>
            <a:endParaRPr lang="en-GB" sz="2400" b="1" dirty="0" smtClean="0">
              <a:solidFill>
                <a:srgbClr val="4F81BD"/>
              </a:solidFill>
            </a:endParaRPr>
          </a:p>
          <a:p>
            <a:r>
              <a:rPr lang="en-GB" sz="2400" b="1" dirty="0" smtClean="0">
                <a:solidFill>
                  <a:srgbClr val="4F81BD"/>
                </a:solidFill>
              </a:rPr>
              <a:t>HORIZON SCANNING IS A MUST TO IDENTIFY WHAT WILL CHANGE FORTHE MEDICAL PROFESSIONS</a:t>
            </a:r>
          </a:p>
          <a:p>
            <a:r>
              <a:rPr lang="en-GB" dirty="0" smtClean="0"/>
              <a:t>(medical issues, but also patient empowerment, IT evolution, other way of practicing, new organisation of medicine, …)</a:t>
            </a:r>
          </a:p>
          <a:p>
            <a:endParaRPr lang="en-GB" dirty="0" smtClean="0"/>
          </a:p>
          <a:p>
            <a:pPr marL="285750" indent="-285750">
              <a:buFont typeface="Arial"/>
              <a:buChar char="•"/>
            </a:pPr>
            <a:r>
              <a:rPr lang="en-GB" dirty="0" smtClean="0"/>
              <a:t>Important</a:t>
            </a:r>
            <a:r>
              <a:rPr lang="en-GB" dirty="0" smtClean="0">
                <a:solidFill>
                  <a:srgbClr val="4F81BD"/>
                </a:solidFill>
              </a:rPr>
              <a:t> implication on the skills (CURRICULA &amp; CPD)</a:t>
            </a:r>
            <a:r>
              <a:rPr lang="en-GB" dirty="0" smtClean="0"/>
              <a:t> we need now and tomorrow</a:t>
            </a:r>
          </a:p>
          <a:p>
            <a:pPr marL="285750" indent="-285750">
              <a:buFont typeface="Arial"/>
              <a:buChar char="•"/>
            </a:pPr>
            <a:r>
              <a:rPr lang="en-GB" dirty="0" smtClean="0"/>
              <a:t>Important implication </a:t>
            </a:r>
            <a:r>
              <a:rPr lang="en-GB" dirty="0" smtClean="0">
                <a:solidFill>
                  <a:srgbClr val="4F81BD"/>
                </a:solidFill>
              </a:rPr>
              <a:t>on the redistribution of health professionals</a:t>
            </a:r>
          </a:p>
        </p:txBody>
      </p:sp>
    </p:spTree>
    <p:extLst>
      <p:ext uri="{BB962C8B-B14F-4D97-AF65-F5344CB8AC3E}">
        <p14:creationId xmlns:p14="http://schemas.microsoft.com/office/powerpoint/2010/main" val="2131297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OBILITY_FIG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740" y="1452626"/>
            <a:ext cx="3088838" cy="2846855"/>
          </a:xfrm>
          <a:prstGeom prst="rect">
            <a:avLst/>
          </a:prstGeom>
        </p:spPr>
      </p:pic>
      <p:sp>
        <p:nvSpPr>
          <p:cNvPr id="4" name="ZoneTexte 3"/>
          <p:cNvSpPr txBox="1"/>
          <p:nvPr/>
        </p:nvSpPr>
        <p:spPr>
          <a:xfrm>
            <a:off x="520217" y="382495"/>
            <a:ext cx="2036285" cy="461665"/>
          </a:xfrm>
          <a:prstGeom prst="rect">
            <a:avLst/>
          </a:prstGeom>
          <a:noFill/>
        </p:spPr>
        <p:txBody>
          <a:bodyPr wrap="none" rtlCol="0">
            <a:spAutoFit/>
          </a:bodyPr>
          <a:lstStyle/>
          <a:p>
            <a:r>
              <a:rPr lang="fr-FR" sz="2400" b="1" dirty="0" smtClean="0">
                <a:solidFill>
                  <a:srgbClr val="4F81BD"/>
                </a:solidFill>
              </a:rPr>
              <a:t>CONCLUSIONS</a:t>
            </a:r>
            <a:endParaRPr lang="fr-FR" sz="2400" b="1" dirty="0">
              <a:solidFill>
                <a:srgbClr val="4F81BD"/>
              </a:solidFill>
            </a:endParaRPr>
          </a:p>
        </p:txBody>
      </p:sp>
      <p:sp>
        <p:nvSpPr>
          <p:cNvPr id="2" name="ZoneTexte 1"/>
          <p:cNvSpPr txBox="1"/>
          <p:nvPr/>
        </p:nvSpPr>
        <p:spPr>
          <a:xfrm>
            <a:off x="520218" y="785876"/>
            <a:ext cx="6632941" cy="5016758"/>
          </a:xfrm>
          <a:prstGeom prst="rect">
            <a:avLst/>
          </a:prstGeom>
          <a:noFill/>
        </p:spPr>
        <p:txBody>
          <a:bodyPr wrap="square" rtlCol="0">
            <a:spAutoFit/>
          </a:bodyPr>
          <a:lstStyle/>
          <a:p>
            <a:pPr marL="342900" indent="-342900">
              <a:buFont typeface="Arial"/>
              <a:buChar char="•"/>
            </a:pPr>
            <a:r>
              <a:rPr lang="en-GB" sz="2000" dirty="0" smtClean="0"/>
              <a:t>Mobility is a benefit, … but is no (longer?) seen as such by most states</a:t>
            </a:r>
          </a:p>
          <a:p>
            <a:pPr marL="342900" indent="-342900">
              <a:buFont typeface="Arial"/>
              <a:buChar char="•"/>
            </a:pPr>
            <a:endParaRPr lang="en-GB" sz="2000" dirty="0" smtClean="0"/>
          </a:p>
          <a:p>
            <a:pPr marL="342900" indent="-342900">
              <a:buFont typeface="Arial"/>
              <a:buChar char="•"/>
            </a:pPr>
            <a:r>
              <a:rPr lang="en-GB" sz="2000" dirty="0" smtClean="0"/>
              <a:t>Shortages and pressure on costs and quality starts inducing a war for talent of today</a:t>
            </a:r>
          </a:p>
          <a:p>
            <a:pPr marL="342900" indent="-342900">
              <a:buFont typeface="Arial"/>
              <a:buChar char="•"/>
            </a:pPr>
            <a:endParaRPr lang="en-GB" sz="2000" dirty="0" smtClean="0"/>
          </a:p>
          <a:p>
            <a:pPr marL="342900" indent="-342900">
              <a:buFont typeface="Arial"/>
              <a:buChar char="•"/>
            </a:pPr>
            <a:r>
              <a:rPr lang="en-GB" sz="2000" dirty="0" smtClean="0"/>
              <a:t>Mobility is growing much faster than the current</a:t>
            </a:r>
          </a:p>
          <a:p>
            <a:r>
              <a:rPr lang="en-GB" sz="2000" dirty="0" smtClean="0"/>
              <a:t>      response of our States</a:t>
            </a:r>
          </a:p>
          <a:p>
            <a:pPr marL="342900" indent="-342900">
              <a:buFont typeface="Arial"/>
              <a:buChar char="•"/>
            </a:pPr>
            <a:endParaRPr lang="en-GB" sz="2000" dirty="0"/>
          </a:p>
          <a:p>
            <a:pPr marL="342900" indent="-342900">
              <a:buFont typeface="Arial"/>
              <a:buChar char="•"/>
            </a:pPr>
            <a:r>
              <a:rPr lang="en-GB" sz="2000" dirty="0" smtClean="0"/>
              <a:t>In 40 years of career, a lot can and will change</a:t>
            </a:r>
          </a:p>
          <a:p>
            <a:r>
              <a:rPr lang="en-GB" sz="2000" dirty="0"/>
              <a:t> </a:t>
            </a:r>
            <a:r>
              <a:rPr lang="en-GB" sz="2000" dirty="0" smtClean="0"/>
              <a:t>     also the career content and the approach of mobility</a:t>
            </a:r>
          </a:p>
          <a:p>
            <a:pPr marL="342900" indent="-342900">
              <a:buFont typeface="Arial"/>
              <a:buChar char="•"/>
            </a:pPr>
            <a:endParaRPr lang="en-GB" sz="2000" dirty="0" smtClean="0"/>
          </a:p>
          <a:p>
            <a:pPr marL="342900" indent="-342900">
              <a:buFont typeface="Arial"/>
              <a:buChar char="•"/>
            </a:pPr>
            <a:r>
              <a:rPr lang="en-GB" sz="2000" dirty="0" smtClean="0"/>
              <a:t>High complexity, available data, lack of analysis, need for global and local initiatives</a:t>
            </a:r>
          </a:p>
          <a:p>
            <a:pPr marL="342900" indent="-342900">
              <a:buFont typeface="Arial"/>
              <a:buChar char="•"/>
            </a:pPr>
            <a:endParaRPr lang="en-GB" sz="2000" dirty="0" smtClean="0"/>
          </a:p>
          <a:p>
            <a:pPr marL="342900" indent="-342900">
              <a:buFont typeface="Arial"/>
              <a:buChar char="•"/>
            </a:pPr>
            <a:r>
              <a:rPr lang="en-GB" sz="2000" dirty="0" smtClean="0"/>
              <a:t>Are the values of our society high on the agenda ?</a:t>
            </a:r>
          </a:p>
        </p:txBody>
      </p:sp>
    </p:spTree>
    <p:extLst>
      <p:ext uri="{BB962C8B-B14F-4D97-AF65-F5344CB8AC3E}">
        <p14:creationId xmlns:p14="http://schemas.microsoft.com/office/powerpoint/2010/main" val="1015224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2036285" cy="461665"/>
          </a:xfrm>
          <a:prstGeom prst="rect">
            <a:avLst/>
          </a:prstGeom>
          <a:noFill/>
        </p:spPr>
        <p:txBody>
          <a:bodyPr wrap="none" rtlCol="0">
            <a:spAutoFit/>
          </a:bodyPr>
          <a:lstStyle/>
          <a:p>
            <a:r>
              <a:rPr lang="fr-FR" sz="2400" b="1" dirty="0" smtClean="0">
                <a:solidFill>
                  <a:srgbClr val="4F81BD"/>
                </a:solidFill>
              </a:rPr>
              <a:t>CONCLUSIONS</a:t>
            </a:r>
            <a:endParaRPr lang="fr-FR" sz="2400" b="1" dirty="0">
              <a:solidFill>
                <a:srgbClr val="4F81BD"/>
              </a:solidFill>
            </a:endParaRPr>
          </a:p>
        </p:txBody>
      </p:sp>
      <p:sp>
        <p:nvSpPr>
          <p:cNvPr id="2" name="ZoneTexte 1"/>
          <p:cNvSpPr txBox="1"/>
          <p:nvPr/>
        </p:nvSpPr>
        <p:spPr>
          <a:xfrm>
            <a:off x="520218" y="989716"/>
            <a:ext cx="7491580" cy="3947235"/>
          </a:xfrm>
          <a:prstGeom prst="rect">
            <a:avLst/>
          </a:prstGeom>
          <a:noFill/>
        </p:spPr>
        <p:txBody>
          <a:bodyPr wrap="square" rtlCol="0">
            <a:spAutoFit/>
          </a:bodyPr>
          <a:lstStyle/>
          <a:p>
            <a:endParaRPr lang="en-GB" dirty="0" smtClean="0"/>
          </a:p>
          <a:p>
            <a:r>
              <a:rPr lang="en-GB" dirty="0" smtClean="0"/>
              <a:t>MESSAGES TO YOUR </a:t>
            </a:r>
            <a:r>
              <a:rPr lang="en-GB" dirty="0" smtClean="0"/>
              <a:t>NETWORK</a:t>
            </a:r>
          </a:p>
          <a:p>
            <a:pPr marL="285750" indent="-285750">
              <a:lnSpc>
                <a:spcPct val="150000"/>
              </a:lnSpc>
              <a:buFont typeface="Symbol" charset="0"/>
              <a:buChar char=""/>
            </a:pPr>
            <a:r>
              <a:rPr lang="fr-FR" dirty="0" smtClean="0"/>
              <a:t>Y</a:t>
            </a:r>
            <a:r>
              <a:rPr lang="en-GB" dirty="0" smtClean="0"/>
              <a:t>our role </a:t>
            </a:r>
            <a:r>
              <a:rPr lang="en-GB" dirty="0" smtClean="0"/>
              <a:t>of making students “ready for the world”, but still showing the value of own country is even higher during initial training</a:t>
            </a:r>
          </a:p>
          <a:p>
            <a:pPr marL="285750" indent="-285750">
              <a:lnSpc>
                <a:spcPct val="150000"/>
              </a:lnSpc>
              <a:buFont typeface="Symbol" charset="0"/>
              <a:buChar char=""/>
            </a:pPr>
            <a:r>
              <a:rPr lang="en-GB" dirty="0" smtClean="0"/>
              <a:t>Communication with the students and early identification of their </a:t>
            </a:r>
            <a:r>
              <a:rPr lang="en-GB" dirty="0" smtClean="0"/>
              <a:t>expectations is important</a:t>
            </a:r>
            <a:endParaRPr lang="en-GB" dirty="0" smtClean="0"/>
          </a:p>
          <a:p>
            <a:pPr marL="285750" indent="-285750">
              <a:lnSpc>
                <a:spcPct val="150000"/>
              </a:lnSpc>
              <a:buFont typeface="Symbol" charset="0"/>
              <a:buChar char=""/>
            </a:pPr>
            <a:r>
              <a:rPr lang="en-GB" dirty="0" smtClean="0"/>
              <a:t>Breaking fears, </a:t>
            </a:r>
            <a:r>
              <a:rPr lang="en-GB" dirty="0" smtClean="0"/>
              <a:t>add human </a:t>
            </a:r>
            <a:r>
              <a:rPr lang="en-GB" dirty="0" smtClean="0"/>
              <a:t>values, help political level, bring your </a:t>
            </a:r>
            <a:r>
              <a:rPr lang="en-GB" dirty="0" smtClean="0"/>
              <a:t>messages </a:t>
            </a:r>
            <a:r>
              <a:rPr lang="fr-FR" dirty="0" smtClean="0"/>
              <a:t>–</a:t>
            </a:r>
            <a:r>
              <a:rPr lang="en-GB" dirty="0" smtClean="0"/>
              <a:t> isn’t this a role Universities have always done ?</a:t>
            </a:r>
            <a:endParaRPr lang="en-GB" dirty="0" smtClean="0"/>
          </a:p>
          <a:p>
            <a:pPr marL="285750" indent="-285750">
              <a:lnSpc>
                <a:spcPct val="150000"/>
              </a:lnSpc>
              <a:buFont typeface="Symbol" charset="0"/>
              <a:buChar char=""/>
            </a:pPr>
            <a:r>
              <a:rPr lang="en-GB" dirty="0" smtClean="0"/>
              <a:t>Courageous policies, not only from the Government but even more from the medical </a:t>
            </a:r>
            <a:r>
              <a:rPr lang="en-GB" dirty="0" smtClean="0"/>
              <a:t>world are needed</a:t>
            </a:r>
            <a:endParaRPr lang="en-GB" dirty="0" smtClean="0"/>
          </a:p>
        </p:txBody>
      </p:sp>
    </p:spTree>
    <p:extLst>
      <p:ext uri="{BB962C8B-B14F-4D97-AF65-F5344CB8AC3E}">
        <p14:creationId xmlns:p14="http://schemas.microsoft.com/office/powerpoint/2010/main" val="428755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3829444" cy="461665"/>
          </a:xfrm>
          <a:prstGeom prst="rect">
            <a:avLst/>
          </a:prstGeom>
          <a:noFill/>
        </p:spPr>
        <p:txBody>
          <a:bodyPr wrap="none" rtlCol="0">
            <a:spAutoFit/>
          </a:bodyPr>
          <a:lstStyle/>
          <a:p>
            <a:r>
              <a:rPr lang="fr-FR" sz="2400" b="1" dirty="0" smtClean="0">
                <a:solidFill>
                  <a:srgbClr val="4F81BD"/>
                </a:solidFill>
              </a:rPr>
              <a:t>MOBILITY – RIGHTS &amp; FEARS</a:t>
            </a:r>
            <a:endParaRPr lang="fr-FR" sz="2400" b="1" dirty="0">
              <a:solidFill>
                <a:srgbClr val="4F81BD"/>
              </a:solidFill>
            </a:endParaRPr>
          </a:p>
        </p:txBody>
      </p:sp>
      <p:sp>
        <p:nvSpPr>
          <p:cNvPr id="2" name="ZoneTexte 1"/>
          <p:cNvSpPr txBox="1"/>
          <p:nvPr/>
        </p:nvSpPr>
        <p:spPr>
          <a:xfrm>
            <a:off x="520217" y="786310"/>
            <a:ext cx="6458419" cy="400110"/>
          </a:xfrm>
          <a:prstGeom prst="rect">
            <a:avLst/>
          </a:prstGeom>
          <a:noFill/>
        </p:spPr>
        <p:txBody>
          <a:bodyPr wrap="none" rtlCol="0">
            <a:spAutoFit/>
          </a:bodyPr>
          <a:lstStyle/>
          <a:p>
            <a:r>
              <a:rPr lang="en-GB" sz="2000" dirty="0" smtClean="0"/>
              <a:t>Mobility could be looked at and defined very different ways.</a:t>
            </a:r>
            <a:endParaRPr lang="en-GB" sz="2000" dirty="0"/>
          </a:p>
        </p:txBody>
      </p:sp>
      <p:sp>
        <p:nvSpPr>
          <p:cNvPr id="3" name="Rectangle 2"/>
          <p:cNvSpPr/>
          <p:nvPr/>
        </p:nvSpPr>
        <p:spPr>
          <a:xfrm>
            <a:off x="297967" y="1170734"/>
            <a:ext cx="1178408" cy="1200329"/>
          </a:xfrm>
          <a:prstGeom prst="rect">
            <a:avLst/>
          </a:prstGeom>
          <a:noFill/>
        </p:spPr>
        <p:txBody>
          <a:bodyPr wrap="square" lIns="91440" tIns="45720" rIns="91440" bIns="45720">
            <a:spAutoFit/>
          </a:bodyPr>
          <a:lstStyle/>
          <a:p>
            <a:pPr algn="ctr"/>
            <a:r>
              <a:rPr lang="nl-BE" sz="7200" b="1" cap="none" spc="0" dirty="0" smtClean="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outerShdw blurRad="41275" dist="20320" dir="1800000" algn="tl" rotWithShape="0">
                    <a:srgbClr val="000000">
                      <a:alpha val="40000"/>
                    </a:srgbClr>
                  </a:outerShdw>
                </a:effectLst>
              </a:rPr>
              <a:t>+</a:t>
            </a:r>
            <a:endParaRPr lang="nl-BE" sz="7200" b="1" cap="none" spc="0" dirty="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outerShdw blurRad="41275" dist="20320" dir="1800000" algn="tl" rotWithShape="0">
                  <a:srgbClr val="000000">
                    <a:alpha val="40000"/>
                  </a:srgbClr>
                </a:outerShdw>
              </a:effectLst>
            </a:endParaRPr>
          </a:p>
        </p:txBody>
      </p:sp>
      <p:sp>
        <p:nvSpPr>
          <p:cNvPr id="5" name="ZoneTexte 4"/>
          <p:cNvSpPr txBox="1"/>
          <p:nvPr/>
        </p:nvSpPr>
        <p:spPr>
          <a:xfrm>
            <a:off x="1476375" y="1285299"/>
            <a:ext cx="6703501" cy="4524316"/>
          </a:xfrm>
          <a:prstGeom prst="rect">
            <a:avLst/>
          </a:prstGeom>
          <a:noFill/>
        </p:spPr>
        <p:txBody>
          <a:bodyPr wrap="square" rtlCol="0">
            <a:spAutoFit/>
          </a:bodyPr>
          <a:lstStyle/>
          <a:p>
            <a:pPr marL="285750" indent="-285750">
              <a:buFont typeface="Arial"/>
              <a:buChar char="•"/>
            </a:pPr>
            <a:r>
              <a:rPr lang="en-GB" dirty="0" smtClean="0"/>
              <a:t>(easy) Mobility of individuals is an achievement !</a:t>
            </a:r>
          </a:p>
          <a:p>
            <a:pPr marL="285750" indent="-285750">
              <a:buFont typeface="Arial"/>
              <a:buChar char="•"/>
            </a:pPr>
            <a:r>
              <a:rPr lang="en-GB" dirty="0" smtClean="0"/>
              <a:t>Open EU Market (services, goods &amp; workers) is a EU fundamental</a:t>
            </a:r>
          </a:p>
          <a:p>
            <a:pPr marL="285750" indent="-285750">
              <a:buFont typeface="Arial"/>
              <a:buChar char="•"/>
            </a:pPr>
            <a:r>
              <a:rPr lang="en-GB" b="1" dirty="0" smtClean="0">
                <a:solidFill>
                  <a:srgbClr val="4F81BD"/>
                </a:solidFill>
              </a:rPr>
              <a:t>Mobility is a tool to fight unbalances of HC provision to patients</a:t>
            </a:r>
          </a:p>
          <a:p>
            <a:pPr marL="285750" indent="-285750">
              <a:buFont typeface="Arial"/>
              <a:buChar char="•"/>
            </a:pPr>
            <a:r>
              <a:rPr lang="en-GB" dirty="0" smtClean="0"/>
              <a:t>Quality improvement of the training &amp; research through foreign experience/collaboration is generally agreed</a:t>
            </a:r>
          </a:p>
          <a:p>
            <a:pPr marL="285750" indent="-285750">
              <a:buFont typeface="Arial"/>
              <a:buChar char="•"/>
            </a:pPr>
            <a:r>
              <a:rPr lang="en-GB" dirty="0" smtClean="0"/>
              <a:t>Inter-university collaboration offers scale effect </a:t>
            </a:r>
            <a:r>
              <a:rPr lang="en-GB" dirty="0" err="1" smtClean="0"/>
              <a:t>oppotunities</a:t>
            </a:r>
            <a:endParaRPr lang="en-GB" dirty="0" smtClean="0"/>
          </a:p>
          <a:p>
            <a:pPr marL="285750" indent="-285750">
              <a:buFont typeface="Arial"/>
              <a:buChar char="•"/>
            </a:pPr>
            <a:r>
              <a:rPr lang="fr-FR" dirty="0" smtClean="0"/>
              <a:t>…</a:t>
            </a:r>
          </a:p>
          <a:p>
            <a:pPr marL="285750" indent="-285750">
              <a:buFont typeface="Arial"/>
              <a:buChar char="•"/>
            </a:pPr>
            <a:endParaRPr lang="fr-FR" dirty="0"/>
          </a:p>
          <a:p>
            <a:pPr marL="285750" indent="-285750">
              <a:buFont typeface="Arial"/>
              <a:buChar char="•"/>
            </a:pPr>
            <a:endParaRPr lang="fr-FR" dirty="0" smtClean="0"/>
          </a:p>
          <a:p>
            <a:pPr marL="285750" indent="-285750">
              <a:buFont typeface="Arial"/>
              <a:buChar char="•"/>
            </a:pPr>
            <a:r>
              <a:rPr lang="en-GB" dirty="0" smtClean="0"/>
              <a:t>Planning can become out of political control (we do not know anymore who we have in the future)</a:t>
            </a:r>
          </a:p>
          <a:p>
            <a:pPr marL="285750" indent="-285750">
              <a:buFont typeface="Arial"/>
              <a:buChar char="•"/>
            </a:pPr>
            <a:r>
              <a:rPr lang="en-GB" dirty="0" smtClean="0"/>
              <a:t>Snowball effect</a:t>
            </a:r>
          </a:p>
          <a:p>
            <a:pPr marL="285750" indent="-285750">
              <a:buFont typeface="Arial"/>
              <a:buChar char="•"/>
            </a:pPr>
            <a:r>
              <a:rPr lang="en-GB" dirty="0" smtClean="0"/>
              <a:t>Greater unbalances with impact</a:t>
            </a:r>
          </a:p>
          <a:p>
            <a:pPr marL="285750" indent="-285750">
              <a:buFont typeface="Arial"/>
              <a:buChar char="•"/>
            </a:pPr>
            <a:r>
              <a:rPr lang="en-GB" dirty="0" smtClean="0"/>
              <a:t>Countries becoming dependant on foreign workforce</a:t>
            </a:r>
          </a:p>
          <a:p>
            <a:pPr marL="285750" indent="-285750">
              <a:buFont typeface="Arial"/>
              <a:buChar char="•"/>
            </a:pPr>
            <a:r>
              <a:rPr lang="en-GB" dirty="0" smtClean="0"/>
              <a:t>Protectionist behaviours &amp; fear of lower quality</a:t>
            </a:r>
          </a:p>
          <a:p>
            <a:pPr marL="285750" indent="-285750">
              <a:buFont typeface="Arial"/>
              <a:buChar char="•"/>
            </a:pPr>
            <a:r>
              <a:rPr lang="fr-FR" dirty="0" smtClean="0"/>
              <a:t>…</a:t>
            </a:r>
            <a:endParaRPr lang="en-GB" dirty="0"/>
          </a:p>
        </p:txBody>
      </p:sp>
      <p:sp>
        <p:nvSpPr>
          <p:cNvPr id="6" name="Rectangle 5"/>
          <p:cNvSpPr/>
          <p:nvPr/>
        </p:nvSpPr>
        <p:spPr>
          <a:xfrm>
            <a:off x="297967" y="3545634"/>
            <a:ext cx="1178408" cy="1200329"/>
          </a:xfrm>
          <a:prstGeom prst="rect">
            <a:avLst/>
          </a:prstGeom>
          <a:noFill/>
        </p:spPr>
        <p:txBody>
          <a:bodyPr wrap="square" lIns="91440" tIns="45720" rIns="91440" bIns="45720">
            <a:spAutoFit/>
          </a:bodyPr>
          <a:lstStyle/>
          <a:p>
            <a:pPr algn="ctr"/>
            <a:r>
              <a:rPr lang="nl-BE" sz="7200" b="1" dirty="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outerShdw blurRad="41275" dist="20320" dir="1800000" algn="tl" rotWithShape="0">
                    <a:srgbClr val="000000">
                      <a:alpha val="40000"/>
                    </a:srgbClr>
                  </a:outerShdw>
                </a:effectLst>
              </a:rPr>
              <a:t>-</a:t>
            </a:r>
            <a:endParaRPr lang="nl-BE" sz="7200" b="1" cap="none" spc="0" dirty="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174310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0" indent="0">
              <a:buNone/>
            </a:pPr>
            <a:r>
              <a:rPr lang="en-US" dirty="0" smtClean="0"/>
              <a:t>Abstract of “</a:t>
            </a:r>
            <a:r>
              <a:rPr lang="en-US" i="1" dirty="0"/>
              <a:t>Health professional mobility in a changing Europe. New dynamics, mobile individuals and diverse </a:t>
            </a:r>
            <a:r>
              <a:rPr lang="en-US" i="1" dirty="0" smtClean="0"/>
              <a:t>responses</a:t>
            </a:r>
            <a:r>
              <a:rPr lang="en-US" dirty="0" smtClean="0"/>
              <a:t>”</a:t>
            </a:r>
          </a:p>
          <a:p>
            <a:pPr marL="0" indent="0">
              <a:buNone/>
            </a:pPr>
            <a:endParaRPr lang="en-US" dirty="0" smtClean="0"/>
          </a:p>
          <a:p>
            <a:pPr marL="0" indent="0">
              <a:buNone/>
            </a:pPr>
            <a:r>
              <a:rPr lang="en-US" dirty="0" smtClean="0"/>
              <a:t>Health </a:t>
            </a:r>
            <a:r>
              <a:rPr lang="en-US" dirty="0"/>
              <a:t>professional mobility in Europe has become a </a:t>
            </a:r>
            <a:r>
              <a:rPr lang="en-US" dirty="0">
                <a:solidFill>
                  <a:srgbClr val="4F81BD"/>
                </a:solidFill>
              </a:rPr>
              <a:t>fast-moving target for policy-makers</a:t>
            </a:r>
            <a:r>
              <a:rPr lang="en-US" dirty="0"/>
              <a:t>. It is evolving rapidly in direction and magnitude as a consequence of fundamental change caused by European Union (EU) enlargement and the financial and economic crisis.</a:t>
            </a:r>
          </a:p>
          <a:p>
            <a:pPr marL="0" indent="0">
              <a:buNone/>
            </a:pPr>
            <a:r>
              <a:rPr lang="en-US" dirty="0"/>
              <a:t>Health professional mobility changes the numbers of health professionals in countries and the skill-mix of the workforce, with consequences for health-system performance. Countries must factor in mobility if they are forecasting and planning their workforce requirements. To this end they need clarity on mobility trends and the mobile workforce, and effective interventions for retaining domestic and integrating foreign-trained health workers. Health professional mobility remains an unfinished agenda in Europe, at a time when the repercussions of the financial crisis continue to have an impact on the European health workforce and its patterns of mobility.</a:t>
            </a:r>
            <a:endParaRPr lang="fr-FR" dirty="0"/>
          </a:p>
        </p:txBody>
      </p:sp>
      <p:sp>
        <p:nvSpPr>
          <p:cNvPr id="4" name="ZoneTexte 3"/>
          <p:cNvSpPr txBox="1"/>
          <p:nvPr/>
        </p:nvSpPr>
        <p:spPr>
          <a:xfrm>
            <a:off x="520217" y="382495"/>
            <a:ext cx="3611536" cy="461665"/>
          </a:xfrm>
          <a:prstGeom prst="rect">
            <a:avLst/>
          </a:prstGeom>
          <a:noFill/>
        </p:spPr>
        <p:txBody>
          <a:bodyPr wrap="none" rtlCol="0">
            <a:spAutoFit/>
          </a:bodyPr>
          <a:lstStyle/>
          <a:p>
            <a:r>
              <a:rPr lang="fr-FR" sz="2400" b="1" dirty="0" smtClean="0">
                <a:solidFill>
                  <a:srgbClr val="4F81BD"/>
                </a:solidFill>
              </a:rPr>
              <a:t>MOBILITY &amp; GOVERNANCE</a:t>
            </a:r>
            <a:endParaRPr lang="fr-FR" sz="2400" b="1" dirty="0">
              <a:solidFill>
                <a:srgbClr val="4F81BD"/>
              </a:solidFill>
            </a:endParaRPr>
          </a:p>
        </p:txBody>
      </p:sp>
    </p:spTree>
    <p:extLst>
      <p:ext uri="{BB962C8B-B14F-4D97-AF65-F5344CB8AC3E}">
        <p14:creationId xmlns:p14="http://schemas.microsoft.com/office/powerpoint/2010/main" val="33828719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0217" y="382495"/>
            <a:ext cx="1907794" cy="461665"/>
          </a:xfrm>
          <a:prstGeom prst="rect">
            <a:avLst/>
          </a:prstGeom>
          <a:noFill/>
        </p:spPr>
        <p:txBody>
          <a:bodyPr wrap="none" rtlCol="0">
            <a:spAutoFit/>
          </a:bodyPr>
          <a:lstStyle/>
          <a:p>
            <a:r>
              <a:rPr lang="fr-FR" sz="2400" b="1" dirty="0" smtClean="0">
                <a:solidFill>
                  <a:srgbClr val="4F81BD"/>
                </a:solidFill>
              </a:rPr>
              <a:t>THIS SESSION</a:t>
            </a:r>
            <a:endParaRPr lang="fr-FR" sz="2400" b="1" dirty="0">
              <a:solidFill>
                <a:srgbClr val="4F81BD"/>
              </a:solidFill>
            </a:endParaRPr>
          </a:p>
        </p:txBody>
      </p:sp>
      <p:graphicFrame>
        <p:nvGraphicFramePr>
          <p:cNvPr id="2" name="Diagramme 1"/>
          <p:cNvGraphicFramePr/>
          <p:nvPr>
            <p:extLst>
              <p:ext uri="{D42A27DB-BD31-4B8C-83A1-F6EECF244321}">
                <p14:modId xmlns:p14="http://schemas.microsoft.com/office/powerpoint/2010/main" val="3905900614"/>
              </p:ext>
            </p:extLst>
          </p:nvPr>
        </p:nvGraphicFramePr>
        <p:xfrm>
          <a:off x="272740" y="1396999"/>
          <a:ext cx="7683029" cy="4447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4923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99943" y="2464571"/>
            <a:ext cx="5608045" cy="2062103"/>
          </a:xfrm>
          <a:prstGeom prst="rect">
            <a:avLst/>
          </a:prstGeom>
          <a:noFill/>
        </p:spPr>
        <p:txBody>
          <a:bodyPr wrap="square" rtlCol="0">
            <a:spAutoFit/>
          </a:bodyPr>
          <a:lstStyle/>
          <a:p>
            <a:pPr algn="ctr"/>
            <a:r>
              <a:rPr lang="fr-FR" sz="3200" b="1" dirty="0" smtClean="0">
                <a:solidFill>
                  <a:schemeClr val="accent1"/>
                </a:solidFill>
              </a:rPr>
              <a:t>LET’S ILLUSTRATE DIFFERENT REALITIES THROUGH DIFFERENT NUMBERS FROM COUNTRY EXAMPLES</a:t>
            </a:r>
            <a:endParaRPr lang="fr-FR" sz="3200" b="1" dirty="0">
              <a:solidFill>
                <a:schemeClr val="accent1"/>
              </a:solidFill>
            </a:endParaRPr>
          </a:p>
        </p:txBody>
      </p:sp>
    </p:spTree>
    <p:extLst>
      <p:ext uri="{BB962C8B-B14F-4D97-AF65-F5344CB8AC3E}">
        <p14:creationId xmlns:p14="http://schemas.microsoft.com/office/powerpoint/2010/main" val="24250375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20217" y="382495"/>
            <a:ext cx="4358134" cy="461665"/>
          </a:xfrm>
          <a:prstGeom prst="rect">
            <a:avLst/>
          </a:prstGeom>
          <a:noFill/>
        </p:spPr>
        <p:txBody>
          <a:bodyPr wrap="none" rtlCol="0">
            <a:spAutoFit/>
          </a:bodyPr>
          <a:lstStyle/>
          <a:p>
            <a:r>
              <a:rPr lang="nl-BE" sz="2400" b="1" dirty="0" smtClean="0">
                <a:solidFill>
                  <a:srgbClr val="4F81BD"/>
                </a:solidFill>
              </a:rPr>
              <a:t>TANGIBLE CASES </a:t>
            </a:r>
            <a:r>
              <a:rPr lang="fr-FR" sz="2400" b="1" dirty="0" smtClean="0">
                <a:solidFill>
                  <a:srgbClr val="4F81BD"/>
                </a:solidFill>
              </a:rPr>
              <a:t>–</a:t>
            </a:r>
            <a:r>
              <a:rPr lang="nl-BE" sz="2400" b="1" dirty="0" smtClean="0">
                <a:solidFill>
                  <a:srgbClr val="4F81BD"/>
                </a:solidFill>
              </a:rPr>
              <a:t> BELGIUM (1)</a:t>
            </a:r>
            <a:endParaRPr lang="fr-FR" sz="2400" b="1" dirty="0">
              <a:solidFill>
                <a:srgbClr val="4F81BD"/>
              </a:solidFill>
            </a:endParaRPr>
          </a:p>
        </p:txBody>
      </p:sp>
      <p:pic>
        <p:nvPicPr>
          <p:cNvPr id="3" name="Image 2" descr="MOBILITY_FIG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59" y="1088702"/>
            <a:ext cx="7442200" cy="4533900"/>
          </a:xfrm>
          <a:prstGeom prst="rect">
            <a:avLst/>
          </a:prstGeom>
        </p:spPr>
      </p:pic>
    </p:spTree>
    <p:extLst>
      <p:ext uri="{BB962C8B-B14F-4D97-AF65-F5344CB8AC3E}">
        <p14:creationId xmlns:p14="http://schemas.microsoft.com/office/powerpoint/2010/main" val="22965442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2523</TotalTime>
  <Words>3473</Words>
  <Application>Microsoft Macintosh PowerPoint</Application>
  <PresentationFormat>Présentation à l'écran (4:3)</PresentationFormat>
  <Paragraphs>445</Paragraphs>
  <Slides>45</Slides>
  <Notes>19</Notes>
  <HiddenSlides>0</HiddenSlides>
  <MMClips>0</MMClips>
  <ScaleCrop>false</ScaleCrop>
  <HeadingPairs>
    <vt:vector size="4" baseType="variant">
      <vt:variant>
        <vt:lpstr>Thème</vt:lpstr>
      </vt:variant>
      <vt:variant>
        <vt:i4>3</vt:i4>
      </vt:variant>
      <vt:variant>
        <vt:lpstr>Titres des diapositives</vt:lpstr>
      </vt:variant>
      <vt:variant>
        <vt:i4>45</vt:i4>
      </vt:variant>
    </vt:vector>
  </HeadingPairs>
  <TitlesOfParts>
    <vt:vector size="48" baseType="lpstr">
      <vt:lpstr>2_Custom Design</vt:lpstr>
      <vt:lpstr>1_Custom Design</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JA EUWHF</vt:lpstr>
      <vt:lpstr>The JA EUHWF: specific objectives</vt:lpstr>
      <vt:lpstr>The JA EUHWF : Core work packages</vt:lpstr>
      <vt:lpstr>The JA EUHWF : Tangible outcome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 V</cp:lastModifiedBy>
  <cp:revision>132</cp:revision>
  <dcterms:created xsi:type="dcterms:W3CDTF">2013-10-21T20:08:21Z</dcterms:created>
  <dcterms:modified xsi:type="dcterms:W3CDTF">2014-06-16T07:01:58Z</dcterms:modified>
</cp:coreProperties>
</file>