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theme/theme4.xml" ContentType="application/vnd.openxmlformats-officedocument.theme+xml"/>
  <Override PartName="/ppt/theme/theme5.xml" ContentType="application/vnd.openxmlformats-officedocument.them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607" r:id="rId4"/>
    <p:sldMasterId id="2147493574" r:id="rId5"/>
    <p:sldMasterId id="2147493598" r:id="rId6"/>
    <p:sldMasterId id="2147493605" r:id="rId7"/>
  </p:sldMasterIdLst>
  <p:notesMasterIdLst>
    <p:notesMasterId r:id="rId13"/>
  </p:notesMasterIdLst>
  <p:sldIdLst>
    <p:sldId id="269" r:id="rId8"/>
    <p:sldId id="321" r:id="rId9"/>
    <p:sldId id="322" r:id="rId10"/>
    <p:sldId id="323" r:id="rId11"/>
    <p:sldId id="32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AD22B"/>
    <a:srgbClr val="008ACF"/>
    <a:srgbClr val="58585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27" autoAdjust="0"/>
    <p:restoredTop sz="95763" autoAdjust="0"/>
  </p:normalViewPr>
  <p:slideViewPr>
    <p:cSldViewPr snapToGrid="0" snapToObjects="1">
      <p:cViewPr varScale="1">
        <p:scale>
          <a:sx n="70" d="100"/>
          <a:sy n="70" d="100"/>
        </p:scale>
        <p:origin x="-1512" y="-96"/>
      </p:cViewPr>
      <p:guideLst>
        <p:guide orient="horz" pos="3462"/>
        <p:guide orient="horz" pos="305"/>
        <p:guide pos="266"/>
        <p:guide pos="5476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>
        <p:scale>
          <a:sx n="112" d="100"/>
          <a:sy n="112" d="100"/>
        </p:scale>
        <p:origin x="-2920" y="-6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1A573-1CD6-EA41-9790-6A8020852B35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6E870-9175-0347-AD3E-AA0FB298708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66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99855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728351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4176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166229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 template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863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618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 template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Placeholder 1"/>
          <p:cNvSpPr txBox="1">
            <a:spLocks/>
          </p:cNvSpPr>
          <p:nvPr/>
        </p:nvSpPr>
        <p:spPr>
          <a:xfrm>
            <a:off x="457200" y="1417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75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8AC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585857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85857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58585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85857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8585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 template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3324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60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585857"/>
          </a:solidFill>
          <a:latin typeface="Trebuchet MS"/>
          <a:ea typeface="+mn-ea"/>
          <a:cs typeface="Trebuchet M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85857"/>
          </a:solidFill>
          <a:latin typeface="Trebuchet MS"/>
          <a:ea typeface="+mn-ea"/>
          <a:cs typeface="Trebuchet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585857"/>
          </a:solidFill>
          <a:latin typeface="Trebuchet MS"/>
          <a:ea typeface="+mn-ea"/>
          <a:cs typeface="Trebuchet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85857"/>
          </a:solidFill>
          <a:latin typeface="Trebuchet MS"/>
          <a:ea typeface="+mn-ea"/>
          <a:cs typeface="Trebuchet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85857"/>
          </a:solidFill>
          <a:latin typeface="Trebuchet MS"/>
          <a:ea typeface="+mn-ea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 template3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05491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606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585857"/>
          </a:solidFill>
          <a:latin typeface="Trebuchet MS"/>
          <a:ea typeface="+mn-ea"/>
          <a:cs typeface="Trebuchet M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85857"/>
          </a:solidFill>
          <a:latin typeface="Trebuchet MS"/>
          <a:ea typeface="+mn-ea"/>
          <a:cs typeface="Trebuchet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585857"/>
          </a:solidFill>
          <a:latin typeface="Trebuchet MS"/>
          <a:ea typeface="+mn-ea"/>
          <a:cs typeface="Trebuchet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85857"/>
          </a:solidFill>
          <a:latin typeface="Trebuchet MS"/>
          <a:ea typeface="+mn-ea"/>
          <a:cs typeface="Trebuchet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85857"/>
          </a:solidFill>
          <a:latin typeface="Trebuchet MS"/>
          <a:ea typeface="+mn-ea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encrypted-tbn3.gstatic.com/images?q=tbn:ANd9GcRxAQCZ8_jMXY_xx5qz2xmOa_mJIwy1cCArLghkYo4lHVJlka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996" y="2545326"/>
            <a:ext cx="3657600" cy="2133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2"/>
          <p:cNvSpPr txBox="1">
            <a:spLocks/>
          </p:cNvSpPr>
          <p:nvPr/>
        </p:nvSpPr>
        <p:spPr>
          <a:xfrm>
            <a:off x="3179762" y="3235870"/>
            <a:ext cx="5507037" cy="198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585857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58585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585857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585857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58585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3" name="Title Placeholder 1"/>
          <p:cNvSpPr txBox="1">
            <a:spLocks/>
          </p:cNvSpPr>
          <p:nvPr/>
        </p:nvSpPr>
        <p:spPr>
          <a:xfrm>
            <a:off x="3184524" y="459619"/>
            <a:ext cx="5507037" cy="12579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800" b="1" dirty="0">
              <a:solidFill>
                <a:srgbClr val="008ACF"/>
              </a:solidFill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2835252" y="730772"/>
            <a:ext cx="5857898" cy="18182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4000" b="1" dirty="0" smtClean="0">
                <a:solidFill>
                  <a:srgbClr val="008ACF"/>
                </a:solidFill>
              </a:rPr>
              <a:t>WP5</a:t>
            </a:r>
            <a:r>
              <a:rPr lang="fr-FR" sz="4000" b="1" dirty="0" smtClean="0">
                <a:solidFill>
                  <a:srgbClr val="008ACF"/>
                </a:solidFill>
              </a:rPr>
              <a:t>–</a:t>
            </a:r>
            <a:r>
              <a:rPr lang="fr-BE" sz="4000" b="1" dirty="0" smtClean="0">
                <a:solidFill>
                  <a:srgbClr val="008ACF"/>
                </a:solidFill>
              </a:rPr>
              <a:t> </a:t>
            </a:r>
            <a:r>
              <a:rPr lang="it-IT" sz="4000" b="1" dirty="0" smtClean="0">
                <a:solidFill>
                  <a:srgbClr val="008ACF"/>
                </a:solidFill>
              </a:rPr>
              <a:t>HANDBOOK ON PLANNING METHODOLOGIES</a:t>
            </a:r>
            <a:endParaRPr lang="en-US" sz="4000" b="1" dirty="0">
              <a:solidFill>
                <a:srgbClr val="008ACF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835252" y="4469780"/>
            <a:ext cx="5337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i="1" dirty="0">
              <a:solidFill>
                <a:srgbClr val="585857"/>
              </a:solidFill>
            </a:endParaRPr>
          </a:p>
          <a:p>
            <a:endParaRPr lang="fr-BE" i="1" dirty="0" smtClean="0">
              <a:solidFill>
                <a:srgbClr val="585857"/>
              </a:solidFill>
            </a:endParaRPr>
          </a:p>
          <a:p>
            <a:r>
              <a:rPr lang="fr-BE" i="1" dirty="0" smtClean="0">
                <a:solidFill>
                  <a:srgbClr val="585857"/>
                </a:solidFill>
              </a:rPr>
              <a:t>Giovanni </a:t>
            </a:r>
            <a:r>
              <a:rPr lang="fr-BE" i="1" dirty="0" err="1" smtClean="0">
                <a:solidFill>
                  <a:srgbClr val="585857"/>
                </a:solidFill>
              </a:rPr>
              <a:t>Leonardi</a:t>
            </a:r>
            <a:endParaRPr lang="fr-BE" i="1" dirty="0" smtClean="0">
              <a:solidFill>
                <a:srgbClr val="585857"/>
              </a:solidFill>
            </a:endParaRPr>
          </a:p>
          <a:p>
            <a:endParaRPr lang="sk-SK" dirty="0" smtClean="0">
              <a:solidFill>
                <a:srgbClr val="585857"/>
              </a:solidFill>
            </a:endParaRPr>
          </a:p>
          <a:p>
            <a:r>
              <a:rPr lang="sk-SK" dirty="0" smtClean="0">
                <a:solidFill>
                  <a:srgbClr val="585857"/>
                </a:solidFill>
              </a:rPr>
              <a:t>JOINT ACTION HEALTH WORKFORCE</a:t>
            </a:r>
          </a:p>
          <a:p>
            <a:r>
              <a:rPr lang="it-IT" dirty="0" smtClean="0">
                <a:solidFill>
                  <a:srgbClr val="585857"/>
                </a:solidFill>
              </a:rPr>
              <a:t>WP5 Workshop</a:t>
            </a:r>
            <a:r>
              <a:rPr lang="sk-SK" dirty="0" smtClean="0">
                <a:solidFill>
                  <a:srgbClr val="585857"/>
                </a:solidFill>
              </a:rPr>
              <a:t>, </a:t>
            </a:r>
            <a:r>
              <a:rPr lang="it-IT" dirty="0" err="1" smtClean="0">
                <a:solidFill>
                  <a:srgbClr val="585857"/>
                </a:solidFill>
              </a:rPr>
              <a:t>Turin</a:t>
            </a:r>
            <a:r>
              <a:rPr lang="it-IT" dirty="0" smtClean="0">
                <a:solidFill>
                  <a:srgbClr val="585857"/>
                </a:solidFill>
              </a:rPr>
              <a:t> </a:t>
            </a:r>
            <a:r>
              <a:rPr lang="fr-FR" dirty="0" smtClean="0">
                <a:solidFill>
                  <a:srgbClr val="585857"/>
                </a:solidFill>
              </a:rPr>
              <a:t>–</a:t>
            </a:r>
            <a:r>
              <a:rPr lang="sk-SK" dirty="0" smtClean="0">
                <a:solidFill>
                  <a:srgbClr val="585857"/>
                </a:solidFill>
              </a:rPr>
              <a:t> </a:t>
            </a:r>
            <a:r>
              <a:rPr lang="it-IT" dirty="0" err="1" smtClean="0">
                <a:solidFill>
                  <a:srgbClr val="585857"/>
                </a:solidFill>
              </a:rPr>
              <a:t>September</a:t>
            </a:r>
            <a:r>
              <a:rPr lang="it-IT" dirty="0" smtClean="0">
                <a:solidFill>
                  <a:srgbClr val="585857"/>
                </a:solidFill>
              </a:rPr>
              <a:t> </a:t>
            </a:r>
            <a:r>
              <a:rPr lang="sk-SK" dirty="0" smtClean="0">
                <a:solidFill>
                  <a:srgbClr val="585857"/>
                </a:solidFill>
              </a:rPr>
              <a:t>1</a:t>
            </a:r>
            <a:r>
              <a:rPr lang="it-IT" dirty="0" smtClean="0">
                <a:solidFill>
                  <a:srgbClr val="585857"/>
                </a:solidFill>
              </a:rPr>
              <a:t>8</a:t>
            </a:r>
            <a:r>
              <a:rPr lang="sk-SK" baseline="30000" dirty="0" smtClean="0">
                <a:solidFill>
                  <a:srgbClr val="585857"/>
                </a:solidFill>
              </a:rPr>
              <a:t>th</a:t>
            </a:r>
            <a:r>
              <a:rPr lang="fr-BE" baseline="30000" dirty="0" smtClean="0">
                <a:solidFill>
                  <a:srgbClr val="585857"/>
                </a:solidFill>
              </a:rPr>
              <a:t> </a:t>
            </a:r>
            <a:r>
              <a:rPr lang="sk-SK" dirty="0" smtClean="0">
                <a:solidFill>
                  <a:srgbClr val="585857"/>
                </a:solidFill>
              </a:rPr>
              <a:t> </a:t>
            </a:r>
            <a:r>
              <a:rPr lang="fr-BE" dirty="0" smtClean="0">
                <a:solidFill>
                  <a:srgbClr val="585857"/>
                </a:solidFill>
              </a:rPr>
              <a:t>2014</a:t>
            </a:r>
            <a:endParaRPr lang="sk-SK" dirty="0" smtClean="0">
              <a:solidFill>
                <a:srgbClr val="585857"/>
              </a:solidFill>
            </a:endParaRPr>
          </a:p>
        </p:txBody>
      </p:sp>
      <p:cxnSp>
        <p:nvCxnSpPr>
          <p:cNvPr id="6" name="Rovná spojnica 6"/>
          <p:cNvCxnSpPr/>
          <p:nvPr/>
        </p:nvCxnSpPr>
        <p:spPr>
          <a:xfrm>
            <a:off x="2896623" y="5519968"/>
            <a:ext cx="5104377" cy="3068"/>
          </a:xfrm>
          <a:prstGeom prst="line">
            <a:avLst/>
          </a:prstGeom>
          <a:ln>
            <a:solidFill>
              <a:srgbClr val="58585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8701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/>
        </p:nvSpPr>
        <p:spPr>
          <a:xfrm>
            <a:off x="327546" y="351762"/>
            <a:ext cx="7833815" cy="931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4000" b="1" dirty="0" err="1" smtClean="0">
                <a:solidFill>
                  <a:srgbClr val="008ACF"/>
                </a:solidFill>
              </a:rPr>
              <a:t>Objectives</a:t>
            </a:r>
            <a:r>
              <a:rPr lang="it-IT" sz="4000" b="1" dirty="0" smtClean="0">
                <a:solidFill>
                  <a:srgbClr val="008ACF"/>
                </a:solidFill>
              </a:rPr>
              <a:t> </a:t>
            </a:r>
            <a:r>
              <a:rPr lang="it-IT" sz="4000" b="1" dirty="0" err="1" smtClean="0">
                <a:solidFill>
                  <a:srgbClr val="008ACF"/>
                </a:solidFill>
              </a:rPr>
              <a:t>of</a:t>
            </a:r>
            <a:r>
              <a:rPr lang="it-IT" sz="4000" b="1" dirty="0" smtClean="0">
                <a:solidFill>
                  <a:srgbClr val="008ACF"/>
                </a:solidFill>
              </a:rPr>
              <a:t> the meeting</a:t>
            </a:r>
            <a:endParaRPr lang="en-US" sz="4000" b="1" dirty="0">
              <a:solidFill>
                <a:srgbClr val="008ACF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36725" y="633317"/>
            <a:ext cx="8222041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 foster </a:t>
            </a:r>
            <a:r>
              <a: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common ownership 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of the handbook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 run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the validation process of the handbook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en-US" sz="28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55600" marR="0" lvl="0" indent="-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 discuss and receive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comments on the main contents of</a:t>
            </a:r>
          </a:p>
          <a:p>
            <a:pPr marL="812800" lvl="1" indent="-355600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MODULE 4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 marL="812800" lvl="1" indent="-3556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MODULE 5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 marL="812800" lvl="1" indent="-3556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MODULE 6</a:t>
            </a:r>
          </a:p>
          <a:p>
            <a:pPr marL="812800" lvl="1" indent="-3556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8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55600" lvl="0" indent="-3556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To agree on the next steps towards final delivery</a:t>
            </a:r>
          </a:p>
          <a:p>
            <a:pPr marL="355600" marR="0" lvl="0" indent="-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396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/>
        </p:nvSpPr>
        <p:spPr>
          <a:xfrm>
            <a:off x="327546" y="351762"/>
            <a:ext cx="7833815" cy="931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>
                <a:solidFill>
                  <a:srgbClr val="008ACF"/>
                </a:solidFill>
              </a:rPr>
              <a:t>Timeline of the validation process</a:t>
            </a:r>
            <a:endParaRPr lang="en-US" sz="4000" b="1" dirty="0">
              <a:solidFill>
                <a:srgbClr val="008ACF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36725" y="1064206"/>
            <a:ext cx="8222041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Sept. 18</a:t>
            </a:r>
            <a:r>
              <a:rPr kumimoji="0" lang="en-US" sz="280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19</a:t>
            </a:r>
            <a:r>
              <a:rPr kumimoji="0" lang="en-US" sz="280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TURIN WORKSHOP.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sz="28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Oct. 1</a:t>
            </a:r>
            <a:r>
              <a:rPr kumimoji="0" lang="en-US" sz="280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WPL electronic meeting.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8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Oct. 15</a:t>
            </a:r>
            <a:r>
              <a:rPr lang="en-US" sz="28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feedback from WP5 partners.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sz="28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Oct. 20</a:t>
            </a:r>
            <a:r>
              <a:rPr lang="en-US" sz="28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sending to EB members.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sz="28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Nov. 4</a:t>
            </a:r>
            <a:r>
              <a:rPr lang="en-US" sz="28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-5</a:t>
            </a:r>
            <a:r>
              <a:rPr lang="en-US" sz="28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EB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sz="28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Dec. 4</a:t>
            </a:r>
            <a:r>
              <a:rPr lang="en-US" sz="28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-5</a:t>
            </a:r>
            <a:r>
              <a:rPr lang="en-US" sz="28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JA conference </a:t>
            </a:r>
          </a:p>
        </p:txBody>
      </p:sp>
    </p:spTree>
    <p:extLst>
      <p:ext uri="{BB962C8B-B14F-4D97-AF65-F5344CB8AC3E}">
        <p14:creationId xmlns="" xmlns:p14="http://schemas.microsoft.com/office/powerpoint/2010/main" val="137396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1790939" y="1064525"/>
          <a:ext cx="5562121" cy="4080645"/>
        </p:xfrm>
        <a:graphic>
          <a:graphicData uri="http://schemas.openxmlformats.org/drawingml/2006/table">
            <a:tbl>
              <a:tblPr/>
              <a:tblGrid>
                <a:gridCol w="616904"/>
                <a:gridCol w="165524"/>
                <a:gridCol w="2387219"/>
                <a:gridCol w="2392474"/>
              </a:tblGrid>
              <a:tr h="221749">
                <a:tc gridSpan="3">
                  <a:txBody>
                    <a:bodyPr/>
                    <a:lstStyle/>
                    <a:p>
                      <a:pPr marR="35306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b="1">
                          <a:solidFill>
                            <a:srgbClr val="FFFFFF"/>
                          </a:solidFill>
                          <a:latin typeface="Trebuchet MS"/>
                          <a:ea typeface="MS Mincho"/>
                          <a:cs typeface="Times New Roman"/>
                        </a:rPr>
                        <a:t>Thursday, September 18</a:t>
                      </a:r>
                      <a:r>
                        <a:rPr lang="en-GB" sz="900" b="1" baseline="30000">
                          <a:solidFill>
                            <a:srgbClr val="FFFFFF"/>
                          </a:solidFill>
                          <a:latin typeface="Trebuchet MS"/>
                          <a:ea typeface="MS Mincho"/>
                          <a:cs typeface="Times New Roman"/>
                        </a:rPr>
                        <a:t>th </a:t>
                      </a:r>
                      <a:r>
                        <a:rPr lang="en-GB" sz="900" b="1">
                          <a:solidFill>
                            <a:srgbClr val="FFFFFF"/>
                          </a:solidFill>
                          <a:latin typeface="Trebuchet MS"/>
                          <a:ea typeface="MS Mincho"/>
                          <a:cs typeface="Times New Roman"/>
                        </a:rPr>
                        <a:t>2014</a:t>
                      </a:r>
                      <a:endParaRPr lang="it-IT" sz="1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751" marR="5675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5306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t-IT" sz="1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751" marR="56751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4161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Trebuchet MS"/>
                          <a:ea typeface="MS Mincho"/>
                          <a:cs typeface="Titillium-Light"/>
                        </a:rPr>
                        <a:t>14.00 =&gt; 14.15</a:t>
                      </a:r>
                      <a:endParaRPr lang="it-IT" sz="1000">
                        <a:solidFill>
                          <a:srgbClr val="000000"/>
                        </a:solidFill>
                        <a:latin typeface="Times-Roman"/>
                        <a:ea typeface="MS Mincho"/>
                        <a:cs typeface="Times-Roman"/>
                      </a:endParaRPr>
                    </a:p>
                  </a:txBody>
                  <a:tcPr marL="56751" marR="5675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rebuchet MS"/>
                        <a:ea typeface="MS Mincho"/>
                        <a:cs typeface="Titillium-Light"/>
                      </a:endParaRPr>
                    </a:p>
                  </a:txBody>
                  <a:tcPr marL="56751" marR="56751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latin typeface="Trebuchet MS"/>
                          <a:ea typeface="MS Mincho"/>
                          <a:cs typeface="Times New Roman"/>
                        </a:rPr>
                        <a:t>Welcome – Objectives and Agenda of the afternoon</a:t>
                      </a:r>
                      <a:endParaRPr lang="it-IT" sz="1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751" marR="5675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800">
                          <a:latin typeface="Trebuchet MS"/>
                          <a:ea typeface="MS Mincho"/>
                          <a:cs typeface="Times New Roman"/>
                        </a:rPr>
                        <a:t>Michel Van Hoegaerden &amp; </a:t>
                      </a:r>
                      <a:endParaRPr lang="it-IT" sz="100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800">
                          <a:latin typeface="Trebuchet MS"/>
                          <a:ea typeface="MS Mincho"/>
                          <a:cs typeface="Times New Roman"/>
                        </a:rPr>
                        <a:t>Giovanni Leonardi</a:t>
                      </a:r>
                      <a:endParaRPr lang="it-IT" sz="1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751" marR="56751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0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rebuchet MS"/>
                          <a:ea typeface="MS Mincho"/>
                          <a:cs typeface="Titillium-Light"/>
                        </a:rPr>
                        <a:t>14.15 =&gt; 15.00</a:t>
                      </a:r>
                      <a:endParaRPr lang="it-IT" sz="1000">
                        <a:solidFill>
                          <a:srgbClr val="000000"/>
                        </a:solidFill>
                        <a:latin typeface="Times-Roman"/>
                        <a:ea typeface="MS Mincho"/>
                        <a:cs typeface="Times-Roman"/>
                      </a:endParaRPr>
                    </a:p>
                  </a:txBody>
                  <a:tcPr marL="56751" marR="5675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rebuchet MS"/>
                        <a:ea typeface="MS Mincho"/>
                        <a:cs typeface="Titillium-Light"/>
                      </a:endParaRPr>
                    </a:p>
                  </a:txBody>
                  <a:tcPr marL="56751" marR="56751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latin typeface="Trebuchet MS"/>
                          <a:ea typeface="MS Mincho"/>
                          <a:cs typeface="Times New Roman"/>
                        </a:rPr>
                        <a:t>COMPREHENSIVE PRESENTATION OF THE HANDBOOK WITH Q&amp;A SESSION</a:t>
                      </a:r>
                      <a:endParaRPr lang="it-IT" sz="1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751" marR="5675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latin typeface="Trebuchet MS"/>
                          <a:ea typeface="MS Mincho"/>
                          <a:cs typeface="Times New Roman"/>
                        </a:rPr>
                        <a:t>Paolo Michelutti</a:t>
                      </a:r>
                      <a:endParaRPr lang="it-IT" sz="1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751" marR="56751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0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rebuchet MS"/>
                          <a:ea typeface="MS Mincho"/>
                          <a:cs typeface="Titillium-Light"/>
                        </a:rPr>
                        <a:t>15.00 =&gt; 15.30</a:t>
                      </a:r>
                      <a:endParaRPr lang="it-IT" sz="1000">
                        <a:solidFill>
                          <a:srgbClr val="000000"/>
                        </a:solidFill>
                        <a:latin typeface="Times-Roman"/>
                        <a:ea typeface="MS Mincho"/>
                        <a:cs typeface="Times-Roman"/>
                      </a:endParaRPr>
                    </a:p>
                  </a:txBody>
                  <a:tcPr marL="56751" marR="5675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rebuchet MS"/>
                        <a:ea typeface="MS Mincho"/>
                        <a:cs typeface="Titillium-Light"/>
                      </a:endParaRPr>
                    </a:p>
                  </a:txBody>
                  <a:tcPr marL="56751" marR="56751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latin typeface="Trebuchet MS"/>
                          <a:ea typeface="MS Mincho"/>
                          <a:cs typeface="Times New Roman"/>
                        </a:rPr>
                        <a:t>MODULE 5 – Plenary presentation</a:t>
                      </a:r>
                      <a:endParaRPr lang="it-IT" sz="1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751" marR="5675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800">
                          <a:latin typeface="Trebuchet MS"/>
                          <a:ea typeface="MS Mincho"/>
                          <a:cs typeface="Times New Roman"/>
                        </a:rPr>
                        <a:t>Annalisa Malgieri &amp; Paolo Michelutti</a:t>
                      </a:r>
                      <a:endParaRPr lang="it-IT" sz="1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751" marR="56751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0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rebuchet MS"/>
                          <a:ea typeface="MS Mincho"/>
                          <a:cs typeface="Titillium-Light"/>
                        </a:rPr>
                        <a:t>15.30 =&gt; 16.40</a:t>
                      </a:r>
                      <a:endParaRPr lang="it-IT" sz="1000">
                        <a:solidFill>
                          <a:srgbClr val="000000"/>
                        </a:solidFill>
                        <a:latin typeface="Times-Roman"/>
                        <a:ea typeface="MS Mincho"/>
                        <a:cs typeface="Times-Roman"/>
                      </a:endParaRPr>
                    </a:p>
                  </a:txBody>
                  <a:tcPr marL="56751" marR="5675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rebuchet MS"/>
                        <a:ea typeface="MS Mincho"/>
                        <a:cs typeface="Titillium-Light"/>
                      </a:endParaRPr>
                    </a:p>
                  </a:txBody>
                  <a:tcPr marL="56751" marR="56751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latin typeface="Trebuchet MS"/>
                          <a:ea typeface="MS Mincho"/>
                          <a:cs typeface="Times New Roman"/>
                        </a:rPr>
                        <a:t>MODULE 5 – Parallel discussions (two groups)</a:t>
                      </a:r>
                      <a:endParaRPr lang="it-IT" sz="1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751" marR="5675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800">
                          <a:latin typeface="Trebuchet MS"/>
                          <a:ea typeface="MS Mincho"/>
                          <a:cs typeface="Times New Roman"/>
                        </a:rPr>
                        <a:t>Annalisa Malgieri &amp; Paolo Michelutti</a:t>
                      </a:r>
                      <a:endParaRPr lang="it-IT" sz="1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751" marR="56751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0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i="1">
                          <a:solidFill>
                            <a:srgbClr val="000000"/>
                          </a:solidFill>
                          <a:latin typeface="Trebuchet MS"/>
                          <a:ea typeface="MS Mincho"/>
                          <a:cs typeface="Titillium-Light"/>
                        </a:rPr>
                        <a:t>16.40 =&gt; 17.10</a:t>
                      </a:r>
                      <a:endParaRPr lang="it-IT" sz="1000">
                        <a:solidFill>
                          <a:srgbClr val="000000"/>
                        </a:solidFill>
                        <a:latin typeface="Times-Roman"/>
                        <a:ea typeface="MS Mincho"/>
                        <a:cs typeface="Times-Roman"/>
                      </a:endParaRPr>
                    </a:p>
                  </a:txBody>
                  <a:tcPr marL="56751" marR="5675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rebuchet MS"/>
                        <a:ea typeface="MS Mincho"/>
                        <a:cs typeface="Titillium-Light"/>
                      </a:endParaRPr>
                    </a:p>
                  </a:txBody>
                  <a:tcPr marL="56751" marR="56751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i="1">
                          <a:latin typeface="Trebuchet MS"/>
                          <a:ea typeface="MS Mincho"/>
                          <a:cs typeface="Times New Roman"/>
                        </a:rPr>
                        <a:t>Tea break</a:t>
                      </a:r>
                      <a:endParaRPr lang="it-IT" sz="1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751" marR="5675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t-IT" sz="1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751" marR="56751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4260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Trebuchet MS"/>
                          <a:ea typeface="MS Mincho"/>
                          <a:cs typeface="Titillium-Light"/>
                        </a:rPr>
                        <a:t>17.10 =&gt; 17.30</a:t>
                      </a:r>
                      <a:r>
                        <a:rPr lang="it-IT" sz="800" i="1">
                          <a:solidFill>
                            <a:srgbClr val="000000"/>
                          </a:solidFill>
                          <a:latin typeface="Trebuchet MS"/>
                          <a:ea typeface="MS Mincho"/>
                          <a:cs typeface="Titillium-Light"/>
                        </a:rPr>
                        <a:t> </a:t>
                      </a:r>
                      <a:endParaRPr lang="it-IT" sz="1000">
                        <a:solidFill>
                          <a:srgbClr val="000000"/>
                        </a:solidFill>
                        <a:latin typeface="Times-Roman"/>
                        <a:ea typeface="MS Mincho"/>
                        <a:cs typeface="Times-Roman"/>
                      </a:endParaRPr>
                    </a:p>
                  </a:txBody>
                  <a:tcPr marL="56751" marR="5675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rebuchet MS"/>
                        <a:ea typeface="MS Mincho"/>
                        <a:cs typeface="Titillium-Light"/>
                      </a:endParaRPr>
                    </a:p>
                  </a:txBody>
                  <a:tcPr marL="56751" marR="56751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latin typeface="Trebuchet MS"/>
                          <a:ea typeface="MS Mincho"/>
                          <a:cs typeface="Times New Roman"/>
                        </a:rPr>
                        <a:t>MODULE 5 – Results of the parallel discussions and plenary validation </a:t>
                      </a:r>
                      <a:endParaRPr lang="it-IT" sz="1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751" marR="5675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800">
                          <a:latin typeface="Trebuchet MS"/>
                          <a:ea typeface="MS Mincho"/>
                          <a:cs typeface="Times New Roman"/>
                        </a:rPr>
                        <a:t>Annalisa Malgieri &amp; Paolo Michelutti</a:t>
                      </a:r>
                      <a:endParaRPr lang="it-IT" sz="1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751" marR="56751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0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rebuchet MS"/>
                          <a:ea typeface="MS Mincho"/>
                          <a:cs typeface="Titillium-Light"/>
                        </a:rPr>
                        <a:t>17.30 =&gt; 17.50</a:t>
                      </a:r>
                      <a:endParaRPr lang="it-IT" sz="1000">
                        <a:solidFill>
                          <a:srgbClr val="000000"/>
                        </a:solidFill>
                        <a:latin typeface="Times-Roman"/>
                        <a:ea typeface="MS Mincho"/>
                        <a:cs typeface="Times-Roman"/>
                      </a:endParaRPr>
                    </a:p>
                  </a:txBody>
                  <a:tcPr marL="56751" marR="5675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rebuchet MS"/>
                        <a:ea typeface="MS Mincho"/>
                        <a:cs typeface="Titillium-Light"/>
                      </a:endParaRPr>
                    </a:p>
                  </a:txBody>
                  <a:tcPr marL="56751" marR="56751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latin typeface="Trebuchet MS"/>
                          <a:ea typeface="MS Mincho"/>
                          <a:cs typeface="Times New Roman"/>
                        </a:rPr>
                        <a:t>MODULE 6 – Short presentation and introduction of the validation process </a:t>
                      </a:r>
                      <a:endParaRPr lang="it-IT" sz="1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751" marR="5675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800">
                          <a:latin typeface="Trebuchet MS"/>
                          <a:ea typeface="MS Mincho"/>
                          <a:cs typeface="Times New Roman"/>
                        </a:rPr>
                        <a:t>Paolo Michelutti</a:t>
                      </a:r>
                      <a:endParaRPr lang="it-IT" sz="1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751" marR="56751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0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rebuchet MS"/>
                          <a:ea typeface="MS Mincho"/>
                          <a:cs typeface="Titillium-Light"/>
                        </a:rPr>
                        <a:t>17.50 =&gt; 18.20</a:t>
                      </a:r>
                      <a:endParaRPr lang="it-IT" sz="1000">
                        <a:solidFill>
                          <a:srgbClr val="000000"/>
                        </a:solidFill>
                        <a:latin typeface="Times-Roman"/>
                        <a:ea typeface="MS Mincho"/>
                        <a:cs typeface="Times-Roman"/>
                      </a:endParaRPr>
                    </a:p>
                  </a:txBody>
                  <a:tcPr marL="56751" marR="5675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rebuchet MS"/>
                        <a:ea typeface="MS Mincho"/>
                        <a:cs typeface="Titillium-Light"/>
                      </a:endParaRPr>
                    </a:p>
                  </a:txBody>
                  <a:tcPr marL="56751" marR="56751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latin typeface="Trebuchet MS"/>
                          <a:ea typeface="MS Mincho"/>
                          <a:cs typeface="Times New Roman"/>
                        </a:rPr>
                        <a:t>MODULE 6 – Parallel discussions (two groups)</a:t>
                      </a:r>
                      <a:endParaRPr lang="it-IT" sz="1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751" marR="5675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800">
                          <a:latin typeface="Trebuchet MS"/>
                          <a:ea typeface="MS Mincho"/>
                          <a:cs typeface="Times New Roman"/>
                        </a:rPr>
                        <a:t>Annalisa Malgieri &amp; Paolo Michelutti</a:t>
                      </a:r>
                      <a:endParaRPr lang="it-IT" sz="1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751" marR="56751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0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rebuchet MS"/>
                          <a:ea typeface="MS Mincho"/>
                          <a:cs typeface="Titillium-Light"/>
                        </a:rPr>
                        <a:t>18.20 =&gt; 18.50</a:t>
                      </a:r>
                      <a:endParaRPr lang="it-IT" sz="1000">
                        <a:solidFill>
                          <a:srgbClr val="000000"/>
                        </a:solidFill>
                        <a:latin typeface="Times-Roman"/>
                        <a:ea typeface="MS Mincho"/>
                        <a:cs typeface="Times-Roman"/>
                      </a:endParaRPr>
                    </a:p>
                  </a:txBody>
                  <a:tcPr marL="56751" marR="5675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rebuchet MS"/>
                        <a:ea typeface="MS Mincho"/>
                        <a:cs typeface="Titillium-Light"/>
                      </a:endParaRPr>
                    </a:p>
                  </a:txBody>
                  <a:tcPr marL="56751" marR="56751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latin typeface="Trebuchet MS"/>
                          <a:ea typeface="MS Mincho"/>
                          <a:cs typeface="Times New Roman"/>
                        </a:rPr>
                        <a:t>MODULE 6 – Results of the parallel discussions and plenary validation</a:t>
                      </a:r>
                      <a:endParaRPr lang="it-IT" sz="1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751" marR="5675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800">
                          <a:latin typeface="Trebuchet MS"/>
                          <a:ea typeface="MS Mincho"/>
                          <a:cs typeface="Times New Roman"/>
                        </a:rPr>
                        <a:t>Annalisa Malgieri &amp; Paolo Michelutti</a:t>
                      </a:r>
                      <a:endParaRPr lang="it-IT" sz="1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751" marR="56751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0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rebuchet MS"/>
                          <a:ea typeface="MS Mincho"/>
                          <a:cs typeface="Titillium-Light"/>
                        </a:rPr>
                        <a:t>18.50 =&gt; 19.00</a:t>
                      </a:r>
                      <a:endParaRPr lang="it-IT" sz="1000">
                        <a:solidFill>
                          <a:srgbClr val="000000"/>
                        </a:solidFill>
                        <a:latin typeface="Times-Roman"/>
                        <a:ea typeface="MS Mincho"/>
                        <a:cs typeface="Times-Roman"/>
                      </a:endParaRPr>
                    </a:p>
                  </a:txBody>
                  <a:tcPr marL="56751" marR="5675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rebuchet MS"/>
                        <a:ea typeface="MS Mincho"/>
                        <a:cs typeface="Titillium-Light"/>
                      </a:endParaRPr>
                    </a:p>
                  </a:txBody>
                  <a:tcPr marL="56751" marR="56751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latin typeface="Trebuchet MS"/>
                          <a:ea typeface="MS Mincho"/>
                          <a:cs typeface="Times New Roman"/>
                        </a:rPr>
                        <a:t>Conclusions of the first part of the workshop</a:t>
                      </a:r>
                      <a:endParaRPr lang="it-IT" sz="1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751" marR="5675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800">
                          <a:latin typeface="Trebuchet MS"/>
                          <a:ea typeface="MS Mincho"/>
                          <a:cs typeface="Times New Roman"/>
                        </a:rPr>
                        <a:t>Michel Van Hoegaerden</a:t>
                      </a:r>
                      <a:endParaRPr lang="it-IT" sz="1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751" marR="56751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0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rebuchet MS"/>
                          <a:ea typeface="MS Mincho"/>
                          <a:cs typeface="Titillium-Light"/>
                        </a:rPr>
                        <a:t>19.00</a:t>
                      </a:r>
                      <a:endParaRPr lang="it-IT" sz="1000">
                        <a:solidFill>
                          <a:srgbClr val="000000"/>
                        </a:solidFill>
                        <a:latin typeface="Times-Roman"/>
                        <a:ea typeface="MS Mincho"/>
                        <a:cs typeface="Times-Roman"/>
                      </a:endParaRPr>
                    </a:p>
                  </a:txBody>
                  <a:tcPr marL="56751" marR="5675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rebuchet MS"/>
                        <a:ea typeface="MS Mincho"/>
                        <a:cs typeface="Titillium-Light"/>
                      </a:endParaRPr>
                    </a:p>
                  </a:txBody>
                  <a:tcPr marL="56751" marR="56751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latin typeface="Trebuchet MS"/>
                          <a:ea typeface="MS Mincho"/>
                          <a:cs typeface="Times New Roman"/>
                        </a:rPr>
                        <a:t>Indication for the social dinner</a:t>
                      </a:r>
                      <a:endParaRPr lang="it-IT" sz="1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751" marR="5675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latin typeface="Trebuchet MS"/>
                          <a:ea typeface="MS Mincho"/>
                          <a:cs typeface="Times New Roman"/>
                        </a:rPr>
                        <a:t>Daniela </a:t>
                      </a:r>
                      <a:r>
                        <a:rPr lang="en-US" sz="800" dirty="0" err="1">
                          <a:latin typeface="Trebuchet MS"/>
                          <a:ea typeface="MS Mincho"/>
                          <a:cs typeface="Times New Roman"/>
                        </a:rPr>
                        <a:t>Parisi</a:t>
                      </a:r>
                      <a:endParaRPr lang="it-IT" sz="10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751" marR="56751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524000" y="1947070"/>
          <a:ext cx="6096000" cy="2963860"/>
        </p:xfrm>
        <a:graphic>
          <a:graphicData uri="http://schemas.openxmlformats.org/drawingml/2006/table">
            <a:tbl>
              <a:tblPr/>
              <a:tblGrid>
                <a:gridCol w="676118"/>
                <a:gridCol w="181411"/>
                <a:gridCol w="2616356"/>
                <a:gridCol w="2622115"/>
              </a:tblGrid>
              <a:tr h="243034">
                <a:tc gridSpan="3">
                  <a:txBody>
                    <a:bodyPr/>
                    <a:lstStyle/>
                    <a:p>
                      <a:pPr marR="35306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b="1">
                          <a:solidFill>
                            <a:srgbClr val="FFFFFF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Friday, September 19</a:t>
                      </a:r>
                      <a:r>
                        <a:rPr lang="en-GB" sz="1000" b="1" baseline="30000">
                          <a:solidFill>
                            <a:srgbClr val="FFFFFF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th </a:t>
                      </a:r>
                      <a:r>
                        <a:rPr lang="en-GB" sz="1000" b="1">
                          <a:solidFill>
                            <a:srgbClr val="FFFFFF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2014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98" marR="6219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5306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98" marR="62198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45612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tillium-Light"/>
                        </a:rPr>
                        <a:t>9.00 =&gt; 9.10</a:t>
                      </a:r>
                      <a:endParaRPr lang="it-IT" sz="1100">
                        <a:solidFill>
                          <a:srgbClr val="000000"/>
                        </a:solidFill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62198" marR="6219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rebuchet MS"/>
                        <a:ea typeface="Times New Roman"/>
                        <a:cs typeface="Titillium-Light"/>
                      </a:endParaRPr>
                    </a:p>
                  </a:txBody>
                  <a:tcPr marL="62198" marR="62198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900">
                          <a:latin typeface="Trebuchet MS"/>
                          <a:ea typeface="Times New Roman"/>
                          <a:cs typeface="Times New Roman"/>
                        </a:rPr>
                        <a:t>Welcome  and Agenda of the day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98" marR="6219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900">
                          <a:latin typeface="Trebuchet MS"/>
                          <a:ea typeface="Times New Roman"/>
                          <a:cs typeface="Times New Roman"/>
                        </a:rPr>
                        <a:t>Giovanni Leonardi &amp; 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900">
                          <a:latin typeface="Trebuchet MS"/>
                          <a:ea typeface="Times New Roman"/>
                          <a:cs typeface="Times New Roman"/>
                        </a:rPr>
                        <a:t>Michel Van Hoegaerden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98" marR="6219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49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tillium-Light"/>
                        </a:rPr>
                        <a:t>9.10 =&gt; 11.00</a:t>
                      </a:r>
                      <a:endParaRPr lang="it-IT" sz="1100">
                        <a:solidFill>
                          <a:srgbClr val="000000"/>
                        </a:solidFill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62198" marR="6219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rebuchet MS"/>
                        <a:ea typeface="Times New Roman"/>
                        <a:cs typeface="Titillium-Light"/>
                      </a:endParaRPr>
                    </a:p>
                  </a:txBody>
                  <a:tcPr marL="62198" marR="62198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900">
                          <a:latin typeface="Trebuchet MS"/>
                          <a:ea typeface="Times New Roman"/>
                          <a:cs typeface="Times New Roman"/>
                        </a:rPr>
                        <a:t>MODULE 4 – Speed dating – Part I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98" marR="6219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900">
                          <a:latin typeface="Trebuchet MS"/>
                          <a:ea typeface="Times New Roman"/>
                          <a:cs typeface="Times New Roman"/>
                        </a:rPr>
                        <a:t>GROUP ACTIVITY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98" marR="6219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49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900" i="1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tillium-Light"/>
                        </a:rPr>
                        <a:t>11.00 =&gt; 11.15</a:t>
                      </a:r>
                      <a:endParaRPr lang="it-IT" sz="1100">
                        <a:solidFill>
                          <a:srgbClr val="000000"/>
                        </a:solidFill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62198" marR="6219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rebuchet MS"/>
                        <a:ea typeface="Times New Roman"/>
                        <a:cs typeface="Titillium-Light"/>
                      </a:endParaRPr>
                    </a:p>
                  </a:txBody>
                  <a:tcPr marL="62198" marR="62198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900" i="1">
                          <a:latin typeface="Trebuchet MS"/>
                          <a:ea typeface="Times New Roman"/>
                          <a:cs typeface="Times New Roman"/>
                        </a:rPr>
                        <a:t>Coffee break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98" marR="6219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98" marR="6219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7549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tillium-Light"/>
                        </a:rPr>
                        <a:t>11.15 =&gt; 12.30</a:t>
                      </a:r>
                      <a:r>
                        <a:rPr lang="it-IT" sz="900" i="1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tillium-Light"/>
                        </a:rPr>
                        <a:t> </a:t>
                      </a:r>
                      <a:endParaRPr lang="it-IT" sz="1100">
                        <a:solidFill>
                          <a:srgbClr val="000000"/>
                        </a:solidFill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62198" marR="6219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rebuchet MS"/>
                        <a:ea typeface="Times New Roman"/>
                        <a:cs typeface="Titillium-Light"/>
                      </a:endParaRPr>
                    </a:p>
                  </a:txBody>
                  <a:tcPr marL="62198" marR="62198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900">
                          <a:latin typeface="Trebuchet MS"/>
                          <a:ea typeface="Times New Roman"/>
                          <a:cs typeface="Times New Roman"/>
                        </a:rPr>
                        <a:t>MODULE 4 – Speed dating – Part II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98" marR="6219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900">
                          <a:latin typeface="Trebuchet MS"/>
                          <a:ea typeface="Times New Roman"/>
                          <a:cs typeface="Times New Roman"/>
                        </a:rPr>
                        <a:t>GROUP ACTIVITY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98" marR="6219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49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900" i="1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tillium-Light"/>
                        </a:rPr>
                        <a:t>12.30 =&gt; 13.30</a:t>
                      </a:r>
                      <a:endParaRPr lang="it-IT" sz="1100">
                        <a:solidFill>
                          <a:srgbClr val="000000"/>
                        </a:solidFill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62198" marR="6219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rebuchet MS"/>
                        <a:ea typeface="Times New Roman"/>
                        <a:cs typeface="Titillium-Light"/>
                      </a:endParaRPr>
                    </a:p>
                  </a:txBody>
                  <a:tcPr marL="62198" marR="62198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900" i="1">
                          <a:latin typeface="Trebuchet MS"/>
                          <a:ea typeface="Times New Roman"/>
                          <a:cs typeface="Times New Roman"/>
                        </a:rPr>
                        <a:t>Lunch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98" marR="6219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98" marR="6219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7549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tillium-Light"/>
                        </a:rPr>
                        <a:t>13.30 =&gt; 15.00</a:t>
                      </a:r>
                      <a:endParaRPr lang="it-IT" sz="1100">
                        <a:solidFill>
                          <a:srgbClr val="000000"/>
                        </a:solidFill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62198" marR="6219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t-IT" sz="1100">
                        <a:solidFill>
                          <a:srgbClr val="000000"/>
                        </a:solidFill>
                        <a:latin typeface="Trebuchet MS"/>
                        <a:ea typeface="Times New Roman"/>
                        <a:cs typeface="Titillium-Light"/>
                      </a:endParaRPr>
                    </a:p>
                  </a:txBody>
                  <a:tcPr marL="62198" marR="62198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900">
                          <a:latin typeface="Trebuchet MS"/>
                          <a:ea typeface="Times New Roman"/>
                          <a:cs typeface="Times New Roman"/>
                        </a:rPr>
                        <a:t>Writing Club session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98" marR="6219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900">
                          <a:latin typeface="Trebuchet MS"/>
                          <a:ea typeface="Times New Roman"/>
                          <a:cs typeface="Times New Roman"/>
                        </a:rPr>
                        <a:t>Michel Van Hoegaerden 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98" marR="6219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49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tillium-Light"/>
                        </a:rPr>
                        <a:t>15.00 =&gt; 15.30</a:t>
                      </a:r>
                      <a:endParaRPr lang="it-IT" sz="1100">
                        <a:solidFill>
                          <a:srgbClr val="000000"/>
                        </a:solidFill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62198" marR="6219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rebuchet MS"/>
                        <a:ea typeface="Times New Roman"/>
                        <a:cs typeface="Titillium-Light"/>
                      </a:endParaRPr>
                    </a:p>
                  </a:txBody>
                  <a:tcPr marL="62198" marR="62198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900">
                          <a:latin typeface="Trebuchet MS"/>
                          <a:ea typeface="Times New Roman"/>
                          <a:cs typeface="Times New Roman"/>
                        </a:rPr>
                        <a:t>Meeting conclusion &amp; next steps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98" marR="6219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306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900" dirty="0">
                          <a:latin typeface="Trebuchet MS"/>
                          <a:ea typeface="Times New Roman"/>
                          <a:cs typeface="Times New Roman"/>
                        </a:rPr>
                        <a:t>Giovanni </a:t>
                      </a:r>
                      <a:r>
                        <a:rPr lang="it-IT" sz="900" dirty="0" err="1">
                          <a:latin typeface="Trebuchet MS"/>
                          <a:ea typeface="Times New Roman"/>
                          <a:cs typeface="Times New Roman"/>
                        </a:rPr>
                        <a:t>Leonardi</a:t>
                      </a:r>
                      <a:r>
                        <a:rPr lang="it-IT" sz="900" dirty="0">
                          <a:latin typeface="Trebuchet MS"/>
                          <a:ea typeface="Times New Roman"/>
                          <a:cs typeface="Times New Roman"/>
                        </a:rPr>
                        <a:t>, Michel Van </a:t>
                      </a:r>
                      <a:r>
                        <a:rPr lang="it-IT" sz="900" dirty="0" err="1">
                          <a:latin typeface="Trebuchet MS"/>
                          <a:ea typeface="Times New Roman"/>
                          <a:cs typeface="Times New Roman"/>
                        </a:rPr>
                        <a:t>Hoegaerden</a:t>
                      </a:r>
                      <a:r>
                        <a:rPr lang="it-IT" sz="900" dirty="0">
                          <a:latin typeface="Trebuchet MS"/>
                          <a:ea typeface="Times New Roman"/>
                          <a:cs typeface="Times New Roman"/>
                        </a:rPr>
                        <a:t> &amp; Paolo </a:t>
                      </a:r>
                      <a:r>
                        <a:rPr lang="it-IT" sz="900" dirty="0" err="1">
                          <a:latin typeface="Trebuchet MS"/>
                          <a:ea typeface="Times New Roman"/>
                          <a:cs typeface="Times New Roman"/>
                        </a:rPr>
                        <a:t>Michelutti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98" marR="6219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19C01620B0124092E699F118DFD79D" ma:contentTypeVersion="1" ma:contentTypeDescription="Create a new document." ma:contentTypeScope="" ma:versionID="95edec1a097409753b6ce78f98ac1f23">
  <xsd:schema xmlns:xsd="http://www.w3.org/2001/XMLSchema" xmlns:xs="http://www.w3.org/2001/XMLSchema" xmlns:p="http://schemas.microsoft.com/office/2006/metadata/properties" xmlns:ns2="0d1789d9-f524-4265-8dca-3e4ab016acc6" targetNamespace="http://schemas.microsoft.com/office/2006/metadata/properties" ma:root="true" ma:fieldsID="e4e7da023b16324f956e33d149556935" ns2:_="">
    <xsd:import namespace="0d1789d9-f524-4265-8dca-3e4ab016acc6"/>
    <xsd:element name="properties">
      <xsd:complexType>
        <xsd:sequence>
          <xsd:element name="documentManagement">
            <xsd:complexType>
              <xsd:all>
                <xsd:element ref="ns2:status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1789d9-f524-4265-8dca-3e4ab016acc6" elementFormDefault="qualified">
    <xsd:import namespace="http://schemas.microsoft.com/office/2006/documentManagement/types"/>
    <xsd:import namespace="http://schemas.microsoft.com/office/infopath/2007/PartnerControls"/>
    <xsd:element name="status" ma:index="8" ma:displayName="status" ma:default="For review" ma:format="Dropdown" ma:internalName="status">
      <xsd:simpleType>
        <xsd:restriction base="dms:Choice">
          <xsd:enumeration value="Draft"/>
          <xsd:enumeration value="For review"/>
          <xsd:enumeration value="Final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0d1789d9-f524-4265-8dca-3e4ab016acc6">For review</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88DBC3-7830-489F-AF8A-F0EBD2B27D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1789d9-f524-4265-8dca-3e4ab016a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841709-7D68-4C0B-9AFB-15485A72756B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0d1789d9-f524-4265-8dca-3e4ab016acc6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816757D-FEBF-489D-922A-0A527152E0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4637</TotalTime>
  <Words>353</Words>
  <Application>Microsoft Office PowerPoint</Application>
  <PresentationFormat>Presentazione su schermo (4:3)</PresentationFormat>
  <Paragraphs>86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2_Custom Design</vt:lpstr>
      <vt:lpstr>Default Theme</vt:lpstr>
      <vt:lpstr>1_Custom Design</vt:lpstr>
      <vt:lpstr>Custom Design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281</cp:revision>
  <dcterms:created xsi:type="dcterms:W3CDTF">2013-10-21T20:08:21Z</dcterms:created>
  <dcterms:modified xsi:type="dcterms:W3CDTF">2014-09-19T08:54:57Z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0x0101004F19C01620B0124092E699F118DFD79D</vt:lpwstr>
  </property>
</Properties>
</file>