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4.xml" ContentType="application/vnd.openxmlformats-officedocument.theme+xml"/>
  <Override PartName="/ppt/theme/theme5.xml" ContentType="application/vnd.openxmlformats-officedocument.them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607" r:id="rId4"/>
    <p:sldMasterId id="2147493574" r:id="rId5"/>
    <p:sldMasterId id="2147493598" r:id="rId6"/>
    <p:sldMasterId id="2147493605" r:id="rId7"/>
  </p:sldMasterIdLst>
  <p:notesMasterIdLst>
    <p:notesMasterId r:id="rId12"/>
  </p:notesMasterIdLst>
  <p:sldIdLst>
    <p:sldId id="269" r:id="rId8"/>
    <p:sldId id="321" r:id="rId9"/>
    <p:sldId id="322" r:id="rId10"/>
    <p:sldId id="32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AD22B"/>
    <a:srgbClr val="008ACF"/>
    <a:srgbClr val="58585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27" autoAdjust="0"/>
    <p:restoredTop sz="95763" autoAdjust="0"/>
  </p:normalViewPr>
  <p:slideViewPr>
    <p:cSldViewPr snapToGrid="0" snapToObjects="1">
      <p:cViewPr varScale="1">
        <p:scale>
          <a:sx n="70" d="100"/>
          <a:sy n="70" d="100"/>
        </p:scale>
        <p:origin x="-1512" y="-96"/>
      </p:cViewPr>
      <p:guideLst>
        <p:guide orient="horz" pos="3462"/>
        <p:guide orient="horz" pos="305"/>
        <p:guide pos="266"/>
        <p:guide pos="5476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>
        <p:scale>
          <a:sx n="112" d="100"/>
          <a:sy n="112" d="100"/>
        </p:scale>
        <p:origin x="-2920" y="-6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573-1CD6-EA41-9790-6A8020852B35}" type="datetimeFigureOut">
              <a:rPr lang="en-US" smtClean="0"/>
              <a:pPr/>
              <a:t>9/19/2014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6E870-9175-0347-AD3E-AA0FB298708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66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99855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728351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176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16622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template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863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618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template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Placeholder 1"/>
          <p:cNvSpPr txBox="1">
            <a:spLocks/>
          </p:cNvSpPr>
          <p:nvPr/>
        </p:nvSpPr>
        <p:spPr>
          <a:xfrm>
            <a:off x="457200" y="1417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75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008AC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8585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 template2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3324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60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 template3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0549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606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85857"/>
          </a:solidFill>
          <a:latin typeface="Trebuchet MS"/>
          <a:ea typeface="+mn-ea"/>
          <a:cs typeface="Trebuchet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encrypted-tbn3.gstatic.com/images?q=tbn:ANd9GcRxAQCZ8_jMXY_xx5qz2xmOa_mJIwy1cCArLghkYo4lHVJlka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996" y="2545326"/>
            <a:ext cx="3657600" cy="2133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2"/>
          <p:cNvSpPr txBox="1">
            <a:spLocks/>
          </p:cNvSpPr>
          <p:nvPr/>
        </p:nvSpPr>
        <p:spPr>
          <a:xfrm>
            <a:off x="3179762" y="3235870"/>
            <a:ext cx="5507037" cy="198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585857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3" name="Title Placeholder 1"/>
          <p:cNvSpPr txBox="1">
            <a:spLocks/>
          </p:cNvSpPr>
          <p:nvPr/>
        </p:nvSpPr>
        <p:spPr>
          <a:xfrm>
            <a:off x="3184524" y="459619"/>
            <a:ext cx="5507037" cy="12579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dirty="0">
              <a:solidFill>
                <a:srgbClr val="008ACF"/>
              </a:solidFill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835252" y="730772"/>
            <a:ext cx="5857898" cy="18182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4000" b="1" dirty="0" smtClean="0">
                <a:solidFill>
                  <a:srgbClr val="008ACF"/>
                </a:solidFill>
              </a:rPr>
              <a:t>WP5</a:t>
            </a:r>
            <a:r>
              <a:rPr lang="fr-FR" sz="4000" b="1" dirty="0" smtClean="0">
                <a:solidFill>
                  <a:srgbClr val="008ACF"/>
                </a:solidFill>
              </a:rPr>
              <a:t>–</a:t>
            </a:r>
            <a:r>
              <a:rPr lang="fr-BE" sz="4000" b="1" dirty="0" smtClean="0">
                <a:solidFill>
                  <a:srgbClr val="008ACF"/>
                </a:solidFill>
              </a:rPr>
              <a:t> </a:t>
            </a:r>
            <a:r>
              <a:rPr lang="it-IT" sz="4000" b="1" dirty="0" smtClean="0">
                <a:solidFill>
                  <a:srgbClr val="008ACF"/>
                </a:solidFill>
              </a:rPr>
              <a:t>HANDBOOK ON PLANNING METHODOLOGIES</a:t>
            </a:r>
            <a:endParaRPr lang="en-US" sz="4000" b="1" dirty="0">
              <a:solidFill>
                <a:srgbClr val="008ACF"/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2835252" y="4469780"/>
            <a:ext cx="533719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BE" i="1" dirty="0">
              <a:solidFill>
                <a:srgbClr val="585857"/>
              </a:solidFill>
            </a:endParaRPr>
          </a:p>
          <a:p>
            <a:endParaRPr lang="fr-BE" i="1" dirty="0" smtClean="0">
              <a:solidFill>
                <a:srgbClr val="585857"/>
              </a:solidFill>
            </a:endParaRPr>
          </a:p>
          <a:p>
            <a:r>
              <a:rPr lang="fr-BE" i="1" dirty="0" smtClean="0">
                <a:solidFill>
                  <a:srgbClr val="585857"/>
                </a:solidFill>
              </a:rPr>
              <a:t>Giovanni </a:t>
            </a:r>
            <a:r>
              <a:rPr lang="fr-BE" i="1" dirty="0" err="1" smtClean="0">
                <a:solidFill>
                  <a:srgbClr val="585857"/>
                </a:solidFill>
              </a:rPr>
              <a:t>Leonardi</a:t>
            </a:r>
            <a:endParaRPr lang="fr-BE" i="1" dirty="0" smtClean="0">
              <a:solidFill>
                <a:srgbClr val="585857"/>
              </a:solidFill>
            </a:endParaRPr>
          </a:p>
          <a:p>
            <a:endParaRPr lang="sk-SK" dirty="0" smtClean="0">
              <a:solidFill>
                <a:srgbClr val="585857"/>
              </a:solidFill>
            </a:endParaRPr>
          </a:p>
          <a:p>
            <a:r>
              <a:rPr lang="sk-SK" dirty="0" smtClean="0">
                <a:solidFill>
                  <a:srgbClr val="585857"/>
                </a:solidFill>
              </a:rPr>
              <a:t>JOINT ACTION HEALTH WORKFORCE</a:t>
            </a:r>
          </a:p>
          <a:p>
            <a:r>
              <a:rPr lang="it-IT" sz="1600" dirty="0" smtClean="0">
                <a:solidFill>
                  <a:srgbClr val="585857"/>
                </a:solidFill>
              </a:rPr>
              <a:t>WP5 Workshop</a:t>
            </a:r>
            <a:r>
              <a:rPr lang="sk-SK" sz="1600" dirty="0" smtClean="0">
                <a:solidFill>
                  <a:srgbClr val="585857"/>
                </a:solidFill>
              </a:rPr>
              <a:t>, </a:t>
            </a:r>
            <a:r>
              <a:rPr lang="it-IT" sz="1600" dirty="0" err="1" smtClean="0">
                <a:solidFill>
                  <a:srgbClr val="585857"/>
                </a:solidFill>
              </a:rPr>
              <a:t>Turin</a:t>
            </a:r>
            <a:r>
              <a:rPr lang="it-IT" sz="1600" dirty="0" smtClean="0">
                <a:solidFill>
                  <a:srgbClr val="585857"/>
                </a:solidFill>
              </a:rPr>
              <a:t> </a:t>
            </a:r>
            <a:r>
              <a:rPr lang="fr-FR" sz="1600" dirty="0" smtClean="0">
                <a:solidFill>
                  <a:srgbClr val="585857"/>
                </a:solidFill>
              </a:rPr>
              <a:t>–</a:t>
            </a:r>
            <a:r>
              <a:rPr lang="sk-SK" sz="1600" dirty="0" smtClean="0">
                <a:solidFill>
                  <a:srgbClr val="585857"/>
                </a:solidFill>
              </a:rPr>
              <a:t> </a:t>
            </a:r>
            <a:r>
              <a:rPr lang="it-IT" sz="1600" dirty="0" err="1" smtClean="0">
                <a:solidFill>
                  <a:srgbClr val="585857"/>
                </a:solidFill>
              </a:rPr>
              <a:t>September</a:t>
            </a:r>
            <a:r>
              <a:rPr lang="it-IT" sz="1600" dirty="0" smtClean="0">
                <a:solidFill>
                  <a:srgbClr val="585857"/>
                </a:solidFill>
              </a:rPr>
              <a:t> </a:t>
            </a:r>
            <a:r>
              <a:rPr lang="sk-SK" sz="1600" dirty="0" smtClean="0">
                <a:solidFill>
                  <a:srgbClr val="585857"/>
                </a:solidFill>
              </a:rPr>
              <a:t>1</a:t>
            </a:r>
            <a:r>
              <a:rPr lang="it-IT" sz="1600" dirty="0" smtClean="0">
                <a:solidFill>
                  <a:srgbClr val="585857"/>
                </a:solidFill>
              </a:rPr>
              <a:t>8</a:t>
            </a:r>
            <a:r>
              <a:rPr lang="sk-SK" sz="1600" baseline="30000" dirty="0" smtClean="0">
                <a:solidFill>
                  <a:srgbClr val="585857"/>
                </a:solidFill>
              </a:rPr>
              <a:t>th</a:t>
            </a:r>
            <a:r>
              <a:rPr lang="fr-BE" sz="1600" baseline="30000" dirty="0" smtClean="0">
                <a:solidFill>
                  <a:srgbClr val="585857"/>
                </a:solidFill>
              </a:rPr>
              <a:t> </a:t>
            </a:r>
            <a:r>
              <a:rPr lang="sk-SK" sz="1600" dirty="0" smtClean="0">
                <a:solidFill>
                  <a:srgbClr val="585857"/>
                </a:solidFill>
              </a:rPr>
              <a:t> </a:t>
            </a:r>
            <a:r>
              <a:rPr lang="it-IT" sz="1600" dirty="0" smtClean="0">
                <a:solidFill>
                  <a:srgbClr val="585857"/>
                </a:solidFill>
              </a:rPr>
              <a:t>and </a:t>
            </a:r>
            <a:r>
              <a:rPr lang="sk-SK" sz="1600" dirty="0" smtClean="0">
                <a:solidFill>
                  <a:srgbClr val="585857"/>
                </a:solidFill>
              </a:rPr>
              <a:t>1</a:t>
            </a:r>
            <a:r>
              <a:rPr lang="it-IT" sz="1600" dirty="0" smtClean="0">
                <a:solidFill>
                  <a:srgbClr val="585857"/>
                </a:solidFill>
              </a:rPr>
              <a:t>9</a:t>
            </a:r>
            <a:r>
              <a:rPr lang="sk-SK" sz="1600" baseline="30000" dirty="0" smtClean="0">
                <a:solidFill>
                  <a:srgbClr val="585857"/>
                </a:solidFill>
              </a:rPr>
              <a:t>th </a:t>
            </a:r>
            <a:r>
              <a:rPr lang="fr-BE" sz="1600" dirty="0" smtClean="0">
                <a:solidFill>
                  <a:srgbClr val="585857"/>
                </a:solidFill>
              </a:rPr>
              <a:t>2014</a:t>
            </a:r>
            <a:endParaRPr lang="sk-SK" sz="1600" dirty="0" smtClean="0">
              <a:solidFill>
                <a:srgbClr val="585857"/>
              </a:solidFill>
            </a:endParaRPr>
          </a:p>
        </p:txBody>
      </p:sp>
      <p:cxnSp>
        <p:nvCxnSpPr>
          <p:cNvPr id="6" name="Rovná spojnica 6"/>
          <p:cNvCxnSpPr/>
          <p:nvPr/>
        </p:nvCxnSpPr>
        <p:spPr>
          <a:xfrm>
            <a:off x="2896623" y="5519968"/>
            <a:ext cx="5104377" cy="3068"/>
          </a:xfrm>
          <a:prstGeom prst="line">
            <a:avLst/>
          </a:prstGeom>
          <a:ln>
            <a:solidFill>
              <a:srgbClr val="58585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8701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/>
          </p:cNvSpPr>
          <p:nvPr/>
        </p:nvSpPr>
        <p:spPr>
          <a:xfrm>
            <a:off x="327546" y="351762"/>
            <a:ext cx="7833815" cy="931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4000" b="1" dirty="0" err="1" smtClean="0">
                <a:solidFill>
                  <a:srgbClr val="008ACF"/>
                </a:solidFill>
              </a:rPr>
              <a:t>Objectives</a:t>
            </a:r>
            <a:r>
              <a:rPr lang="it-IT" sz="4000" b="1" dirty="0" smtClean="0">
                <a:solidFill>
                  <a:srgbClr val="008ACF"/>
                </a:solidFill>
              </a:rPr>
              <a:t> </a:t>
            </a:r>
            <a:r>
              <a:rPr lang="it-IT" sz="4000" b="1" dirty="0" err="1" smtClean="0">
                <a:solidFill>
                  <a:srgbClr val="008ACF"/>
                </a:solidFill>
              </a:rPr>
              <a:t>of</a:t>
            </a:r>
            <a:r>
              <a:rPr lang="it-IT" sz="4000" b="1" dirty="0" smtClean="0">
                <a:solidFill>
                  <a:srgbClr val="008ACF"/>
                </a:solidFill>
              </a:rPr>
              <a:t> the meeting</a:t>
            </a:r>
            <a:endParaRPr lang="en-US" sz="4000" b="1" dirty="0">
              <a:solidFill>
                <a:srgbClr val="008ACF"/>
              </a:solidFill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36725" y="633316"/>
            <a:ext cx="8222041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 foster common ownership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of the handbook 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 run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the validation process of the handbook</a:t>
            </a:r>
            <a:endParaRPr lang="en-US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55600" marR="0" lvl="0" indent="-355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 discuss and receive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comments on the main contents of</a:t>
            </a:r>
          </a:p>
          <a:p>
            <a:pPr marL="812800" lvl="1" indent="-35560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MODULE 4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 marL="812800" lvl="1" indent="-35560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MODULE 5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 marL="812800" lvl="1" indent="-35560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MODULE 6</a:t>
            </a:r>
          </a:p>
          <a:p>
            <a:pPr marL="355600" lvl="0" indent="-35560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To agree on the next steps towards final delivery</a:t>
            </a:r>
          </a:p>
          <a:p>
            <a:pPr marL="355600" marR="0" lvl="0" indent="-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://us.cdn2.123rf.com/168nwm/ssilver/ssilver1207/ssilver120700016/14297272-green-check-ma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99210" y="1222611"/>
            <a:ext cx="524302" cy="524302"/>
          </a:xfrm>
          <a:prstGeom prst="rect">
            <a:avLst/>
          </a:prstGeom>
          <a:noFill/>
        </p:spPr>
      </p:pic>
      <p:pic>
        <p:nvPicPr>
          <p:cNvPr id="6" name="Picture 2" descr="http://us.cdn2.123rf.com/168nwm/ssilver/ssilver1207/ssilver120700016/14297272-green-check-ma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99210" y="1746913"/>
            <a:ext cx="524302" cy="524302"/>
          </a:xfrm>
          <a:prstGeom prst="rect">
            <a:avLst/>
          </a:prstGeom>
          <a:noFill/>
        </p:spPr>
      </p:pic>
      <p:pic>
        <p:nvPicPr>
          <p:cNvPr id="7" name="Picture 2" descr="http://us.cdn2.123rf.com/168nwm/ssilver/ssilver1207/ssilver120700016/14297272-green-check-ma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7459" y="4072151"/>
            <a:ext cx="524302" cy="524302"/>
          </a:xfrm>
          <a:prstGeom prst="rect">
            <a:avLst/>
          </a:prstGeom>
          <a:noFill/>
        </p:spPr>
      </p:pic>
      <p:pic>
        <p:nvPicPr>
          <p:cNvPr id="8" name="Picture 2" descr="http://us.cdn2.123rf.com/168nwm/ssilver/ssilver1207/ssilver120700016/14297272-green-check-ma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7459" y="3285698"/>
            <a:ext cx="524302" cy="524302"/>
          </a:xfrm>
          <a:prstGeom prst="rect">
            <a:avLst/>
          </a:prstGeom>
          <a:noFill/>
        </p:spPr>
      </p:pic>
      <p:pic>
        <p:nvPicPr>
          <p:cNvPr id="9" name="Picture 2" descr="http://us.cdn2.123rf.com/168nwm/ssilver/ssilver1207/ssilver120700016/14297272-green-check-ma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7459" y="4596453"/>
            <a:ext cx="524302" cy="524302"/>
          </a:xfrm>
          <a:prstGeom prst="rect">
            <a:avLst/>
          </a:prstGeom>
          <a:noFill/>
        </p:spPr>
      </p:pic>
      <p:pic>
        <p:nvPicPr>
          <p:cNvPr id="10" name="Picture 2" descr="http://us.cdn2.123rf.com/168nwm/ssilver/ssilver1207/ssilver120700016/14297272-green-check-ma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99210" y="5273155"/>
            <a:ext cx="524302" cy="5243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7396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/>
          </p:cNvSpPr>
          <p:nvPr/>
        </p:nvSpPr>
        <p:spPr>
          <a:xfrm>
            <a:off x="327546" y="351762"/>
            <a:ext cx="7833815" cy="931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 smtClean="0">
                <a:solidFill>
                  <a:srgbClr val="008ACF"/>
                </a:solidFill>
              </a:rPr>
              <a:t>Timeline of the validation process</a:t>
            </a:r>
            <a:endParaRPr lang="en-US" sz="4000" b="1" dirty="0">
              <a:solidFill>
                <a:srgbClr val="008ACF"/>
              </a:solidFill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36725" y="1064206"/>
            <a:ext cx="8222041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Sept. 18</a:t>
            </a:r>
            <a:r>
              <a:rPr kumimoji="0" lang="en-US" sz="280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19</a:t>
            </a:r>
            <a:r>
              <a:rPr kumimoji="0" lang="en-US" sz="280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TURIN WORKSHOP.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Oct. 1</a:t>
            </a:r>
            <a:r>
              <a:rPr kumimoji="0" lang="en-US" sz="280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WPL electronic meeting.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n-US" sz="280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Oct. 15</a:t>
            </a:r>
            <a:r>
              <a:rPr lang="en-US" sz="2800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feedback from WP5 partners.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Oct. 20</a:t>
            </a:r>
            <a:r>
              <a:rPr lang="en-US" sz="2800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sending to EB members.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Nov. 4</a:t>
            </a:r>
            <a:r>
              <a:rPr lang="en-US" sz="2800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-5</a:t>
            </a:r>
            <a:r>
              <a:rPr lang="en-US" sz="2800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EB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sz="28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lvl="0" indent="-342900" defTabSz="9144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Dec. 4</a:t>
            </a:r>
            <a:r>
              <a:rPr lang="en-US" sz="2800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-5</a:t>
            </a:r>
            <a:r>
              <a:rPr lang="en-US" sz="2800" baseline="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JA conference </a:t>
            </a:r>
          </a:p>
        </p:txBody>
      </p:sp>
    </p:spTree>
    <p:extLst>
      <p:ext uri="{BB962C8B-B14F-4D97-AF65-F5344CB8AC3E}">
        <p14:creationId xmlns="" xmlns:p14="http://schemas.microsoft.com/office/powerpoint/2010/main" val="137396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69493" y="866549"/>
            <a:ext cx="53089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 algn="ctr">
              <a:buFont typeface="Wingdings 3"/>
              <a:buNone/>
              <a:defRPr/>
            </a:pPr>
            <a:r>
              <a:rPr lang="en-US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Futura"/>
                <a:cs typeface="Futura"/>
              </a:rPr>
              <a:t>THANK YOU </a:t>
            </a:r>
          </a:p>
          <a:p>
            <a:pPr marL="109728" indent="0" algn="ctr">
              <a:buFont typeface="Wingdings 3"/>
              <a:buNone/>
              <a:defRPr/>
            </a:pPr>
            <a:r>
              <a:rPr lang="en-US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Futura"/>
                <a:cs typeface="Futura"/>
              </a:rPr>
              <a:t>&amp;</a:t>
            </a:r>
          </a:p>
          <a:p>
            <a:pPr marL="109728" indent="0" algn="ctr">
              <a:buFont typeface="Wingdings 3"/>
              <a:buNone/>
              <a:defRPr/>
            </a:pPr>
            <a:r>
              <a:rPr lang="en-US" sz="3200" b="1" i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Futura"/>
                <a:cs typeface="Futura"/>
              </a:rPr>
              <a:t>aRRIVEDERCI</a:t>
            </a:r>
            <a:endParaRPr lang="it-IT" sz="3200" b="1" i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Futura"/>
              <a:cs typeface="Futura"/>
            </a:endParaRPr>
          </a:p>
        </p:txBody>
      </p:sp>
      <p:pic>
        <p:nvPicPr>
          <p:cNvPr id="16386" name="Picture 2" descr="http://www.sapere.it/mediaObject/photogallery/Speciali/itinerari-antica-roma/colosseo/resolutions/res-l655x10000/colosse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74710" y="2962195"/>
            <a:ext cx="3998794" cy="26678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19C01620B0124092E699F118DFD79D" ma:contentTypeVersion="1" ma:contentTypeDescription="Create a new document." ma:contentTypeScope="" ma:versionID="95edec1a097409753b6ce78f98ac1f23">
  <xsd:schema xmlns:xsd="http://www.w3.org/2001/XMLSchema" xmlns:xs="http://www.w3.org/2001/XMLSchema" xmlns:p="http://schemas.microsoft.com/office/2006/metadata/properties" xmlns:ns2="0d1789d9-f524-4265-8dca-3e4ab016acc6" targetNamespace="http://schemas.microsoft.com/office/2006/metadata/properties" ma:root="true" ma:fieldsID="e4e7da023b16324f956e33d149556935" ns2:_="">
    <xsd:import namespace="0d1789d9-f524-4265-8dca-3e4ab016acc6"/>
    <xsd:element name="properties">
      <xsd:complexType>
        <xsd:sequence>
          <xsd:element name="documentManagement">
            <xsd:complexType>
              <xsd:all>
                <xsd:element ref="ns2:status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1789d9-f524-4265-8dca-3e4ab016acc6" elementFormDefault="qualified">
    <xsd:import namespace="http://schemas.microsoft.com/office/2006/documentManagement/types"/>
    <xsd:import namespace="http://schemas.microsoft.com/office/infopath/2007/PartnerControls"/>
    <xsd:element name="status" ma:index="8" ma:displayName="status" ma:default="For review" ma:format="Dropdown" ma:internalName="status">
      <xsd:simpleType>
        <xsd:restriction base="dms:Choice">
          <xsd:enumeration value="Draft"/>
          <xsd:enumeration value="For review"/>
          <xsd:enumeration value="Fina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0d1789d9-f524-4265-8dca-3e4ab016acc6">For review</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88DBC3-7830-489F-AF8A-F0EBD2B27D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1789d9-f524-4265-8dca-3e4ab016a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841709-7D68-4C0B-9AFB-15485A72756B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0d1789d9-f524-4265-8dca-3e4ab016acc6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816757D-FEBF-489D-922A-0A527152E0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4659</TotalTime>
  <Words>117</Words>
  <Application>Microsoft Office PowerPoint</Application>
  <PresentationFormat>Presentazione su schermo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2_Custom Design</vt:lpstr>
      <vt:lpstr>Default Theme</vt:lpstr>
      <vt:lpstr>1_Custom Design</vt:lpstr>
      <vt:lpstr>Custom Design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285</cp:revision>
  <dcterms:created xsi:type="dcterms:W3CDTF">2013-10-21T20:08:21Z</dcterms:created>
  <dcterms:modified xsi:type="dcterms:W3CDTF">2014-09-19T12:25:01Z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0x0101004F19C01620B0124092E699F118DFD79D</vt:lpwstr>
  </property>
</Properties>
</file>