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607" r:id="rId4"/>
    <p:sldMasterId id="2147493574" r:id="rId5"/>
    <p:sldMasterId id="2147493598" r:id="rId6"/>
    <p:sldMasterId id="2147493605" r:id="rId7"/>
  </p:sldMasterIdLst>
  <p:notesMasterIdLst>
    <p:notesMasterId r:id="rId33"/>
  </p:notesMasterIdLst>
  <p:sldIdLst>
    <p:sldId id="269" r:id="rId8"/>
    <p:sldId id="321" r:id="rId9"/>
    <p:sldId id="347" r:id="rId10"/>
    <p:sldId id="349" r:id="rId11"/>
    <p:sldId id="350" r:id="rId12"/>
    <p:sldId id="348" r:id="rId13"/>
    <p:sldId id="344" r:id="rId14"/>
    <p:sldId id="322" r:id="rId15"/>
    <p:sldId id="332" r:id="rId16"/>
    <p:sldId id="351" r:id="rId17"/>
    <p:sldId id="352" r:id="rId18"/>
    <p:sldId id="353" r:id="rId19"/>
    <p:sldId id="354" r:id="rId20"/>
    <p:sldId id="355" r:id="rId21"/>
    <p:sldId id="364" r:id="rId22"/>
    <p:sldId id="356" r:id="rId23"/>
    <p:sldId id="357" r:id="rId24"/>
    <p:sldId id="358" r:id="rId25"/>
    <p:sldId id="359" r:id="rId26"/>
    <p:sldId id="360" r:id="rId27"/>
    <p:sldId id="346" r:id="rId28"/>
    <p:sldId id="361" r:id="rId29"/>
    <p:sldId id="362" r:id="rId30"/>
    <p:sldId id="363" r:id="rId31"/>
    <p:sldId id="33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AD22B"/>
    <a:srgbClr val="008ACF"/>
    <a:srgbClr val="5858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27" autoAdjust="0"/>
    <p:restoredTop sz="95763" autoAdjust="0"/>
  </p:normalViewPr>
  <p:slideViewPr>
    <p:cSldViewPr snapToGrid="0" snapToObjects="1">
      <p:cViewPr varScale="1">
        <p:scale>
          <a:sx n="70" d="100"/>
          <a:sy n="70" d="100"/>
        </p:scale>
        <p:origin x="-1188" y="-102"/>
      </p:cViewPr>
      <p:guideLst>
        <p:guide orient="horz" pos="3462"/>
        <p:guide orient="horz" pos="305"/>
        <p:guide pos="266"/>
        <p:guide pos="5476"/>
        <p:guide/>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12" d="100"/>
          <a:sy n="112" d="100"/>
        </p:scale>
        <p:origin x="-2920" y="-6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66B1C-85AA-764C-9DE0-8326D39F6D1C}" type="doc">
      <dgm:prSet loTypeId="urn:microsoft.com/office/officeart/2009/layout/CircleArrowProcess" loCatId="" qsTypeId="urn:microsoft.com/office/officeart/2005/8/quickstyle/simple4" qsCatId="simple" csTypeId="urn:microsoft.com/office/officeart/2005/8/colors/colorful3" csCatId="colorful" phldr="1"/>
      <dgm:spPr/>
      <dgm:t>
        <a:bodyPr/>
        <a:lstStyle/>
        <a:p>
          <a:endParaRPr lang="it-IT"/>
        </a:p>
      </dgm:t>
    </dgm:pt>
    <dgm:pt modelId="{B1704050-28FD-0D44-8E4C-72E2167EA9FA}">
      <dgm:prSet phldrT="[Testo]" custT="1"/>
      <dgm:spPr/>
      <dgm:t>
        <a:bodyPr/>
        <a:lstStyle/>
        <a:p>
          <a:r>
            <a:rPr lang="it-IT" sz="2000" b="1" dirty="0" smtClean="0"/>
            <a:t>UNREACHABLE</a:t>
          </a:r>
          <a:endParaRPr lang="it-IT" sz="2000" b="1" dirty="0"/>
        </a:p>
      </dgm:t>
    </dgm:pt>
    <dgm:pt modelId="{C3118413-77BC-B647-AB81-DE5D62B0ABF0}" type="parTrans" cxnId="{A7F1523D-0310-5041-9E62-998F9004C24D}">
      <dgm:prSet/>
      <dgm:spPr/>
      <dgm:t>
        <a:bodyPr/>
        <a:lstStyle/>
        <a:p>
          <a:endParaRPr lang="it-IT"/>
        </a:p>
      </dgm:t>
    </dgm:pt>
    <dgm:pt modelId="{0B5990EF-857E-E349-A6A6-6C7CC85E5D14}" type="sibTrans" cxnId="{A7F1523D-0310-5041-9E62-998F9004C24D}">
      <dgm:prSet/>
      <dgm:spPr/>
      <dgm:t>
        <a:bodyPr/>
        <a:lstStyle/>
        <a:p>
          <a:endParaRPr lang="it-IT"/>
        </a:p>
      </dgm:t>
    </dgm:pt>
    <dgm:pt modelId="{4238E8FA-9D4A-734C-B33B-0DBC431056FF}">
      <dgm:prSet phldrT="[Testo]" custT="1"/>
      <dgm:spPr/>
      <dgm:t>
        <a:bodyPr/>
        <a:lstStyle/>
        <a:p>
          <a:r>
            <a:rPr lang="it-IT" sz="2000" b="1" dirty="0" smtClean="0"/>
            <a:t>MINIMAL</a:t>
          </a:r>
          <a:endParaRPr lang="it-IT" sz="2000" b="1" dirty="0"/>
        </a:p>
      </dgm:t>
    </dgm:pt>
    <dgm:pt modelId="{BEB4D701-850C-7647-89E7-EF5A6ECF01F2}" type="parTrans" cxnId="{6E0138CB-F4AE-7B4A-A26B-E0E6CDAF82E8}">
      <dgm:prSet/>
      <dgm:spPr/>
      <dgm:t>
        <a:bodyPr/>
        <a:lstStyle/>
        <a:p>
          <a:endParaRPr lang="it-IT"/>
        </a:p>
      </dgm:t>
    </dgm:pt>
    <dgm:pt modelId="{6E4998C1-A502-CE48-B6EF-2F3B434CA47F}" type="sibTrans" cxnId="{6E0138CB-F4AE-7B4A-A26B-E0E6CDAF82E8}">
      <dgm:prSet/>
      <dgm:spPr/>
      <dgm:t>
        <a:bodyPr/>
        <a:lstStyle/>
        <a:p>
          <a:endParaRPr lang="it-IT"/>
        </a:p>
      </dgm:t>
    </dgm:pt>
    <dgm:pt modelId="{90C6494A-8D56-0343-900A-05FD6D39E235}">
      <dgm:prSet phldrT="[Testo]" custT="1"/>
      <dgm:spPr/>
      <dgm:t>
        <a:bodyPr/>
        <a:lstStyle/>
        <a:p>
          <a:r>
            <a:rPr lang="it-IT" sz="2000" b="1" dirty="0" smtClean="0"/>
            <a:t>NICE TO HAVE</a:t>
          </a:r>
          <a:endParaRPr lang="it-IT" sz="2000" b="1" dirty="0"/>
        </a:p>
      </dgm:t>
    </dgm:pt>
    <dgm:pt modelId="{9B9B7139-389C-2047-966B-9C8385C06246}" type="parTrans" cxnId="{ABAA20B5-5886-854A-BA83-EDE140E2E6FD}">
      <dgm:prSet/>
      <dgm:spPr/>
      <dgm:t>
        <a:bodyPr/>
        <a:lstStyle/>
        <a:p>
          <a:endParaRPr lang="it-IT"/>
        </a:p>
      </dgm:t>
    </dgm:pt>
    <dgm:pt modelId="{33C78902-F134-8643-A4DC-35F90994FB09}" type="sibTrans" cxnId="{ABAA20B5-5886-854A-BA83-EDE140E2E6FD}">
      <dgm:prSet/>
      <dgm:spPr/>
      <dgm:t>
        <a:bodyPr/>
        <a:lstStyle/>
        <a:p>
          <a:endParaRPr lang="it-IT"/>
        </a:p>
      </dgm:t>
    </dgm:pt>
    <dgm:pt modelId="{415D19C2-9F27-F14C-88B0-8DF602B900CA}" type="pres">
      <dgm:prSet presAssocID="{D8F66B1C-85AA-764C-9DE0-8326D39F6D1C}" presName="Name0" presStyleCnt="0">
        <dgm:presLayoutVars>
          <dgm:chMax val="7"/>
          <dgm:chPref val="7"/>
          <dgm:dir/>
          <dgm:animLvl val="lvl"/>
        </dgm:presLayoutVars>
      </dgm:prSet>
      <dgm:spPr/>
      <dgm:t>
        <a:bodyPr/>
        <a:lstStyle/>
        <a:p>
          <a:endParaRPr lang="it-IT"/>
        </a:p>
      </dgm:t>
    </dgm:pt>
    <dgm:pt modelId="{CE0446C2-FAD8-9F41-BBF1-A729CCFD6077}" type="pres">
      <dgm:prSet presAssocID="{4238E8FA-9D4A-734C-B33B-0DBC431056FF}" presName="Accent1" presStyleCnt="0"/>
      <dgm:spPr/>
    </dgm:pt>
    <dgm:pt modelId="{FC672467-E1B6-834C-B601-6E5AA817CFA7}" type="pres">
      <dgm:prSet presAssocID="{4238E8FA-9D4A-734C-B33B-0DBC431056FF}" presName="Accent" presStyleLbl="node1" presStyleIdx="0" presStyleCnt="3"/>
      <dgm:spPr>
        <a:solidFill>
          <a:srgbClr val="92D050"/>
        </a:solidFill>
      </dgm:spPr>
      <dgm:t>
        <a:bodyPr/>
        <a:lstStyle/>
        <a:p>
          <a:endParaRPr lang="it-IT"/>
        </a:p>
      </dgm:t>
    </dgm:pt>
    <dgm:pt modelId="{D66908B2-EB7B-AB4A-94AF-DC0890854180}" type="pres">
      <dgm:prSet presAssocID="{4238E8FA-9D4A-734C-B33B-0DBC431056FF}" presName="Parent1" presStyleLbl="revTx" presStyleIdx="0" presStyleCnt="3">
        <dgm:presLayoutVars>
          <dgm:chMax val="1"/>
          <dgm:chPref val="1"/>
          <dgm:bulletEnabled val="1"/>
        </dgm:presLayoutVars>
      </dgm:prSet>
      <dgm:spPr/>
      <dgm:t>
        <a:bodyPr/>
        <a:lstStyle/>
        <a:p>
          <a:endParaRPr lang="it-IT"/>
        </a:p>
      </dgm:t>
    </dgm:pt>
    <dgm:pt modelId="{C10338BB-70A2-E94B-BEA1-BEA6BCE8B8FB}" type="pres">
      <dgm:prSet presAssocID="{90C6494A-8D56-0343-900A-05FD6D39E235}" presName="Accent2" presStyleCnt="0"/>
      <dgm:spPr/>
    </dgm:pt>
    <dgm:pt modelId="{B3CD51A1-E01C-324B-A7C6-73B2313CE940}" type="pres">
      <dgm:prSet presAssocID="{90C6494A-8D56-0343-900A-05FD6D39E235}" presName="Accent" presStyleLbl="node1" presStyleIdx="1" presStyleCnt="3"/>
      <dgm:spPr/>
    </dgm:pt>
    <dgm:pt modelId="{938A5985-9F81-394B-BD36-54B87122C842}" type="pres">
      <dgm:prSet presAssocID="{90C6494A-8D56-0343-900A-05FD6D39E235}" presName="Parent2" presStyleLbl="revTx" presStyleIdx="1" presStyleCnt="3">
        <dgm:presLayoutVars>
          <dgm:chMax val="1"/>
          <dgm:chPref val="1"/>
          <dgm:bulletEnabled val="1"/>
        </dgm:presLayoutVars>
      </dgm:prSet>
      <dgm:spPr/>
      <dgm:t>
        <a:bodyPr/>
        <a:lstStyle/>
        <a:p>
          <a:endParaRPr lang="it-IT"/>
        </a:p>
      </dgm:t>
    </dgm:pt>
    <dgm:pt modelId="{5E4212A9-9E40-2A48-95FD-2C72DC3F2453}" type="pres">
      <dgm:prSet presAssocID="{B1704050-28FD-0D44-8E4C-72E2167EA9FA}" presName="Accent3" presStyleCnt="0"/>
      <dgm:spPr/>
    </dgm:pt>
    <dgm:pt modelId="{AA6143C5-58D9-0A4D-8A93-7AC553AE47AE}" type="pres">
      <dgm:prSet presAssocID="{B1704050-28FD-0D44-8E4C-72E2167EA9FA}" presName="Accent" presStyleLbl="node1" presStyleIdx="2" presStyleCnt="3"/>
      <dgm:spPr/>
    </dgm:pt>
    <dgm:pt modelId="{71F5324D-2EA5-BD44-A049-E3E83524016F}" type="pres">
      <dgm:prSet presAssocID="{B1704050-28FD-0D44-8E4C-72E2167EA9FA}" presName="Parent3" presStyleLbl="revTx" presStyleIdx="2" presStyleCnt="3" custScaleX="151681">
        <dgm:presLayoutVars>
          <dgm:chMax val="1"/>
          <dgm:chPref val="1"/>
          <dgm:bulletEnabled val="1"/>
        </dgm:presLayoutVars>
      </dgm:prSet>
      <dgm:spPr/>
      <dgm:t>
        <a:bodyPr/>
        <a:lstStyle/>
        <a:p>
          <a:endParaRPr lang="it-IT"/>
        </a:p>
      </dgm:t>
    </dgm:pt>
  </dgm:ptLst>
  <dgm:cxnLst>
    <dgm:cxn modelId="{2B447625-1D91-4A8C-8ED0-7AAF8B71FC5D}" type="presOf" srcId="{B1704050-28FD-0D44-8E4C-72E2167EA9FA}" destId="{71F5324D-2EA5-BD44-A049-E3E83524016F}" srcOrd="0" destOrd="0" presId="urn:microsoft.com/office/officeart/2009/layout/CircleArrowProcess"/>
    <dgm:cxn modelId="{62E2A406-847E-408E-AB9E-2A1092A98402}" type="presOf" srcId="{4238E8FA-9D4A-734C-B33B-0DBC431056FF}" destId="{D66908B2-EB7B-AB4A-94AF-DC0890854180}" srcOrd="0" destOrd="0" presId="urn:microsoft.com/office/officeart/2009/layout/CircleArrowProcess"/>
    <dgm:cxn modelId="{ABAA20B5-5886-854A-BA83-EDE140E2E6FD}" srcId="{D8F66B1C-85AA-764C-9DE0-8326D39F6D1C}" destId="{90C6494A-8D56-0343-900A-05FD6D39E235}" srcOrd="1" destOrd="0" parTransId="{9B9B7139-389C-2047-966B-9C8385C06246}" sibTransId="{33C78902-F134-8643-A4DC-35F90994FB09}"/>
    <dgm:cxn modelId="{10ABAB0A-A3B7-4AE9-8BBF-CC868B5E0633}" type="presOf" srcId="{D8F66B1C-85AA-764C-9DE0-8326D39F6D1C}" destId="{415D19C2-9F27-F14C-88B0-8DF602B900CA}" srcOrd="0" destOrd="0" presId="urn:microsoft.com/office/officeart/2009/layout/CircleArrowProcess"/>
    <dgm:cxn modelId="{FF771402-52AA-4EC3-8ACA-941D672B2A29}" type="presOf" srcId="{90C6494A-8D56-0343-900A-05FD6D39E235}" destId="{938A5985-9F81-394B-BD36-54B87122C842}" srcOrd="0" destOrd="0" presId="urn:microsoft.com/office/officeart/2009/layout/CircleArrowProcess"/>
    <dgm:cxn modelId="{6E0138CB-F4AE-7B4A-A26B-E0E6CDAF82E8}" srcId="{D8F66B1C-85AA-764C-9DE0-8326D39F6D1C}" destId="{4238E8FA-9D4A-734C-B33B-0DBC431056FF}" srcOrd="0" destOrd="0" parTransId="{BEB4D701-850C-7647-89E7-EF5A6ECF01F2}" sibTransId="{6E4998C1-A502-CE48-B6EF-2F3B434CA47F}"/>
    <dgm:cxn modelId="{A7F1523D-0310-5041-9E62-998F9004C24D}" srcId="{D8F66B1C-85AA-764C-9DE0-8326D39F6D1C}" destId="{B1704050-28FD-0D44-8E4C-72E2167EA9FA}" srcOrd="2" destOrd="0" parTransId="{C3118413-77BC-B647-AB81-DE5D62B0ABF0}" sibTransId="{0B5990EF-857E-E349-A6A6-6C7CC85E5D14}"/>
    <dgm:cxn modelId="{B1FC4859-DF63-4685-8C93-4935F2ED8003}" type="presParOf" srcId="{415D19C2-9F27-F14C-88B0-8DF602B900CA}" destId="{CE0446C2-FAD8-9F41-BBF1-A729CCFD6077}" srcOrd="0" destOrd="0" presId="urn:microsoft.com/office/officeart/2009/layout/CircleArrowProcess"/>
    <dgm:cxn modelId="{523C9431-0F06-4E8D-8B91-721669028E69}" type="presParOf" srcId="{CE0446C2-FAD8-9F41-BBF1-A729CCFD6077}" destId="{FC672467-E1B6-834C-B601-6E5AA817CFA7}" srcOrd="0" destOrd="0" presId="urn:microsoft.com/office/officeart/2009/layout/CircleArrowProcess"/>
    <dgm:cxn modelId="{A543FE85-9C58-4250-8937-EB2290516D17}" type="presParOf" srcId="{415D19C2-9F27-F14C-88B0-8DF602B900CA}" destId="{D66908B2-EB7B-AB4A-94AF-DC0890854180}" srcOrd="1" destOrd="0" presId="urn:microsoft.com/office/officeart/2009/layout/CircleArrowProcess"/>
    <dgm:cxn modelId="{C5C3D969-E126-4DEE-8951-EF2A05C72FAB}" type="presParOf" srcId="{415D19C2-9F27-F14C-88B0-8DF602B900CA}" destId="{C10338BB-70A2-E94B-BEA1-BEA6BCE8B8FB}" srcOrd="2" destOrd="0" presId="urn:microsoft.com/office/officeart/2009/layout/CircleArrowProcess"/>
    <dgm:cxn modelId="{0DA55A36-8D3A-4866-812E-831B2D7CAA24}" type="presParOf" srcId="{C10338BB-70A2-E94B-BEA1-BEA6BCE8B8FB}" destId="{B3CD51A1-E01C-324B-A7C6-73B2313CE940}" srcOrd="0" destOrd="0" presId="urn:microsoft.com/office/officeart/2009/layout/CircleArrowProcess"/>
    <dgm:cxn modelId="{A539F32D-9318-45B8-B89D-D86996EEC38A}" type="presParOf" srcId="{415D19C2-9F27-F14C-88B0-8DF602B900CA}" destId="{938A5985-9F81-394B-BD36-54B87122C842}" srcOrd="3" destOrd="0" presId="urn:microsoft.com/office/officeart/2009/layout/CircleArrowProcess"/>
    <dgm:cxn modelId="{00613F56-0BE2-4ECD-8BC2-0867C17BC938}" type="presParOf" srcId="{415D19C2-9F27-F14C-88B0-8DF602B900CA}" destId="{5E4212A9-9E40-2A48-95FD-2C72DC3F2453}" srcOrd="4" destOrd="0" presId="urn:microsoft.com/office/officeart/2009/layout/CircleArrowProcess"/>
    <dgm:cxn modelId="{0C3585D1-A431-4AF4-9019-C860BC6FEC0B}" type="presParOf" srcId="{5E4212A9-9E40-2A48-95FD-2C72DC3F2453}" destId="{AA6143C5-58D9-0A4D-8A93-7AC553AE47AE}" srcOrd="0" destOrd="0" presId="urn:microsoft.com/office/officeart/2009/layout/CircleArrowProcess"/>
    <dgm:cxn modelId="{9ED32A39-2031-4207-8D7C-33E046FCB1D3}" type="presParOf" srcId="{415D19C2-9F27-F14C-88B0-8DF602B900CA}" destId="{71F5324D-2EA5-BD44-A049-E3E83524016F}" srcOrd="5"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672467-E1B6-834C-B601-6E5AA817CFA7}">
      <dsp:nvSpPr>
        <dsp:cNvPr id="0" name=""/>
        <dsp:cNvSpPr/>
      </dsp:nvSpPr>
      <dsp:spPr>
        <a:xfrm>
          <a:off x="1419683" y="0"/>
          <a:ext cx="2395836" cy="2396201"/>
        </a:xfrm>
        <a:prstGeom prst="circularArrow">
          <a:avLst>
            <a:gd name="adj1" fmla="val 10980"/>
            <a:gd name="adj2" fmla="val 1142322"/>
            <a:gd name="adj3" fmla="val 4500000"/>
            <a:gd name="adj4" fmla="val 10800000"/>
            <a:gd name="adj5" fmla="val 125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6908B2-EB7B-AB4A-94AF-DC0890854180}">
      <dsp:nvSpPr>
        <dsp:cNvPr id="0" name=""/>
        <dsp:cNvSpPr/>
      </dsp:nvSpPr>
      <dsp:spPr>
        <a:xfrm>
          <a:off x="1949241" y="865101"/>
          <a:ext cx="1331320" cy="66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smtClean="0"/>
            <a:t>MINIMAL</a:t>
          </a:r>
          <a:endParaRPr lang="it-IT" sz="2000" b="1" kern="1200" dirty="0"/>
        </a:p>
      </dsp:txBody>
      <dsp:txXfrm>
        <a:off x="1949241" y="865101"/>
        <a:ext cx="1331320" cy="665500"/>
      </dsp:txXfrm>
    </dsp:sp>
    <dsp:sp modelId="{B3CD51A1-E01C-324B-A7C6-73B2313CE940}">
      <dsp:nvSpPr>
        <dsp:cNvPr id="0" name=""/>
        <dsp:cNvSpPr/>
      </dsp:nvSpPr>
      <dsp:spPr>
        <a:xfrm>
          <a:off x="754248" y="1376795"/>
          <a:ext cx="2395836" cy="2396201"/>
        </a:xfrm>
        <a:prstGeom prst="leftCircularArrow">
          <a:avLst>
            <a:gd name="adj1" fmla="val 10980"/>
            <a:gd name="adj2" fmla="val 1142322"/>
            <a:gd name="adj3" fmla="val 6300000"/>
            <a:gd name="adj4" fmla="val 18900000"/>
            <a:gd name="adj5" fmla="val 12500"/>
          </a:avLst>
        </a:prstGeom>
        <a:gradFill rotWithShape="0">
          <a:gsLst>
            <a:gs pos="0">
              <a:schemeClr val="accent3">
                <a:hueOff val="5625132"/>
                <a:satOff val="-8440"/>
                <a:lumOff val="-1373"/>
                <a:alphaOff val="0"/>
                <a:tint val="100000"/>
                <a:shade val="100000"/>
                <a:satMod val="130000"/>
              </a:schemeClr>
            </a:gs>
            <a:gs pos="100000">
              <a:schemeClr val="accent3">
                <a:hueOff val="5625132"/>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8A5985-9F81-394B-BD36-54B87122C842}">
      <dsp:nvSpPr>
        <dsp:cNvPr id="0" name=""/>
        <dsp:cNvSpPr/>
      </dsp:nvSpPr>
      <dsp:spPr>
        <a:xfrm>
          <a:off x="1286506" y="2249860"/>
          <a:ext cx="1331320" cy="66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smtClean="0"/>
            <a:t>NICE TO HAVE</a:t>
          </a:r>
          <a:endParaRPr lang="it-IT" sz="2000" b="1" kern="1200" dirty="0"/>
        </a:p>
      </dsp:txBody>
      <dsp:txXfrm>
        <a:off x="1286506" y="2249860"/>
        <a:ext cx="1331320" cy="665500"/>
      </dsp:txXfrm>
    </dsp:sp>
    <dsp:sp modelId="{AA6143C5-58D9-0A4D-8A93-7AC553AE47AE}">
      <dsp:nvSpPr>
        <dsp:cNvPr id="0" name=""/>
        <dsp:cNvSpPr/>
      </dsp:nvSpPr>
      <dsp:spPr>
        <a:xfrm>
          <a:off x="1590203" y="2918348"/>
          <a:ext cx="2058394" cy="2059219"/>
        </a:xfrm>
        <a:prstGeom prst="blockArc">
          <a:avLst>
            <a:gd name="adj1" fmla="val 13500000"/>
            <a:gd name="adj2" fmla="val 10800000"/>
            <a:gd name="adj3" fmla="val 1274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1F5324D-2EA5-BD44-A049-E3E83524016F}">
      <dsp:nvSpPr>
        <dsp:cNvPr id="0" name=""/>
        <dsp:cNvSpPr/>
      </dsp:nvSpPr>
      <dsp:spPr>
        <a:xfrm>
          <a:off x="1608371" y="3636611"/>
          <a:ext cx="2019359" cy="66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smtClean="0"/>
            <a:t>UNREACHABLE</a:t>
          </a:r>
          <a:endParaRPr lang="it-IT" sz="2000" b="1" kern="1200" dirty="0"/>
        </a:p>
      </dsp:txBody>
      <dsp:txXfrm>
        <a:off x="1608371" y="3636611"/>
        <a:ext cx="2019359" cy="66550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1A573-1CD6-EA41-9790-6A8020852B35}" type="datetimeFigureOut">
              <a:rPr lang="en-US" smtClean="0"/>
              <a:pPr/>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6E870-9175-0347-AD3E-AA0FB2987085}" type="slidenum">
              <a:rPr lang="en-US" smtClean="0"/>
              <a:pPr/>
              <a:t>‹N›</a:t>
            </a:fld>
            <a:endParaRPr lang="en-US"/>
          </a:p>
        </p:txBody>
      </p:sp>
    </p:spTree>
    <p:extLst>
      <p:ext uri="{BB962C8B-B14F-4D97-AF65-F5344CB8AC3E}">
        <p14:creationId xmlns:p14="http://schemas.microsoft.com/office/powerpoint/2010/main" xmlns="" val="53667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9855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28351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176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66229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T template1.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98633655"/>
      </p:ext>
    </p:extLst>
  </p:cSld>
  <p:clrMap bg1="lt1" tx1="dk1" bg2="lt2" tx2="dk2" accent1="accent1" accent2="accent2" accent3="accent3" accent4="accent4" accent5="accent5" accent6="accent6" hlink="hlink" folHlink="folHlink"/>
  <p:sldLayoutIdLst>
    <p:sldLayoutId id="214749361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 template.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itle Placeholder 1"/>
          <p:cNvSpPr txBox="1">
            <a:spLocks/>
          </p:cNvSpPr>
          <p:nvPr/>
        </p:nvSpPr>
        <p:spPr>
          <a:xfrm>
            <a:off x="457200" y="1417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a:p>
        </p:txBody>
      </p:sp>
    </p:spTree>
    <p:extLst>
      <p:ext uri="{BB962C8B-B14F-4D97-AF65-F5344CB8AC3E}">
        <p14:creationId xmlns:p14="http://schemas.microsoft.com/office/powerpoint/2010/main" xmlns="" val="3693843513"/>
      </p:ext>
    </p:extLst>
  </p:cSld>
  <p:clrMap bg1="lt1" tx1="dk1" bg2="lt2" tx2="dk2" accent1="accent1" accent2="accent2" accent3="accent3" accent4="accent4" accent5="accent5" accent6="accent6" hlink="hlink" folHlink="folHlink"/>
  <p:sldLayoutIdLst>
    <p:sldLayoutId id="2147493575" r:id="rId1"/>
  </p:sldLayoutIdLst>
  <p:txStyles>
    <p:titleStyle>
      <a:lvl1pPr algn="l" defTabSz="457200" rtl="0" eaLnBrk="1" latinLnBrk="0" hangingPunct="1">
        <a:spcBef>
          <a:spcPct val="0"/>
        </a:spcBef>
        <a:buNone/>
        <a:defRPr sz="4400" b="1" kern="1200">
          <a:solidFill>
            <a:srgbClr val="008AC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585857"/>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585857"/>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58585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8585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85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T template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433245980"/>
      </p:ext>
    </p:extLst>
  </p:cSld>
  <p:clrMap bg1="lt1" tx1="dk1" bg2="lt2" tx2="dk2" accent1="accent1" accent2="accent2" accent3="accent3" accent4="accent4" accent5="accent5" accent6="accent6" hlink="hlink" folHlink="folHlink"/>
  <p:sldLayoutIdLst>
    <p:sldLayoutId id="214749360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585857"/>
          </a:solidFill>
          <a:latin typeface="Trebuchet MS"/>
          <a:ea typeface="+mn-ea"/>
          <a:cs typeface="Trebuchet MS"/>
        </a:defRPr>
      </a:lvl1pPr>
      <a:lvl2pPr marL="742950" indent="-285750" algn="l" defTabSz="457200" rtl="0" eaLnBrk="1" latinLnBrk="0" hangingPunct="1">
        <a:spcBef>
          <a:spcPct val="20000"/>
        </a:spcBef>
        <a:buFont typeface="Arial"/>
        <a:buChar char="–"/>
        <a:defRPr sz="2000" kern="1200">
          <a:solidFill>
            <a:srgbClr val="585857"/>
          </a:solidFill>
          <a:latin typeface="Trebuchet MS"/>
          <a:ea typeface="+mn-ea"/>
          <a:cs typeface="Trebuchet MS"/>
        </a:defRPr>
      </a:lvl2pPr>
      <a:lvl3pPr marL="1143000" indent="-228600" algn="l" defTabSz="457200" rtl="0" eaLnBrk="1" latinLnBrk="0" hangingPunct="1">
        <a:spcBef>
          <a:spcPct val="20000"/>
        </a:spcBef>
        <a:buFont typeface="Arial"/>
        <a:buChar char="•"/>
        <a:defRPr sz="2000" kern="1200">
          <a:solidFill>
            <a:srgbClr val="585857"/>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585857"/>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585857"/>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PT template3.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705491226"/>
      </p:ext>
    </p:extLst>
  </p:cSld>
  <p:clrMap bg1="lt1" tx1="dk1" bg2="lt2" tx2="dk2" accent1="accent1" accent2="accent2" accent3="accent3" accent4="accent4" accent5="accent5" accent6="accent6" hlink="hlink" folHlink="folHlink"/>
  <p:sldLayoutIdLst>
    <p:sldLayoutId id="214749360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585857"/>
          </a:solidFill>
          <a:latin typeface="Trebuchet MS"/>
          <a:ea typeface="+mn-ea"/>
          <a:cs typeface="Trebuchet MS"/>
        </a:defRPr>
      </a:lvl1pPr>
      <a:lvl2pPr marL="742950" indent="-285750" algn="l" defTabSz="457200" rtl="0" eaLnBrk="1" latinLnBrk="0" hangingPunct="1">
        <a:spcBef>
          <a:spcPct val="20000"/>
        </a:spcBef>
        <a:buFont typeface="Arial"/>
        <a:buChar char="–"/>
        <a:defRPr sz="2000" kern="1200">
          <a:solidFill>
            <a:srgbClr val="585857"/>
          </a:solidFill>
          <a:latin typeface="Trebuchet MS"/>
          <a:ea typeface="+mn-ea"/>
          <a:cs typeface="Trebuchet MS"/>
        </a:defRPr>
      </a:lvl2pPr>
      <a:lvl3pPr marL="1143000" indent="-228600" algn="l" defTabSz="457200" rtl="0" eaLnBrk="1" latinLnBrk="0" hangingPunct="1">
        <a:spcBef>
          <a:spcPct val="20000"/>
        </a:spcBef>
        <a:buFont typeface="Arial"/>
        <a:buChar char="•"/>
        <a:defRPr sz="2000" kern="1200">
          <a:solidFill>
            <a:srgbClr val="585857"/>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585857"/>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585857"/>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mail.agenas.it/owa/redir.aspx?C=4bdef012056644a1aea982858b7c61ec&amp;URL=http://ink2.it/hw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3.gstatic.com/images?q=tbn:ANd9GcRxAQCZ8_jMXY_xx5qz2xmOa_mJIwy1cCArLghkYo4lHVJlka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95996" y="2545326"/>
            <a:ext cx="3657600"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 Placeholder 2"/>
          <p:cNvSpPr txBox="1">
            <a:spLocks/>
          </p:cNvSpPr>
          <p:nvPr/>
        </p:nvSpPr>
        <p:spPr>
          <a:xfrm>
            <a:off x="3179762" y="3235870"/>
            <a:ext cx="5507037" cy="19888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rgbClr val="585857"/>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585857"/>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58585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8585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85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3" name="Title Placeholder 1"/>
          <p:cNvSpPr txBox="1">
            <a:spLocks/>
          </p:cNvSpPr>
          <p:nvPr/>
        </p:nvSpPr>
        <p:spPr>
          <a:xfrm>
            <a:off x="3184524" y="459619"/>
            <a:ext cx="5507037" cy="1257905"/>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08ACF"/>
              </a:solidFill>
            </a:endParaRPr>
          </a:p>
        </p:txBody>
      </p:sp>
      <p:sp>
        <p:nvSpPr>
          <p:cNvPr id="4" name="Text Placeholder 2"/>
          <p:cNvSpPr txBox="1">
            <a:spLocks/>
          </p:cNvSpPr>
          <p:nvPr/>
        </p:nvSpPr>
        <p:spPr>
          <a:xfrm>
            <a:off x="2835252" y="730772"/>
            <a:ext cx="5857898" cy="181823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BE" sz="4000" b="1" dirty="0" smtClean="0">
                <a:solidFill>
                  <a:srgbClr val="008ACF"/>
                </a:solidFill>
              </a:rPr>
              <a:t>WP5</a:t>
            </a:r>
            <a:r>
              <a:rPr lang="fr-FR" sz="4000" b="1" dirty="0" smtClean="0">
                <a:solidFill>
                  <a:srgbClr val="008ACF"/>
                </a:solidFill>
              </a:rPr>
              <a:t>–</a:t>
            </a:r>
            <a:r>
              <a:rPr lang="fr-BE" sz="4000" b="1" dirty="0" smtClean="0">
                <a:solidFill>
                  <a:srgbClr val="008ACF"/>
                </a:solidFill>
              </a:rPr>
              <a:t> </a:t>
            </a:r>
            <a:r>
              <a:rPr lang="it-IT" sz="4000" b="1" dirty="0" smtClean="0">
                <a:solidFill>
                  <a:srgbClr val="008ACF"/>
                </a:solidFill>
              </a:rPr>
              <a:t>HANDBOOK ON PLANNING METHODOLOGIES</a:t>
            </a:r>
            <a:endParaRPr lang="en-US" sz="4000" b="1" dirty="0">
              <a:solidFill>
                <a:srgbClr val="008ACF"/>
              </a:solidFill>
            </a:endParaRPr>
          </a:p>
        </p:txBody>
      </p:sp>
      <p:sp>
        <p:nvSpPr>
          <p:cNvPr id="5" name="BlokTextu 4"/>
          <p:cNvSpPr txBox="1"/>
          <p:nvPr/>
        </p:nvSpPr>
        <p:spPr>
          <a:xfrm>
            <a:off x="2835252" y="4469780"/>
            <a:ext cx="5337198" cy="1754326"/>
          </a:xfrm>
          <a:prstGeom prst="rect">
            <a:avLst/>
          </a:prstGeom>
          <a:noFill/>
        </p:spPr>
        <p:txBody>
          <a:bodyPr wrap="square" rtlCol="0">
            <a:spAutoFit/>
          </a:bodyPr>
          <a:lstStyle/>
          <a:p>
            <a:endParaRPr lang="fr-BE" i="1" dirty="0">
              <a:solidFill>
                <a:srgbClr val="585857"/>
              </a:solidFill>
            </a:endParaRPr>
          </a:p>
          <a:p>
            <a:endParaRPr lang="fr-BE" i="1" dirty="0" smtClean="0">
              <a:solidFill>
                <a:srgbClr val="585857"/>
              </a:solidFill>
            </a:endParaRPr>
          </a:p>
          <a:p>
            <a:r>
              <a:rPr lang="fr-BE" i="1" smtClean="0">
                <a:solidFill>
                  <a:srgbClr val="585857"/>
                </a:solidFill>
              </a:rPr>
              <a:t>Paolo </a:t>
            </a:r>
            <a:r>
              <a:rPr lang="fr-BE" i="1" dirty="0" smtClean="0">
                <a:solidFill>
                  <a:srgbClr val="585857"/>
                </a:solidFill>
              </a:rPr>
              <a:t>Michelutti </a:t>
            </a:r>
          </a:p>
          <a:p>
            <a:endParaRPr lang="sk-SK" dirty="0" smtClean="0">
              <a:solidFill>
                <a:srgbClr val="585857"/>
              </a:solidFill>
            </a:endParaRPr>
          </a:p>
          <a:p>
            <a:r>
              <a:rPr lang="sk-SK" dirty="0" smtClean="0">
                <a:solidFill>
                  <a:srgbClr val="585857"/>
                </a:solidFill>
              </a:rPr>
              <a:t>JOINT ACTION HEALTH WORKFORCE</a:t>
            </a:r>
          </a:p>
          <a:p>
            <a:r>
              <a:rPr lang="it-IT" dirty="0" smtClean="0">
                <a:solidFill>
                  <a:srgbClr val="585857"/>
                </a:solidFill>
              </a:rPr>
              <a:t>WP5 Workshop</a:t>
            </a:r>
            <a:r>
              <a:rPr lang="sk-SK" dirty="0" smtClean="0">
                <a:solidFill>
                  <a:srgbClr val="585857"/>
                </a:solidFill>
              </a:rPr>
              <a:t>, </a:t>
            </a:r>
            <a:r>
              <a:rPr lang="it-IT" dirty="0" err="1" smtClean="0">
                <a:solidFill>
                  <a:srgbClr val="585857"/>
                </a:solidFill>
              </a:rPr>
              <a:t>Turin</a:t>
            </a:r>
            <a:r>
              <a:rPr lang="it-IT" dirty="0" smtClean="0">
                <a:solidFill>
                  <a:srgbClr val="585857"/>
                </a:solidFill>
              </a:rPr>
              <a:t> </a:t>
            </a:r>
            <a:r>
              <a:rPr lang="fr-FR" dirty="0" smtClean="0">
                <a:solidFill>
                  <a:srgbClr val="585857"/>
                </a:solidFill>
              </a:rPr>
              <a:t>–</a:t>
            </a:r>
            <a:r>
              <a:rPr lang="sk-SK" dirty="0" smtClean="0">
                <a:solidFill>
                  <a:srgbClr val="585857"/>
                </a:solidFill>
              </a:rPr>
              <a:t> </a:t>
            </a:r>
            <a:r>
              <a:rPr lang="it-IT" dirty="0" err="1" smtClean="0">
                <a:solidFill>
                  <a:srgbClr val="585857"/>
                </a:solidFill>
              </a:rPr>
              <a:t>September</a:t>
            </a:r>
            <a:r>
              <a:rPr lang="it-IT" dirty="0" smtClean="0">
                <a:solidFill>
                  <a:srgbClr val="585857"/>
                </a:solidFill>
              </a:rPr>
              <a:t> </a:t>
            </a:r>
            <a:r>
              <a:rPr lang="sk-SK" dirty="0" smtClean="0">
                <a:solidFill>
                  <a:srgbClr val="585857"/>
                </a:solidFill>
              </a:rPr>
              <a:t>1</a:t>
            </a:r>
            <a:r>
              <a:rPr lang="it-IT" dirty="0" smtClean="0">
                <a:solidFill>
                  <a:srgbClr val="585857"/>
                </a:solidFill>
              </a:rPr>
              <a:t>8</a:t>
            </a:r>
            <a:r>
              <a:rPr lang="sk-SK" baseline="30000" dirty="0" smtClean="0">
                <a:solidFill>
                  <a:srgbClr val="585857"/>
                </a:solidFill>
              </a:rPr>
              <a:t>th</a:t>
            </a:r>
            <a:r>
              <a:rPr lang="fr-BE" baseline="30000" dirty="0" smtClean="0">
                <a:solidFill>
                  <a:srgbClr val="585857"/>
                </a:solidFill>
              </a:rPr>
              <a:t> </a:t>
            </a:r>
            <a:r>
              <a:rPr lang="sk-SK" dirty="0" smtClean="0">
                <a:solidFill>
                  <a:srgbClr val="585857"/>
                </a:solidFill>
              </a:rPr>
              <a:t> </a:t>
            </a:r>
            <a:r>
              <a:rPr lang="fr-BE" dirty="0" smtClean="0">
                <a:solidFill>
                  <a:srgbClr val="585857"/>
                </a:solidFill>
              </a:rPr>
              <a:t>2014</a:t>
            </a:r>
            <a:endParaRPr lang="sk-SK" dirty="0" smtClean="0">
              <a:solidFill>
                <a:srgbClr val="585857"/>
              </a:solidFill>
            </a:endParaRPr>
          </a:p>
        </p:txBody>
      </p:sp>
      <p:cxnSp>
        <p:nvCxnSpPr>
          <p:cNvPr id="6" name="Rovná spojnica 6"/>
          <p:cNvCxnSpPr/>
          <p:nvPr/>
        </p:nvCxnSpPr>
        <p:spPr>
          <a:xfrm>
            <a:off x="2896623" y="5519968"/>
            <a:ext cx="5104377" cy="3068"/>
          </a:xfrm>
          <a:prstGeom prst="line">
            <a:avLst/>
          </a:prstGeom>
          <a:ln>
            <a:solidFill>
              <a:srgbClr val="58585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8701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8229600" cy="1143000"/>
          </a:xfrm>
          <a:prstGeom prst="rect">
            <a:avLst/>
          </a:prstGeom>
        </p:spPr>
        <p:txBody>
          <a:bodyPr/>
          <a:lstStyle/>
          <a:p>
            <a:pPr lvl="1" algn="l"/>
            <a:r>
              <a:rPr lang="en-US" sz="4000" b="1" dirty="0" smtClean="0">
                <a:solidFill>
                  <a:srgbClr val="008ACF"/>
                </a:solidFill>
                <a:latin typeface="Trebuchet MS Bold"/>
                <a:cs typeface="Trebuchet MS Bold"/>
              </a:rPr>
              <a:t>Main content: Module 2</a:t>
            </a:r>
            <a:endParaRPr lang="en-GB" sz="4000" b="1" dirty="0">
              <a:solidFill>
                <a:srgbClr val="008ACF"/>
              </a:solidFill>
              <a:latin typeface="Trebuchet MS Bold"/>
              <a:cs typeface="Trebuchet MS Bold"/>
            </a:endParaRPr>
          </a:p>
        </p:txBody>
      </p:sp>
      <p:sp>
        <p:nvSpPr>
          <p:cNvPr id="4" name="Rettangolo 3"/>
          <p:cNvSpPr/>
          <p:nvPr/>
        </p:nvSpPr>
        <p:spPr>
          <a:xfrm>
            <a:off x="177421" y="1869736"/>
            <a:ext cx="5650173" cy="3970318"/>
          </a:xfrm>
          <a:prstGeom prst="rect">
            <a:avLst/>
          </a:prstGeom>
        </p:spPr>
        <p:txBody>
          <a:bodyPr wrap="square">
            <a:spAutoFit/>
          </a:bodyPr>
          <a:lstStyle/>
          <a:p>
            <a:pPr algn="ctr"/>
            <a:r>
              <a:rPr lang="en-US" sz="2800" b="1" dirty="0" smtClean="0"/>
              <a:t>INTRODUCTION</a:t>
            </a:r>
          </a:p>
          <a:p>
            <a:pPr algn="ctr"/>
            <a:endParaRPr lang="en-US" sz="2800" b="1" dirty="0" smtClean="0"/>
          </a:p>
          <a:p>
            <a:pPr marL="514350" indent="-514350">
              <a:buAutoNum type="arabicParenR"/>
            </a:pPr>
            <a:r>
              <a:rPr lang="en-US" sz="2800" dirty="0" smtClean="0"/>
              <a:t>Goals and principles of the handbook.</a:t>
            </a:r>
          </a:p>
          <a:p>
            <a:pPr marL="514350" indent="-514350">
              <a:buAutoNum type="arabicParenR"/>
            </a:pPr>
            <a:endParaRPr lang="en-US" sz="2800" dirty="0" smtClean="0"/>
          </a:p>
          <a:p>
            <a:pPr marL="514350" indent="-514350">
              <a:buAutoNum type="arabicParenR"/>
            </a:pPr>
            <a:r>
              <a:rPr lang="en-US" sz="2800" dirty="0" smtClean="0"/>
              <a:t>HWF planning in EU countries.</a:t>
            </a:r>
          </a:p>
          <a:p>
            <a:pPr marL="514350" indent="-514350">
              <a:buAutoNum type="arabicParenR"/>
            </a:pPr>
            <a:endParaRPr lang="en-US" sz="2800" dirty="0" smtClean="0"/>
          </a:p>
          <a:p>
            <a:pPr marL="514350" indent="-514350">
              <a:buAutoNum type="arabicParenR"/>
            </a:pPr>
            <a:r>
              <a:rPr lang="en-US" sz="2800" dirty="0" smtClean="0"/>
              <a:t>Elements of the HWF planning system.</a:t>
            </a:r>
            <a:endParaRPr lang="it-IT" sz="2800" dirty="0"/>
          </a:p>
        </p:txBody>
      </p:sp>
      <p:grpSp>
        <p:nvGrpSpPr>
          <p:cNvPr id="3" name="Gruppo 4"/>
          <p:cNvGrpSpPr/>
          <p:nvPr/>
        </p:nvGrpSpPr>
        <p:grpSpPr>
          <a:xfrm>
            <a:off x="6892119" y="0"/>
            <a:ext cx="2251881" cy="1992568"/>
            <a:chOff x="1473957" y="1655761"/>
            <a:chExt cx="5909484" cy="4104622"/>
          </a:xfrm>
        </p:grpSpPr>
        <p:sp>
          <p:nvSpPr>
            <p:cNvPr id="6" name="Forma a L 5"/>
            <p:cNvSpPr/>
            <p:nvPr/>
          </p:nvSpPr>
          <p:spPr>
            <a:xfrm rot="16200000">
              <a:off x="4459465" y="2836406"/>
              <a:ext cx="2571352" cy="3276601"/>
            </a:xfrm>
            <a:prstGeom prst="corner">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7" name="Forma a L 6"/>
            <p:cNvSpPr/>
            <p:nvPr/>
          </p:nvSpPr>
          <p:spPr>
            <a:xfrm rot="10800000">
              <a:off x="4462818" y="1655761"/>
              <a:ext cx="2920619" cy="2029133"/>
            </a:xfrm>
            <a:prstGeom prst="corner">
              <a:avLst>
                <a:gd name="adj1" fmla="val 50000"/>
                <a:gd name="adj2" fmla="val 69505"/>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8" name="Forma a L 7"/>
            <p:cNvSpPr/>
            <p:nvPr/>
          </p:nvSpPr>
          <p:spPr>
            <a:xfrm rot="5400000">
              <a:off x="1694507" y="1435213"/>
              <a:ext cx="2547760" cy="2988860"/>
            </a:xfrm>
            <a:prstGeom prst="corner">
              <a:avLst/>
            </a:prstGeom>
            <a:solidFill>
              <a:srgbClr val="CAD22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9" name="Forma a L 8"/>
            <p:cNvSpPr/>
            <p:nvPr/>
          </p:nvSpPr>
          <p:spPr>
            <a:xfrm>
              <a:off x="1473958" y="3684896"/>
              <a:ext cx="2988861" cy="2074459"/>
            </a:xfrm>
            <a:prstGeom prst="corner">
              <a:avLst>
                <a:gd name="adj1" fmla="val 50000"/>
                <a:gd name="adj2" fmla="val 72912"/>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5" name="Gruppo 8"/>
            <p:cNvGrpSpPr/>
            <p:nvPr/>
          </p:nvGrpSpPr>
          <p:grpSpPr>
            <a:xfrm>
              <a:off x="2470245" y="2060812"/>
              <a:ext cx="3971498" cy="3291381"/>
              <a:chOff x="2634018" y="1433015"/>
              <a:chExt cx="3971498" cy="3291381"/>
            </a:xfrm>
          </p:grpSpPr>
          <p:sp>
            <p:nvSpPr>
              <p:cNvPr id="15" name="Ovale 14"/>
              <p:cNvSpPr/>
              <p:nvPr/>
            </p:nvSpPr>
            <p:spPr>
              <a:xfrm>
                <a:off x="2634018" y="1433015"/>
                <a:ext cx="3971498" cy="3291381"/>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6" name="Ovale 6"/>
              <p:cNvSpPr/>
              <p:nvPr/>
            </p:nvSpPr>
            <p:spPr>
              <a:xfrm>
                <a:off x="3070752" y="2388357"/>
                <a:ext cx="3029802" cy="2333767"/>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7" name="Ovale 16"/>
              <p:cNvSpPr/>
              <p:nvPr/>
            </p:nvSpPr>
            <p:spPr>
              <a:xfrm>
                <a:off x="3739490" y="3248174"/>
                <a:ext cx="1678675" cy="1460310"/>
              </a:xfrm>
              <a:prstGeom prst="ellipse">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b="1" dirty="0"/>
              </a:p>
            </p:txBody>
          </p:sp>
        </p:grpSp>
      </p:grpSp>
      <p:pic>
        <p:nvPicPr>
          <p:cNvPr id="13" name="Picture 1" descr="C:\Users\Paolo\AppData\Local\Microsoft\Windows\Temporary Internet Files\Content.IE5\MMEKE4HL\MC900312604[1].wmf"/>
          <p:cNvPicPr>
            <a:picLocks noChangeAspect="1" noChangeArrowheads="1"/>
          </p:cNvPicPr>
          <p:nvPr/>
        </p:nvPicPr>
        <p:blipFill>
          <a:blip r:embed="rId2"/>
          <a:srcRect/>
          <a:stretch>
            <a:fillRect/>
          </a:stretch>
        </p:blipFill>
        <p:spPr bwMode="auto">
          <a:xfrm>
            <a:off x="6007063" y="2838733"/>
            <a:ext cx="3044196" cy="2439801"/>
          </a:xfrm>
          <a:prstGeom prst="rect">
            <a:avLst/>
          </a:prstGeom>
          <a:noFill/>
        </p:spPr>
      </p:pic>
      <p:sp>
        <p:nvSpPr>
          <p:cNvPr id="14" name="CasellaDiTesto 13"/>
          <p:cNvSpPr txBox="1"/>
          <p:nvPr/>
        </p:nvSpPr>
        <p:spPr>
          <a:xfrm>
            <a:off x="6605518" y="3425585"/>
            <a:ext cx="1251279" cy="830997"/>
          </a:xfrm>
          <a:prstGeom prst="rect">
            <a:avLst/>
          </a:prstGeom>
          <a:noFill/>
        </p:spPr>
        <p:txBody>
          <a:bodyPr wrap="square" rtlCol="0">
            <a:spAutoFit/>
          </a:bodyPr>
          <a:lstStyle/>
          <a:p>
            <a:pPr algn="ctr"/>
            <a:r>
              <a:rPr lang="it-IT" sz="4800" b="1" dirty="0" smtClean="0">
                <a:solidFill>
                  <a:srgbClr val="92D050"/>
                </a:solidFill>
                <a:effectLst>
                  <a:outerShdw blurRad="38100" dist="38100" dir="2700000" algn="tl">
                    <a:srgbClr val="000000">
                      <a:alpha val="43137"/>
                    </a:srgbClr>
                  </a:outerShdw>
                </a:effectLst>
              </a:rPr>
              <a:t>75%</a:t>
            </a:r>
            <a:endParaRPr lang="it-IT" sz="4800" b="1"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99269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8229600" cy="1143000"/>
          </a:xfrm>
          <a:prstGeom prst="rect">
            <a:avLst/>
          </a:prstGeom>
        </p:spPr>
        <p:txBody>
          <a:bodyPr/>
          <a:lstStyle/>
          <a:p>
            <a:pPr lvl="1" algn="l"/>
            <a:r>
              <a:rPr lang="en-US" sz="4000" b="1" dirty="0" smtClean="0">
                <a:solidFill>
                  <a:srgbClr val="008ACF"/>
                </a:solidFill>
                <a:latin typeface="Trebuchet MS Bold"/>
                <a:cs typeface="Trebuchet MS Bold"/>
              </a:rPr>
              <a:t>Module 2 in details</a:t>
            </a:r>
            <a:endParaRPr lang="en-GB" sz="4000" b="1" dirty="0">
              <a:solidFill>
                <a:srgbClr val="008ACF"/>
              </a:solidFill>
              <a:latin typeface="Trebuchet MS Bold"/>
              <a:cs typeface="Trebuchet MS Bold"/>
            </a:endParaRPr>
          </a:p>
        </p:txBody>
      </p:sp>
      <p:sp>
        <p:nvSpPr>
          <p:cNvPr id="4" name="Rettangolo 3"/>
          <p:cNvSpPr/>
          <p:nvPr/>
        </p:nvSpPr>
        <p:spPr>
          <a:xfrm>
            <a:off x="0" y="1364760"/>
            <a:ext cx="9143999" cy="4370427"/>
          </a:xfrm>
          <a:prstGeom prst="rect">
            <a:avLst/>
          </a:prstGeom>
        </p:spPr>
        <p:txBody>
          <a:bodyPr wrap="square">
            <a:spAutoFit/>
          </a:bodyPr>
          <a:lstStyle/>
          <a:p>
            <a:pPr marL="514350" indent="-514350">
              <a:buAutoNum type="arabicParenR"/>
            </a:pPr>
            <a:r>
              <a:rPr lang="en-US" sz="2000" dirty="0" smtClean="0"/>
              <a:t>Goals and principles of the handbook.</a:t>
            </a:r>
          </a:p>
          <a:p>
            <a:pPr marL="514350" indent="-514350">
              <a:buAutoNum type="arabicParenR"/>
            </a:pPr>
            <a:r>
              <a:rPr lang="en-US" sz="2000" dirty="0" smtClean="0"/>
              <a:t>HWF planning in EU countries.</a:t>
            </a:r>
          </a:p>
          <a:p>
            <a:pPr marL="971550" lvl="1" indent="-514350">
              <a:buFont typeface="Arial" pitchFamily="34" charset="0"/>
              <a:buChar char="•"/>
            </a:pPr>
            <a:r>
              <a:rPr lang="en-US" sz="2000" dirty="0" smtClean="0"/>
              <a:t>Definition of HWF planning.</a:t>
            </a:r>
          </a:p>
          <a:p>
            <a:pPr marL="971550" lvl="1" indent="-514350">
              <a:buFont typeface="Arial" pitchFamily="34" charset="0"/>
              <a:buChar char="•"/>
            </a:pPr>
            <a:r>
              <a:rPr lang="en-US" sz="2000" dirty="0" smtClean="0"/>
              <a:t>HWF planning "importance".</a:t>
            </a:r>
          </a:p>
          <a:p>
            <a:pPr marL="971550" lvl="1" indent="-514350">
              <a:buFont typeface="Arial" pitchFamily="34" charset="0"/>
              <a:buChar char="•"/>
            </a:pPr>
            <a:r>
              <a:rPr lang="en-US" sz="2000" dirty="0" smtClean="0"/>
              <a:t>HWF planning specificities in EU. </a:t>
            </a:r>
            <a:r>
              <a:rPr lang="en-US" sz="2000" b="1" i="1" dirty="0" smtClean="0"/>
              <a:t>[TO BE COMPLETED]</a:t>
            </a:r>
          </a:p>
          <a:p>
            <a:pPr marL="971550" lvl="1" indent="-514350">
              <a:buFont typeface="Arial" pitchFamily="34" charset="0"/>
              <a:buChar char="•"/>
            </a:pPr>
            <a:r>
              <a:rPr lang="en-US" sz="2000" dirty="0" smtClean="0"/>
              <a:t>HWF and HWF planning current situation in EU. </a:t>
            </a:r>
            <a:r>
              <a:rPr lang="en-US" sz="2000" b="1" i="1" dirty="0" smtClean="0"/>
              <a:t>[TO BE COMPLETED]</a:t>
            </a:r>
            <a:endParaRPr lang="en-US" sz="2000" dirty="0" smtClean="0"/>
          </a:p>
          <a:p>
            <a:pPr marL="971550" lvl="1" indent="-514350">
              <a:buFont typeface="Arial" pitchFamily="34" charset="0"/>
              <a:buChar char="•"/>
            </a:pPr>
            <a:r>
              <a:rPr lang="en-US" sz="2000" dirty="0" smtClean="0"/>
              <a:t>Advices of specific actions on EU level to improve HWF planning. </a:t>
            </a:r>
            <a:r>
              <a:rPr lang="en-US" sz="2000" b="1" i="1" dirty="0" smtClean="0"/>
              <a:t>[TO BE COMPLETED]</a:t>
            </a:r>
            <a:endParaRPr lang="en-US" sz="2000" dirty="0" smtClean="0"/>
          </a:p>
          <a:p>
            <a:pPr marL="514350" indent="-514350">
              <a:buAutoNum type="arabicParenR"/>
            </a:pPr>
            <a:r>
              <a:rPr lang="en-US" sz="2000" dirty="0" smtClean="0"/>
              <a:t>Elements of the HWF planning system.</a:t>
            </a:r>
          </a:p>
          <a:p>
            <a:pPr marL="971550" lvl="1" indent="-514350">
              <a:buFont typeface="Arial" pitchFamily="34" charset="0"/>
              <a:buChar char="•"/>
            </a:pPr>
            <a:r>
              <a:rPr lang="en-US" sz="2000" dirty="0" smtClean="0"/>
              <a:t>Goals</a:t>
            </a:r>
            <a:endParaRPr lang="it-IT" sz="2000" dirty="0" smtClean="0"/>
          </a:p>
          <a:p>
            <a:pPr marL="971550" lvl="1" indent="-514350">
              <a:buFont typeface="Arial" pitchFamily="34" charset="0"/>
              <a:buChar char="•"/>
            </a:pPr>
            <a:r>
              <a:rPr lang="en-US" sz="2000" dirty="0" smtClean="0"/>
              <a:t>Forecasting model</a:t>
            </a:r>
            <a:endParaRPr lang="it-IT" sz="2000" dirty="0" smtClean="0"/>
          </a:p>
          <a:p>
            <a:pPr marL="971550" lvl="1" indent="-514350">
              <a:buFont typeface="Arial" pitchFamily="34" charset="0"/>
              <a:buChar char="•"/>
            </a:pPr>
            <a:r>
              <a:rPr lang="en-US" sz="2000" dirty="0" smtClean="0"/>
              <a:t>Data for HWF planning</a:t>
            </a:r>
            <a:endParaRPr lang="it-IT" sz="2000" dirty="0" smtClean="0"/>
          </a:p>
          <a:p>
            <a:pPr marL="971550" lvl="1" indent="-514350">
              <a:buFont typeface="Arial" pitchFamily="34" charset="0"/>
              <a:buChar char="•"/>
            </a:pPr>
            <a:r>
              <a:rPr lang="en-US" sz="2000" dirty="0" smtClean="0"/>
              <a:t>Link between planning and policy actions</a:t>
            </a:r>
            <a:endParaRPr lang="it-IT" sz="2000" dirty="0" smtClean="0"/>
          </a:p>
          <a:p>
            <a:pPr marL="971550" lvl="1" indent="-514350">
              <a:buFont typeface="Arial" pitchFamily="34" charset="0"/>
              <a:buChar char="•"/>
            </a:pPr>
            <a:r>
              <a:rPr lang="en-US" sz="2000" dirty="0" smtClean="0"/>
              <a:t>Organization of the HWF planning system.</a:t>
            </a:r>
            <a:endParaRPr lang="it-IT" sz="2000" dirty="0" smtClean="0"/>
          </a:p>
        </p:txBody>
      </p:sp>
      <p:grpSp>
        <p:nvGrpSpPr>
          <p:cNvPr id="3" name="Gruppo 4"/>
          <p:cNvGrpSpPr/>
          <p:nvPr/>
        </p:nvGrpSpPr>
        <p:grpSpPr>
          <a:xfrm>
            <a:off x="6892119" y="0"/>
            <a:ext cx="2251881" cy="1992568"/>
            <a:chOff x="1473957" y="1655761"/>
            <a:chExt cx="5909484" cy="4104622"/>
          </a:xfrm>
        </p:grpSpPr>
        <p:sp>
          <p:nvSpPr>
            <p:cNvPr id="6" name="Forma a L 5"/>
            <p:cNvSpPr/>
            <p:nvPr/>
          </p:nvSpPr>
          <p:spPr>
            <a:xfrm rot="16200000">
              <a:off x="4459465" y="2836406"/>
              <a:ext cx="2571352" cy="3276601"/>
            </a:xfrm>
            <a:prstGeom prst="corner">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7" name="Forma a L 6"/>
            <p:cNvSpPr/>
            <p:nvPr/>
          </p:nvSpPr>
          <p:spPr>
            <a:xfrm rot="10800000">
              <a:off x="4462818" y="1655761"/>
              <a:ext cx="2920619" cy="2029133"/>
            </a:xfrm>
            <a:prstGeom prst="corner">
              <a:avLst>
                <a:gd name="adj1" fmla="val 50000"/>
                <a:gd name="adj2" fmla="val 69505"/>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8" name="Forma a L 7"/>
            <p:cNvSpPr/>
            <p:nvPr/>
          </p:nvSpPr>
          <p:spPr>
            <a:xfrm rot="5400000">
              <a:off x="1694507" y="1435213"/>
              <a:ext cx="2547760" cy="2988860"/>
            </a:xfrm>
            <a:prstGeom prst="corner">
              <a:avLst/>
            </a:prstGeom>
            <a:solidFill>
              <a:srgbClr val="CAD22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9" name="Forma a L 8"/>
            <p:cNvSpPr/>
            <p:nvPr/>
          </p:nvSpPr>
          <p:spPr>
            <a:xfrm>
              <a:off x="1473958" y="3684896"/>
              <a:ext cx="2988861" cy="2074459"/>
            </a:xfrm>
            <a:prstGeom prst="corner">
              <a:avLst>
                <a:gd name="adj1" fmla="val 50000"/>
                <a:gd name="adj2" fmla="val 72912"/>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5" name="Gruppo 8"/>
            <p:cNvGrpSpPr/>
            <p:nvPr/>
          </p:nvGrpSpPr>
          <p:grpSpPr>
            <a:xfrm>
              <a:off x="2470245" y="2060812"/>
              <a:ext cx="3971498" cy="3291381"/>
              <a:chOff x="2634018" y="1433015"/>
              <a:chExt cx="3971498" cy="3291381"/>
            </a:xfrm>
          </p:grpSpPr>
          <p:sp>
            <p:nvSpPr>
              <p:cNvPr id="15" name="Ovale 14"/>
              <p:cNvSpPr/>
              <p:nvPr/>
            </p:nvSpPr>
            <p:spPr>
              <a:xfrm>
                <a:off x="2634018" y="1433015"/>
                <a:ext cx="3971498" cy="3291381"/>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6" name="Ovale 6"/>
              <p:cNvSpPr/>
              <p:nvPr/>
            </p:nvSpPr>
            <p:spPr>
              <a:xfrm>
                <a:off x="3070752" y="2388357"/>
                <a:ext cx="3029802" cy="2333767"/>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7" name="Ovale 16"/>
              <p:cNvSpPr/>
              <p:nvPr/>
            </p:nvSpPr>
            <p:spPr>
              <a:xfrm>
                <a:off x="3739490" y="3248174"/>
                <a:ext cx="1678675" cy="1460310"/>
              </a:xfrm>
              <a:prstGeom prst="ellipse">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b="1" dirty="0"/>
              </a:p>
            </p:txBody>
          </p:sp>
        </p:grpSp>
      </p:grpSp>
    </p:spTree>
    <p:extLst>
      <p:ext uri="{BB962C8B-B14F-4D97-AF65-F5344CB8AC3E}">
        <p14:creationId xmlns:p14="http://schemas.microsoft.com/office/powerpoint/2010/main" xmlns="" val="3799269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8229600" cy="1143000"/>
          </a:xfrm>
          <a:prstGeom prst="rect">
            <a:avLst/>
          </a:prstGeom>
        </p:spPr>
        <p:txBody>
          <a:bodyPr/>
          <a:lstStyle/>
          <a:p>
            <a:pPr lvl="1" algn="l"/>
            <a:r>
              <a:rPr lang="en-US" sz="4000" b="1" dirty="0" smtClean="0">
                <a:solidFill>
                  <a:srgbClr val="008ACF"/>
                </a:solidFill>
                <a:latin typeface="Trebuchet MS Bold"/>
                <a:cs typeface="Trebuchet MS Bold"/>
              </a:rPr>
              <a:t>Main content: Module 3</a:t>
            </a:r>
            <a:endParaRPr lang="en-GB" sz="4000" b="1" dirty="0">
              <a:solidFill>
                <a:srgbClr val="008ACF"/>
              </a:solidFill>
              <a:latin typeface="Trebuchet MS Bold"/>
              <a:cs typeface="Trebuchet MS Bold"/>
            </a:endParaRPr>
          </a:p>
        </p:txBody>
      </p:sp>
      <p:sp>
        <p:nvSpPr>
          <p:cNvPr id="4" name="Rettangolo 3"/>
          <p:cNvSpPr/>
          <p:nvPr/>
        </p:nvSpPr>
        <p:spPr>
          <a:xfrm>
            <a:off x="177421" y="1869736"/>
            <a:ext cx="5650173" cy="3108543"/>
          </a:xfrm>
          <a:prstGeom prst="rect">
            <a:avLst/>
          </a:prstGeom>
        </p:spPr>
        <p:txBody>
          <a:bodyPr wrap="square">
            <a:spAutoFit/>
          </a:bodyPr>
          <a:lstStyle/>
          <a:p>
            <a:pPr algn="ctr"/>
            <a:r>
              <a:rPr lang="en-US" sz="2800" b="1" dirty="0" smtClean="0"/>
              <a:t>Methodology and notes</a:t>
            </a:r>
          </a:p>
          <a:p>
            <a:pPr algn="ctr"/>
            <a:endParaRPr lang="en-US" sz="2800" b="1" dirty="0" smtClean="0"/>
          </a:p>
          <a:p>
            <a:pPr marL="514350" indent="-514350">
              <a:buFont typeface="Arial" pitchFamily="34" charset="0"/>
              <a:buAutoNum type="arabicParenR"/>
            </a:pPr>
            <a:r>
              <a:rPr lang="en-US" sz="2800" dirty="0" smtClean="0"/>
              <a:t>Joint Action framework</a:t>
            </a:r>
          </a:p>
          <a:p>
            <a:pPr marL="514350" indent="-514350">
              <a:buFont typeface="Arial" pitchFamily="34" charset="0"/>
              <a:buAutoNum type="arabicParenR"/>
            </a:pPr>
            <a:endParaRPr lang="en-US" sz="2800" dirty="0" smtClean="0"/>
          </a:p>
          <a:p>
            <a:pPr marL="514350" indent="-514350">
              <a:buFont typeface="Arial" pitchFamily="34" charset="0"/>
              <a:buAutoNum type="arabicParenR"/>
            </a:pPr>
            <a:r>
              <a:rPr lang="en-US" sz="2800" dirty="0" smtClean="0"/>
              <a:t>How to use this “Handbook”</a:t>
            </a:r>
          </a:p>
          <a:p>
            <a:pPr marL="514350" indent="-514350">
              <a:buFont typeface="Arial" pitchFamily="34" charset="0"/>
              <a:buAutoNum type="arabicParenR"/>
            </a:pPr>
            <a:endParaRPr lang="en-US" sz="2800" dirty="0" smtClean="0"/>
          </a:p>
          <a:p>
            <a:pPr marL="514350" indent="-514350">
              <a:buFont typeface="Arial" pitchFamily="34" charset="0"/>
              <a:buAutoNum type="arabicParenR"/>
            </a:pPr>
            <a:r>
              <a:rPr lang="en-US" sz="2800" dirty="0" smtClean="0"/>
              <a:t>The seven countries selected </a:t>
            </a:r>
          </a:p>
        </p:txBody>
      </p:sp>
      <p:grpSp>
        <p:nvGrpSpPr>
          <p:cNvPr id="3" name="Gruppo 4"/>
          <p:cNvGrpSpPr/>
          <p:nvPr/>
        </p:nvGrpSpPr>
        <p:grpSpPr>
          <a:xfrm>
            <a:off x="6892119" y="0"/>
            <a:ext cx="2251881" cy="1992568"/>
            <a:chOff x="1473957" y="1655761"/>
            <a:chExt cx="5909484" cy="4104622"/>
          </a:xfrm>
        </p:grpSpPr>
        <p:sp>
          <p:nvSpPr>
            <p:cNvPr id="6" name="Forma a L 5"/>
            <p:cNvSpPr/>
            <p:nvPr/>
          </p:nvSpPr>
          <p:spPr>
            <a:xfrm rot="16200000">
              <a:off x="4459465" y="2836406"/>
              <a:ext cx="2571352" cy="3276601"/>
            </a:xfrm>
            <a:prstGeom prst="corner">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7" name="Forma a L 6"/>
            <p:cNvSpPr/>
            <p:nvPr/>
          </p:nvSpPr>
          <p:spPr>
            <a:xfrm rot="10800000">
              <a:off x="4462818" y="1655761"/>
              <a:ext cx="2920619" cy="2029133"/>
            </a:xfrm>
            <a:prstGeom prst="corner">
              <a:avLst>
                <a:gd name="adj1" fmla="val 50000"/>
                <a:gd name="adj2" fmla="val 69505"/>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8" name="Forma a L 7"/>
            <p:cNvSpPr/>
            <p:nvPr/>
          </p:nvSpPr>
          <p:spPr>
            <a:xfrm rot="5400000">
              <a:off x="1694507" y="1435213"/>
              <a:ext cx="2547760" cy="2988860"/>
            </a:xfrm>
            <a:prstGeom prst="corner">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9" name="Forma a L 8"/>
            <p:cNvSpPr/>
            <p:nvPr/>
          </p:nvSpPr>
          <p:spPr>
            <a:xfrm>
              <a:off x="1473958" y="3684896"/>
              <a:ext cx="2988861" cy="2074459"/>
            </a:xfrm>
            <a:prstGeom prst="corner">
              <a:avLst>
                <a:gd name="adj1" fmla="val 50000"/>
                <a:gd name="adj2" fmla="val 72912"/>
              </a:avLst>
            </a:prstGeom>
            <a:solidFill>
              <a:srgbClr val="FFFF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5" name="Gruppo 8"/>
            <p:cNvGrpSpPr/>
            <p:nvPr/>
          </p:nvGrpSpPr>
          <p:grpSpPr>
            <a:xfrm>
              <a:off x="2470245" y="2060812"/>
              <a:ext cx="3971498" cy="3291381"/>
              <a:chOff x="2634018" y="1433015"/>
              <a:chExt cx="3971498" cy="3291381"/>
            </a:xfrm>
          </p:grpSpPr>
          <p:sp>
            <p:nvSpPr>
              <p:cNvPr id="15" name="Ovale 14"/>
              <p:cNvSpPr/>
              <p:nvPr/>
            </p:nvSpPr>
            <p:spPr>
              <a:xfrm>
                <a:off x="2634018" y="1433015"/>
                <a:ext cx="3971498" cy="3291381"/>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6" name="Ovale 6"/>
              <p:cNvSpPr/>
              <p:nvPr/>
            </p:nvSpPr>
            <p:spPr>
              <a:xfrm>
                <a:off x="3070752" y="2388357"/>
                <a:ext cx="3029802" cy="2333767"/>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7" name="Ovale 16"/>
              <p:cNvSpPr/>
              <p:nvPr/>
            </p:nvSpPr>
            <p:spPr>
              <a:xfrm>
                <a:off x="3739490" y="3248174"/>
                <a:ext cx="1678675" cy="1460310"/>
              </a:xfrm>
              <a:prstGeom prst="ellipse">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b="1" dirty="0"/>
              </a:p>
            </p:txBody>
          </p:sp>
        </p:grpSp>
      </p:grpSp>
      <p:pic>
        <p:nvPicPr>
          <p:cNvPr id="13" name="Picture 1" descr="C:\Users\Paolo\AppData\Local\Microsoft\Windows\Temporary Internet Files\Content.IE5\MMEKE4HL\MC900312604[1].wmf"/>
          <p:cNvPicPr>
            <a:picLocks noChangeAspect="1" noChangeArrowheads="1"/>
          </p:cNvPicPr>
          <p:nvPr/>
        </p:nvPicPr>
        <p:blipFill>
          <a:blip r:embed="rId2"/>
          <a:srcRect/>
          <a:stretch>
            <a:fillRect/>
          </a:stretch>
        </p:blipFill>
        <p:spPr bwMode="auto">
          <a:xfrm>
            <a:off x="6007063" y="2838733"/>
            <a:ext cx="3044196" cy="2439801"/>
          </a:xfrm>
          <a:prstGeom prst="rect">
            <a:avLst/>
          </a:prstGeom>
          <a:noFill/>
        </p:spPr>
      </p:pic>
      <p:sp>
        <p:nvSpPr>
          <p:cNvPr id="14" name="CasellaDiTesto 13"/>
          <p:cNvSpPr txBox="1"/>
          <p:nvPr/>
        </p:nvSpPr>
        <p:spPr>
          <a:xfrm>
            <a:off x="6605518" y="3425585"/>
            <a:ext cx="1251279" cy="830997"/>
          </a:xfrm>
          <a:prstGeom prst="rect">
            <a:avLst/>
          </a:prstGeom>
          <a:noFill/>
        </p:spPr>
        <p:txBody>
          <a:bodyPr wrap="square" rtlCol="0">
            <a:spAutoFit/>
          </a:bodyPr>
          <a:lstStyle/>
          <a:p>
            <a:pPr algn="ctr"/>
            <a:r>
              <a:rPr lang="it-IT" sz="4800" b="1" dirty="0" smtClean="0">
                <a:solidFill>
                  <a:srgbClr val="FFFF00"/>
                </a:solidFill>
                <a:effectLst>
                  <a:outerShdw blurRad="38100" dist="38100" dir="2700000" algn="tl">
                    <a:srgbClr val="000000">
                      <a:alpha val="43137"/>
                    </a:srgbClr>
                  </a:outerShdw>
                </a:effectLst>
              </a:rPr>
              <a:t>50%</a:t>
            </a:r>
            <a:endParaRPr lang="it-IT" sz="4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99269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8229600" cy="1143000"/>
          </a:xfrm>
          <a:prstGeom prst="rect">
            <a:avLst/>
          </a:prstGeom>
        </p:spPr>
        <p:txBody>
          <a:bodyPr/>
          <a:lstStyle/>
          <a:p>
            <a:pPr lvl="1" algn="l"/>
            <a:r>
              <a:rPr lang="en-US" sz="4000" b="1" dirty="0" smtClean="0">
                <a:solidFill>
                  <a:srgbClr val="008ACF"/>
                </a:solidFill>
                <a:latin typeface="Trebuchet MS Bold"/>
                <a:cs typeface="Trebuchet MS Bold"/>
              </a:rPr>
              <a:t>Module 3 in details</a:t>
            </a:r>
            <a:endParaRPr lang="en-GB" sz="4000" b="1" dirty="0">
              <a:solidFill>
                <a:srgbClr val="008ACF"/>
              </a:solidFill>
              <a:latin typeface="Trebuchet MS Bold"/>
              <a:cs typeface="Trebuchet MS Bold"/>
            </a:endParaRPr>
          </a:p>
        </p:txBody>
      </p:sp>
      <p:sp>
        <p:nvSpPr>
          <p:cNvPr id="4" name="Rettangolo 3"/>
          <p:cNvSpPr/>
          <p:nvPr/>
        </p:nvSpPr>
        <p:spPr>
          <a:xfrm>
            <a:off x="68237" y="1869736"/>
            <a:ext cx="8966580" cy="3785652"/>
          </a:xfrm>
          <a:prstGeom prst="rect">
            <a:avLst/>
          </a:prstGeom>
        </p:spPr>
        <p:txBody>
          <a:bodyPr wrap="square">
            <a:spAutoFit/>
          </a:bodyPr>
          <a:lstStyle/>
          <a:p>
            <a:pPr algn="ctr"/>
            <a:r>
              <a:rPr lang="en-US" sz="2000" b="1" dirty="0" smtClean="0"/>
              <a:t>Methodology and notes</a:t>
            </a:r>
          </a:p>
          <a:p>
            <a:pPr algn="ctr"/>
            <a:endParaRPr lang="en-US" sz="2000" b="1" dirty="0" smtClean="0"/>
          </a:p>
          <a:p>
            <a:pPr marL="514350" indent="-514350">
              <a:buFont typeface="Arial" pitchFamily="34" charset="0"/>
              <a:buAutoNum type="arabicParenR"/>
            </a:pPr>
            <a:r>
              <a:rPr lang="en-US" sz="2000" dirty="0" smtClean="0"/>
              <a:t>Joint Action framework</a:t>
            </a:r>
          </a:p>
          <a:p>
            <a:pPr marL="514350" indent="-514350">
              <a:buFont typeface="Arial" pitchFamily="34" charset="0"/>
              <a:buAutoNum type="arabicParenR"/>
            </a:pPr>
            <a:r>
              <a:rPr lang="en-US" sz="2000" dirty="0" smtClean="0"/>
              <a:t>How to use this “Handbook”</a:t>
            </a:r>
          </a:p>
          <a:p>
            <a:pPr marL="971550" lvl="1" indent="-514350">
              <a:buFont typeface="Arial" pitchFamily="34" charset="0"/>
              <a:buChar char="•"/>
            </a:pPr>
            <a:r>
              <a:rPr lang="en-US" sz="2000" dirty="0" smtClean="0"/>
              <a:t>Users of the handbook. </a:t>
            </a:r>
            <a:r>
              <a:rPr lang="en-US" sz="2000" b="1" i="1" dirty="0" smtClean="0"/>
              <a:t>[TO BE COMPLETED]</a:t>
            </a:r>
            <a:endParaRPr lang="en-US" sz="2000" dirty="0" smtClean="0"/>
          </a:p>
          <a:p>
            <a:pPr marL="971550" lvl="1" indent="-514350">
              <a:buFont typeface="Arial" pitchFamily="34" charset="0"/>
              <a:buChar char="•"/>
            </a:pPr>
            <a:r>
              <a:rPr lang="en-US" sz="2000" dirty="0" smtClean="0"/>
              <a:t>Handbook as collection of experiences. </a:t>
            </a:r>
            <a:r>
              <a:rPr lang="en-US" sz="2000" b="1" i="1" dirty="0" smtClean="0"/>
              <a:t>[TO BE COMPLETED]</a:t>
            </a:r>
            <a:endParaRPr lang="en-US" sz="2000" dirty="0" smtClean="0"/>
          </a:p>
          <a:p>
            <a:pPr marL="971550" lvl="1" indent="-514350">
              <a:buFont typeface="Arial" pitchFamily="34" charset="0"/>
              <a:buChar char="•"/>
            </a:pPr>
            <a:r>
              <a:rPr lang="en-US" sz="2000" dirty="0" smtClean="0"/>
              <a:t>Handbook as inventory of good practices and tools. </a:t>
            </a:r>
            <a:r>
              <a:rPr lang="en-US" sz="2000" b="1" i="1" dirty="0" smtClean="0"/>
              <a:t>[TO BE COMPLETED]</a:t>
            </a:r>
            <a:endParaRPr lang="en-US" sz="2000" dirty="0" smtClean="0"/>
          </a:p>
          <a:p>
            <a:pPr marL="971550" lvl="1" indent="-514350">
              <a:buFont typeface="Arial" pitchFamily="34" charset="0"/>
              <a:buChar char="•"/>
            </a:pPr>
            <a:r>
              <a:rPr lang="en-US" sz="2000" dirty="0" smtClean="0"/>
              <a:t>Handbook as guidelines. </a:t>
            </a:r>
            <a:r>
              <a:rPr lang="en-US" sz="2000" b="1" i="1" dirty="0" smtClean="0"/>
              <a:t>[TO BE COMPLETED]</a:t>
            </a:r>
            <a:endParaRPr lang="en-US" sz="2000" dirty="0" smtClean="0"/>
          </a:p>
          <a:p>
            <a:pPr marL="514350" indent="-514350">
              <a:buFont typeface="Arial" pitchFamily="34" charset="0"/>
              <a:buAutoNum type="arabicParenR"/>
            </a:pPr>
            <a:r>
              <a:rPr lang="en-US" sz="2000" dirty="0" smtClean="0"/>
              <a:t>The seven countries selected</a:t>
            </a:r>
          </a:p>
          <a:p>
            <a:pPr marL="971550" lvl="1" indent="-514350">
              <a:buFont typeface="Arial" pitchFamily="34" charset="0"/>
              <a:buChar char="•"/>
            </a:pPr>
            <a:r>
              <a:rPr lang="en-US" sz="2000" dirty="0" smtClean="0"/>
              <a:t>Assumptions.</a:t>
            </a:r>
          </a:p>
          <a:p>
            <a:pPr marL="971550" lvl="1" indent="-514350">
              <a:buFont typeface="Arial" pitchFamily="34" charset="0"/>
              <a:buChar char="•"/>
            </a:pPr>
            <a:r>
              <a:rPr lang="en-US" sz="2000" dirty="0" smtClean="0"/>
              <a:t>Inclusion criteria.</a:t>
            </a:r>
          </a:p>
          <a:p>
            <a:pPr marL="971550" lvl="1" indent="-514350">
              <a:buFont typeface="Arial" pitchFamily="34" charset="0"/>
              <a:buChar char="•"/>
            </a:pPr>
            <a:r>
              <a:rPr lang="en-US" sz="2000" dirty="0" smtClean="0"/>
              <a:t>Selection.</a:t>
            </a:r>
          </a:p>
        </p:txBody>
      </p:sp>
      <p:grpSp>
        <p:nvGrpSpPr>
          <p:cNvPr id="3" name="Gruppo 4"/>
          <p:cNvGrpSpPr/>
          <p:nvPr/>
        </p:nvGrpSpPr>
        <p:grpSpPr>
          <a:xfrm>
            <a:off x="6892119" y="0"/>
            <a:ext cx="2251881" cy="1992568"/>
            <a:chOff x="1473957" y="1655761"/>
            <a:chExt cx="5909484" cy="4104622"/>
          </a:xfrm>
        </p:grpSpPr>
        <p:sp>
          <p:nvSpPr>
            <p:cNvPr id="6" name="Forma a L 5"/>
            <p:cNvSpPr/>
            <p:nvPr/>
          </p:nvSpPr>
          <p:spPr>
            <a:xfrm rot="16200000">
              <a:off x="4459465" y="2836406"/>
              <a:ext cx="2571352" cy="3276601"/>
            </a:xfrm>
            <a:prstGeom prst="corner">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7" name="Forma a L 6"/>
            <p:cNvSpPr/>
            <p:nvPr/>
          </p:nvSpPr>
          <p:spPr>
            <a:xfrm rot="10800000">
              <a:off x="4462818" y="1655761"/>
              <a:ext cx="2920619" cy="2029133"/>
            </a:xfrm>
            <a:prstGeom prst="corner">
              <a:avLst>
                <a:gd name="adj1" fmla="val 50000"/>
                <a:gd name="adj2" fmla="val 69505"/>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8" name="Forma a L 7"/>
            <p:cNvSpPr/>
            <p:nvPr/>
          </p:nvSpPr>
          <p:spPr>
            <a:xfrm rot="5400000">
              <a:off x="1694507" y="1435213"/>
              <a:ext cx="2547760" cy="2988860"/>
            </a:xfrm>
            <a:prstGeom prst="corner">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9" name="Forma a L 8"/>
            <p:cNvSpPr/>
            <p:nvPr/>
          </p:nvSpPr>
          <p:spPr>
            <a:xfrm>
              <a:off x="1473958" y="3684896"/>
              <a:ext cx="2988861" cy="2074459"/>
            </a:xfrm>
            <a:prstGeom prst="corner">
              <a:avLst>
                <a:gd name="adj1" fmla="val 50000"/>
                <a:gd name="adj2" fmla="val 72912"/>
              </a:avLst>
            </a:prstGeom>
            <a:solidFill>
              <a:srgbClr val="FFFF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5" name="Gruppo 8"/>
            <p:cNvGrpSpPr/>
            <p:nvPr/>
          </p:nvGrpSpPr>
          <p:grpSpPr>
            <a:xfrm>
              <a:off x="2470245" y="2060812"/>
              <a:ext cx="3971498" cy="3291381"/>
              <a:chOff x="2634018" y="1433015"/>
              <a:chExt cx="3971498" cy="3291381"/>
            </a:xfrm>
          </p:grpSpPr>
          <p:sp>
            <p:nvSpPr>
              <p:cNvPr id="15" name="Ovale 14"/>
              <p:cNvSpPr/>
              <p:nvPr/>
            </p:nvSpPr>
            <p:spPr>
              <a:xfrm>
                <a:off x="2634018" y="1433015"/>
                <a:ext cx="3971498" cy="3291381"/>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6" name="Ovale 6"/>
              <p:cNvSpPr/>
              <p:nvPr/>
            </p:nvSpPr>
            <p:spPr>
              <a:xfrm>
                <a:off x="3070752" y="2388357"/>
                <a:ext cx="3029802" cy="2333767"/>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7" name="Ovale 16"/>
              <p:cNvSpPr/>
              <p:nvPr/>
            </p:nvSpPr>
            <p:spPr>
              <a:xfrm>
                <a:off x="3739490" y="3248174"/>
                <a:ext cx="1678675" cy="1460310"/>
              </a:xfrm>
              <a:prstGeom prst="ellipse">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b="1" dirty="0"/>
              </a:p>
            </p:txBody>
          </p:sp>
        </p:grpSp>
      </p:grpSp>
    </p:spTree>
    <p:extLst>
      <p:ext uri="{BB962C8B-B14F-4D97-AF65-F5344CB8AC3E}">
        <p14:creationId xmlns:p14="http://schemas.microsoft.com/office/powerpoint/2010/main" xmlns="" val="3799269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8229600" cy="1143000"/>
          </a:xfrm>
          <a:prstGeom prst="rect">
            <a:avLst/>
          </a:prstGeom>
        </p:spPr>
        <p:txBody>
          <a:bodyPr/>
          <a:lstStyle/>
          <a:p>
            <a:pPr lvl="1" algn="l"/>
            <a:r>
              <a:rPr lang="en-US" sz="4000" b="1" dirty="0" smtClean="0">
                <a:solidFill>
                  <a:srgbClr val="008ACF"/>
                </a:solidFill>
                <a:latin typeface="Trebuchet MS Bold"/>
                <a:cs typeface="Trebuchet MS Bold"/>
              </a:rPr>
              <a:t>Main content: Module 7</a:t>
            </a:r>
            <a:endParaRPr lang="en-GB" sz="4000" b="1" dirty="0">
              <a:solidFill>
                <a:srgbClr val="008ACF"/>
              </a:solidFill>
              <a:latin typeface="Trebuchet MS Bold"/>
              <a:cs typeface="Trebuchet MS Bold"/>
            </a:endParaRPr>
          </a:p>
        </p:txBody>
      </p:sp>
      <p:sp>
        <p:nvSpPr>
          <p:cNvPr id="4" name="Rettangolo 3"/>
          <p:cNvSpPr/>
          <p:nvPr/>
        </p:nvSpPr>
        <p:spPr>
          <a:xfrm>
            <a:off x="177421" y="1869736"/>
            <a:ext cx="5650173" cy="3970318"/>
          </a:xfrm>
          <a:prstGeom prst="rect">
            <a:avLst/>
          </a:prstGeom>
        </p:spPr>
        <p:txBody>
          <a:bodyPr wrap="square">
            <a:spAutoFit/>
          </a:bodyPr>
          <a:lstStyle/>
          <a:p>
            <a:pPr algn="ctr"/>
            <a:r>
              <a:rPr lang="en-US" sz="2800" b="1" dirty="0" smtClean="0"/>
              <a:t>Recommendations</a:t>
            </a:r>
          </a:p>
          <a:p>
            <a:pPr algn="ctr"/>
            <a:endParaRPr lang="en-US" sz="2800" b="1" dirty="0" smtClean="0"/>
          </a:p>
          <a:p>
            <a:pPr marL="514350" indent="-514350">
              <a:buFont typeface="Arial" pitchFamily="34" charset="0"/>
              <a:buAutoNum type="arabicParenR"/>
            </a:pPr>
            <a:r>
              <a:rPr lang="en-US" sz="2800" dirty="0" smtClean="0"/>
              <a:t>Recommendations for the implementation of a HWF planning system. </a:t>
            </a:r>
            <a:r>
              <a:rPr lang="en-US" sz="2000" b="1" i="1" dirty="0" smtClean="0"/>
              <a:t>[TO BE COMPLETED]</a:t>
            </a:r>
          </a:p>
          <a:p>
            <a:pPr marL="514350" indent="-514350">
              <a:buFont typeface="Arial" pitchFamily="34" charset="0"/>
              <a:buAutoNum type="arabicParenR"/>
            </a:pPr>
            <a:endParaRPr lang="en-US" sz="2800" dirty="0" smtClean="0"/>
          </a:p>
          <a:p>
            <a:pPr marL="514350" indent="-514350">
              <a:buFont typeface="Arial" pitchFamily="34" charset="0"/>
              <a:buAutoNum type="arabicParenR"/>
            </a:pPr>
            <a:r>
              <a:rPr lang="en-US" sz="2800" dirty="0" smtClean="0"/>
              <a:t>Recommendations for the improvement of a HWF planning system. </a:t>
            </a:r>
            <a:r>
              <a:rPr lang="en-US" sz="2000" b="1" i="1" dirty="0" smtClean="0"/>
              <a:t>[TO BE COMPLETED]</a:t>
            </a:r>
            <a:endParaRPr lang="en-US" sz="2800" dirty="0" smtClean="0"/>
          </a:p>
        </p:txBody>
      </p:sp>
      <p:grpSp>
        <p:nvGrpSpPr>
          <p:cNvPr id="3" name="Gruppo 4"/>
          <p:cNvGrpSpPr/>
          <p:nvPr/>
        </p:nvGrpSpPr>
        <p:grpSpPr>
          <a:xfrm>
            <a:off x="6892119" y="0"/>
            <a:ext cx="2251881" cy="1992568"/>
            <a:chOff x="1473957" y="1655761"/>
            <a:chExt cx="5909484" cy="4104622"/>
          </a:xfrm>
        </p:grpSpPr>
        <p:sp>
          <p:nvSpPr>
            <p:cNvPr id="6" name="Forma a L 5"/>
            <p:cNvSpPr/>
            <p:nvPr/>
          </p:nvSpPr>
          <p:spPr>
            <a:xfrm rot="16200000">
              <a:off x="4459465" y="2836406"/>
              <a:ext cx="2571352" cy="3276601"/>
            </a:xfrm>
            <a:prstGeom prst="corner">
              <a:avLst/>
            </a:prstGeom>
            <a:solidFill>
              <a:srgbClr val="FF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7" name="Forma a L 6"/>
            <p:cNvSpPr/>
            <p:nvPr/>
          </p:nvSpPr>
          <p:spPr>
            <a:xfrm rot="10800000">
              <a:off x="4462818" y="1655761"/>
              <a:ext cx="2920619" cy="2029133"/>
            </a:xfrm>
            <a:prstGeom prst="corner">
              <a:avLst>
                <a:gd name="adj1" fmla="val 50000"/>
                <a:gd name="adj2" fmla="val 69505"/>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8" name="Forma a L 7"/>
            <p:cNvSpPr/>
            <p:nvPr/>
          </p:nvSpPr>
          <p:spPr>
            <a:xfrm rot="5400000">
              <a:off x="1694507" y="1435213"/>
              <a:ext cx="2547760" cy="2988860"/>
            </a:xfrm>
            <a:prstGeom prst="corner">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9" name="Forma a L 8"/>
            <p:cNvSpPr/>
            <p:nvPr/>
          </p:nvSpPr>
          <p:spPr>
            <a:xfrm>
              <a:off x="1473958" y="3684896"/>
              <a:ext cx="2988861" cy="2074459"/>
            </a:xfrm>
            <a:prstGeom prst="corner">
              <a:avLst>
                <a:gd name="adj1" fmla="val 50000"/>
                <a:gd name="adj2" fmla="val 72912"/>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5" name="Gruppo 8"/>
            <p:cNvGrpSpPr/>
            <p:nvPr/>
          </p:nvGrpSpPr>
          <p:grpSpPr>
            <a:xfrm>
              <a:off x="2470245" y="2060812"/>
              <a:ext cx="3971498" cy="3291381"/>
              <a:chOff x="2634018" y="1433015"/>
              <a:chExt cx="3971498" cy="3291381"/>
            </a:xfrm>
          </p:grpSpPr>
          <p:sp>
            <p:nvSpPr>
              <p:cNvPr id="15" name="Ovale 14"/>
              <p:cNvSpPr/>
              <p:nvPr/>
            </p:nvSpPr>
            <p:spPr>
              <a:xfrm>
                <a:off x="2634018" y="1433015"/>
                <a:ext cx="3971498" cy="3291381"/>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6" name="Ovale 6"/>
              <p:cNvSpPr/>
              <p:nvPr/>
            </p:nvSpPr>
            <p:spPr>
              <a:xfrm>
                <a:off x="3070752" y="2388357"/>
                <a:ext cx="3029802" cy="2333767"/>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7" name="Ovale 16"/>
              <p:cNvSpPr/>
              <p:nvPr/>
            </p:nvSpPr>
            <p:spPr>
              <a:xfrm>
                <a:off x="3739490" y="3248174"/>
                <a:ext cx="1678675" cy="1460310"/>
              </a:xfrm>
              <a:prstGeom prst="ellipse">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b="1" dirty="0"/>
              </a:p>
            </p:txBody>
          </p:sp>
        </p:grpSp>
      </p:grpSp>
      <p:pic>
        <p:nvPicPr>
          <p:cNvPr id="13" name="Picture 1" descr="C:\Users\Paolo\AppData\Local\Microsoft\Windows\Temporary Internet Files\Content.IE5\MMEKE4HL\MC900312604[1].wmf"/>
          <p:cNvPicPr>
            <a:picLocks noChangeAspect="1" noChangeArrowheads="1"/>
          </p:cNvPicPr>
          <p:nvPr/>
        </p:nvPicPr>
        <p:blipFill>
          <a:blip r:embed="rId2"/>
          <a:srcRect/>
          <a:stretch>
            <a:fillRect/>
          </a:stretch>
        </p:blipFill>
        <p:spPr bwMode="auto">
          <a:xfrm>
            <a:off x="6007063" y="2838733"/>
            <a:ext cx="3044196" cy="2439801"/>
          </a:xfrm>
          <a:prstGeom prst="rect">
            <a:avLst/>
          </a:prstGeom>
          <a:noFill/>
        </p:spPr>
      </p:pic>
      <p:sp>
        <p:nvSpPr>
          <p:cNvPr id="14" name="CasellaDiTesto 13"/>
          <p:cNvSpPr txBox="1"/>
          <p:nvPr/>
        </p:nvSpPr>
        <p:spPr>
          <a:xfrm>
            <a:off x="6605518" y="3425585"/>
            <a:ext cx="1251279" cy="830997"/>
          </a:xfrm>
          <a:prstGeom prst="rect">
            <a:avLst/>
          </a:prstGeom>
          <a:noFill/>
        </p:spPr>
        <p:txBody>
          <a:bodyPr wrap="square" rtlCol="0">
            <a:spAutoFit/>
          </a:bodyPr>
          <a:lstStyle/>
          <a:p>
            <a:pPr algn="ctr"/>
            <a:r>
              <a:rPr lang="it-IT" sz="4800" b="1" dirty="0" smtClean="0">
                <a:solidFill>
                  <a:srgbClr val="FF0000"/>
                </a:solidFill>
                <a:effectLst>
                  <a:outerShdw blurRad="38100" dist="38100" dir="2700000" algn="tl">
                    <a:srgbClr val="000000">
                      <a:alpha val="43137"/>
                    </a:srgbClr>
                  </a:outerShdw>
                </a:effectLst>
              </a:rPr>
              <a:t>0%</a:t>
            </a:r>
            <a:endParaRPr lang="it-IT"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99269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6434919" cy="1143000"/>
          </a:xfrm>
          <a:prstGeom prst="rect">
            <a:avLst/>
          </a:prstGeom>
        </p:spPr>
        <p:txBody>
          <a:bodyPr/>
          <a:lstStyle/>
          <a:p>
            <a:pPr lvl="1" algn="l"/>
            <a:r>
              <a:rPr lang="en-US" sz="4000" b="1" dirty="0" smtClean="0">
                <a:solidFill>
                  <a:srgbClr val="008ACF"/>
                </a:solidFill>
                <a:latin typeface="Trebuchet MS Bold"/>
                <a:cs typeface="Trebuchet MS Bold"/>
              </a:rPr>
              <a:t>Module 7: plan to complete it</a:t>
            </a:r>
            <a:endParaRPr lang="en-GB" sz="4000" b="1" dirty="0">
              <a:solidFill>
                <a:srgbClr val="008ACF"/>
              </a:solidFill>
              <a:latin typeface="Trebuchet MS Bold"/>
              <a:cs typeface="Trebuchet MS Bold"/>
            </a:endParaRPr>
          </a:p>
        </p:txBody>
      </p:sp>
      <p:sp>
        <p:nvSpPr>
          <p:cNvPr id="4" name="Rettangolo 3"/>
          <p:cNvSpPr/>
          <p:nvPr/>
        </p:nvSpPr>
        <p:spPr>
          <a:xfrm>
            <a:off x="177421" y="2251880"/>
            <a:ext cx="8607734" cy="3416320"/>
          </a:xfrm>
          <a:prstGeom prst="rect">
            <a:avLst/>
          </a:prstGeom>
        </p:spPr>
        <p:txBody>
          <a:bodyPr wrap="square">
            <a:spAutoFit/>
          </a:bodyPr>
          <a:lstStyle/>
          <a:p>
            <a:pPr algn="ctr"/>
            <a:endParaRPr lang="en-US" sz="2400" b="1" dirty="0" smtClean="0"/>
          </a:p>
          <a:p>
            <a:pPr marL="514350" indent="-514350"/>
            <a:r>
              <a:rPr lang="en-US" sz="2400" dirty="0" smtClean="0"/>
              <a:t>Recommendations </a:t>
            </a:r>
            <a:r>
              <a:rPr lang="en-US" sz="2400" dirty="0" smtClean="0"/>
              <a:t>for the </a:t>
            </a:r>
            <a:r>
              <a:rPr lang="en-US" sz="2400" b="1" dirty="0" smtClean="0"/>
              <a:t>implementation</a:t>
            </a:r>
            <a:r>
              <a:rPr lang="en-US" sz="2400" dirty="0" smtClean="0"/>
              <a:t> of a HWF planning </a:t>
            </a:r>
            <a:r>
              <a:rPr lang="en-US" sz="2400" dirty="0" smtClean="0"/>
              <a:t>system </a:t>
            </a:r>
          </a:p>
          <a:p>
            <a:pPr marL="514350" indent="-514350"/>
            <a:r>
              <a:rPr lang="en-US" sz="2400" dirty="0" smtClean="0">
                <a:sym typeface="Wingdings" pitchFamily="2" charset="2"/>
              </a:rPr>
              <a:t>	</a:t>
            </a:r>
            <a:r>
              <a:rPr lang="en-US" sz="2400" dirty="0" smtClean="0">
                <a:solidFill>
                  <a:srgbClr val="FF0000"/>
                </a:solidFill>
                <a:sym typeface="Wingdings" pitchFamily="2" charset="2"/>
              </a:rPr>
              <a:t> webinar with selected WP5 partners</a:t>
            </a:r>
            <a:endParaRPr lang="en-US" b="1" i="1" dirty="0" smtClean="0">
              <a:solidFill>
                <a:srgbClr val="FF0000"/>
              </a:solidFill>
            </a:endParaRPr>
          </a:p>
          <a:p>
            <a:pPr marL="514350" indent="-514350">
              <a:buFont typeface="Arial" pitchFamily="34" charset="0"/>
              <a:buAutoNum type="arabicParenR"/>
            </a:pPr>
            <a:endParaRPr lang="en-US" sz="2400" dirty="0" smtClean="0"/>
          </a:p>
          <a:p>
            <a:pPr marL="514350" indent="-514350"/>
            <a:r>
              <a:rPr lang="en-US" sz="2400" dirty="0" smtClean="0"/>
              <a:t>Recommendations for the </a:t>
            </a:r>
            <a:r>
              <a:rPr lang="en-US" sz="2400" b="1" dirty="0" smtClean="0"/>
              <a:t>improvement</a:t>
            </a:r>
            <a:r>
              <a:rPr lang="en-US" sz="2400" dirty="0" smtClean="0"/>
              <a:t> of a HWF planning system. </a:t>
            </a:r>
            <a:endParaRPr lang="en-US" sz="2400" dirty="0" smtClean="0"/>
          </a:p>
          <a:p>
            <a:pPr marL="514350" indent="-514350"/>
            <a:r>
              <a:rPr lang="en-US" sz="2400" dirty="0" smtClean="0">
                <a:sym typeface="Wingdings" pitchFamily="2" charset="2"/>
              </a:rPr>
              <a:t>	</a:t>
            </a:r>
            <a:r>
              <a:rPr lang="en-US" sz="2400" dirty="0" smtClean="0">
                <a:solidFill>
                  <a:srgbClr val="FF0000"/>
                </a:solidFill>
                <a:sym typeface="Wingdings" pitchFamily="2" charset="2"/>
              </a:rPr>
              <a:t> discussion with </a:t>
            </a:r>
            <a:r>
              <a:rPr lang="en-US" sz="2400" dirty="0" err="1" smtClean="0">
                <a:solidFill>
                  <a:srgbClr val="FF0000"/>
                </a:solidFill>
                <a:sym typeface="Wingdings" pitchFamily="2" charset="2"/>
              </a:rPr>
              <a:t>incountry</a:t>
            </a:r>
            <a:r>
              <a:rPr lang="en-US" sz="2400" dirty="0" smtClean="0">
                <a:solidFill>
                  <a:srgbClr val="FF0000"/>
                </a:solidFill>
                <a:sym typeface="Wingdings" pitchFamily="2" charset="2"/>
              </a:rPr>
              <a:t> experts about “missing parts” that other countries developed (Considering also </a:t>
            </a:r>
            <a:r>
              <a:rPr lang="en-US" sz="2400" dirty="0" err="1" smtClean="0">
                <a:solidFill>
                  <a:srgbClr val="FF0000"/>
                </a:solidFill>
                <a:sym typeface="Wingdings" pitchFamily="2" charset="2"/>
              </a:rPr>
              <a:t>Matrix’suggestions</a:t>
            </a:r>
            <a:r>
              <a:rPr lang="en-US" sz="2400" dirty="0" smtClean="0">
                <a:solidFill>
                  <a:srgbClr val="FF0000"/>
                </a:solidFill>
                <a:sym typeface="Wingdings" pitchFamily="2" charset="2"/>
              </a:rPr>
              <a:t>)</a:t>
            </a:r>
            <a:endParaRPr lang="en-US" sz="2400" dirty="0" smtClean="0"/>
          </a:p>
        </p:txBody>
      </p:sp>
      <p:grpSp>
        <p:nvGrpSpPr>
          <p:cNvPr id="3" name="Gruppo 4"/>
          <p:cNvGrpSpPr/>
          <p:nvPr/>
        </p:nvGrpSpPr>
        <p:grpSpPr>
          <a:xfrm>
            <a:off x="6892119" y="0"/>
            <a:ext cx="2251881" cy="1992568"/>
            <a:chOff x="1473957" y="1655761"/>
            <a:chExt cx="5909484" cy="4104622"/>
          </a:xfrm>
        </p:grpSpPr>
        <p:sp>
          <p:nvSpPr>
            <p:cNvPr id="6" name="Forma a L 5"/>
            <p:cNvSpPr/>
            <p:nvPr/>
          </p:nvSpPr>
          <p:spPr>
            <a:xfrm rot="16200000">
              <a:off x="4459465" y="2836406"/>
              <a:ext cx="2571352" cy="3276601"/>
            </a:xfrm>
            <a:prstGeom prst="corner">
              <a:avLst/>
            </a:prstGeom>
            <a:solidFill>
              <a:srgbClr val="FF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7" name="Forma a L 6"/>
            <p:cNvSpPr/>
            <p:nvPr/>
          </p:nvSpPr>
          <p:spPr>
            <a:xfrm rot="10800000">
              <a:off x="4462818" y="1655761"/>
              <a:ext cx="2920619" cy="2029133"/>
            </a:xfrm>
            <a:prstGeom prst="corner">
              <a:avLst>
                <a:gd name="adj1" fmla="val 50000"/>
                <a:gd name="adj2" fmla="val 69505"/>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8" name="Forma a L 7"/>
            <p:cNvSpPr/>
            <p:nvPr/>
          </p:nvSpPr>
          <p:spPr>
            <a:xfrm rot="5400000">
              <a:off x="1694507" y="1435213"/>
              <a:ext cx="2547760" cy="2988860"/>
            </a:xfrm>
            <a:prstGeom prst="corner">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9" name="Forma a L 8"/>
            <p:cNvSpPr/>
            <p:nvPr/>
          </p:nvSpPr>
          <p:spPr>
            <a:xfrm>
              <a:off x="1473958" y="3684896"/>
              <a:ext cx="2988861" cy="2074459"/>
            </a:xfrm>
            <a:prstGeom prst="corner">
              <a:avLst>
                <a:gd name="adj1" fmla="val 50000"/>
                <a:gd name="adj2" fmla="val 72912"/>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5" name="Gruppo 8"/>
            <p:cNvGrpSpPr/>
            <p:nvPr/>
          </p:nvGrpSpPr>
          <p:grpSpPr>
            <a:xfrm>
              <a:off x="2470245" y="2060812"/>
              <a:ext cx="3971498" cy="3291381"/>
              <a:chOff x="2634018" y="1433015"/>
              <a:chExt cx="3971498" cy="3291381"/>
            </a:xfrm>
          </p:grpSpPr>
          <p:sp>
            <p:nvSpPr>
              <p:cNvPr id="15" name="Ovale 14"/>
              <p:cNvSpPr/>
              <p:nvPr/>
            </p:nvSpPr>
            <p:spPr>
              <a:xfrm>
                <a:off x="2634018" y="1433015"/>
                <a:ext cx="3971498" cy="3291381"/>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6" name="Ovale 6"/>
              <p:cNvSpPr/>
              <p:nvPr/>
            </p:nvSpPr>
            <p:spPr>
              <a:xfrm>
                <a:off x="3070752" y="2388357"/>
                <a:ext cx="3029802" cy="2333767"/>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7" name="Ovale 16"/>
              <p:cNvSpPr/>
              <p:nvPr/>
            </p:nvSpPr>
            <p:spPr>
              <a:xfrm>
                <a:off x="3739490" y="3248174"/>
                <a:ext cx="1678675" cy="1460310"/>
              </a:xfrm>
              <a:prstGeom prst="ellipse">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b="1" dirty="0"/>
              </a:p>
            </p:txBody>
          </p:sp>
        </p:grpSp>
      </p:grpSp>
    </p:spTree>
    <p:extLst>
      <p:ext uri="{BB962C8B-B14F-4D97-AF65-F5344CB8AC3E}">
        <p14:creationId xmlns:p14="http://schemas.microsoft.com/office/powerpoint/2010/main" xmlns="" val="3799269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8229600" cy="1143000"/>
          </a:xfrm>
          <a:prstGeom prst="rect">
            <a:avLst/>
          </a:prstGeom>
        </p:spPr>
        <p:txBody>
          <a:bodyPr/>
          <a:lstStyle/>
          <a:p>
            <a:pPr lvl="1" algn="l"/>
            <a:r>
              <a:rPr lang="en-US" sz="4000" b="1" dirty="0" smtClean="0">
                <a:solidFill>
                  <a:srgbClr val="008ACF"/>
                </a:solidFill>
                <a:latin typeface="Trebuchet MS Bold"/>
                <a:cs typeface="Trebuchet MS Bold"/>
              </a:rPr>
              <a:t>Main content: Module 4</a:t>
            </a:r>
            <a:endParaRPr lang="en-GB" sz="4000" b="1" dirty="0">
              <a:solidFill>
                <a:srgbClr val="008ACF"/>
              </a:solidFill>
              <a:latin typeface="Trebuchet MS Bold"/>
              <a:cs typeface="Trebuchet MS Bold"/>
            </a:endParaRPr>
          </a:p>
        </p:txBody>
      </p:sp>
      <p:sp>
        <p:nvSpPr>
          <p:cNvPr id="4" name="Rettangolo 3"/>
          <p:cNvSpPr/>
          <p:nvPr/>
        </p:nvSpPr>
        <p:spPr>
          <a:xfrm>
            <a:off x="218365" y="2429304"/>
            <a:ext cx="5788698" cy="2677656"/>
          </a:xfrm>
          <a:prstGeom prst="rect">
            <a:avLst/>
          </a:prstGeom>
        </p:spPr>
        <p:txBody>
          <a:bodyPr wrap="square">
            <a:spAutoFit/>
          </a:bodyPr>
          <a:lstStyle/>
          <a:p>
            <a:pPr algn="ctr"/>
            <a:r>
              <a:rPr lang="en-US" sz="2400" b="1" dirty="0" smtClean="0"/>
              <a:t>Planning systems comparison</a:t>
            </a:r>
          </a:p>
          <a:p>
            <a:pPr algn="ctr"/>
            <a:endParaRPr lang="en-US" sz="2400" b="1" dirty="0" smtClean="0"/>
          </a:p>
          <a:p>
            <a:pPr marL="514350" indent="-514350">
              <a:buFont typeface="Arial" pitchFamily="34" charset="0"/>
              <a:buAutoNum type="arabicParenR"/>
            </a:pPr>
            <a:r>
              <a:rPr lang="en-US" sz="2400" dirty="0" smtClean="0"/>
              <a:t>Goals</a:t>
            </a:r>
          </a:p>
          <a:p>
            <a:pPr marL="514350" indent="-514350">
              <a:buFont typeface="Arial" pitchFamily="34" charset="0"/>
              <a:buAutoNum type="arabicParenR"/>
            </a:pPr>
            <a:r>
              <a:rPr lang="en-US" sz="2400" dirty="0" smtClean="0"/>
              <a:t>Type of forecasting model </a:t>
            </a:r>
          </a:p>
          <a:p>
            <a:pPr marL="514350" indent="-514350">
              <a:buFont typeface="Arial" pitchFamily="34" charset="0"/>
              <a:buAutoNum type="arabicParenR"/>
            </a:pPr>
            <a:r>
              <a:rPr lang="en-US" sz="2400" dirty="0" smtClean="0"/>
              <a:t>Data set, data sources and methods</a:t>
            </a:r>
          </a:p>
          <a:p>
            <a:pPr marL="514350" indent="-514350">
              <a:buFont typeface="Arial" pitchFamily="34" charset="0"/>
              <a:buAutoNum type="arabicParenR"/>
            </a:pPr>
            <a:r>
              <a:rPr lang="en-US" sz="2400" dirty="0" smtClean="0"/>
              <a:t>Link between planning and policy actions</a:t>
            </a:r>
          </a:p>
          <a:p>
            <a:pPr marL="514350" indent="-514350">
              <a:buFont typeface="Arial" pitchFamily="34" charset="0"/>
              <a:buAutoNum type="arabicParenR"/>
            </a:pPr>
            <a:r>
              <a:rPr lang="en-US" sz="2400" dirty="0" smtClean="0"/>
              <a:t>Organization of the planning system </a:t>
            </a:r>
          </a:p>
        </p:txBody>
      </p:sp>
      <p:grpSp>
        <p:nvGrpSpPr>
          <p:cNvPr id="3" name="Gruppo 4"/>
          <p:cNvGrpSpPr/>
          <p:nvPr/>
        </p:nvGrpSpPr>
        <p:grpSpPr>
          <a:xfrm>
            <a:off x="6892119" y="0"/>
            <a:ext cx="2251881" cy="1992568"/>
            <a:chOff x="1473957" y="1655761"/>
            <a:chExt cx="5909484" cy="4104622"/>
          </a:xfrm>
        </p:grpSpPr>
        <p:sp>
          <p:nvSpPr>
            <p:cNvPr id="6" name="Forma a L 5"/>
            <p:cNvSpPr/>
            <p:nvPr/>
          </p:nvSpPr>
          <p:spPr>
            <a:xfrm rot="16200000">
              <a:off x="4459465" y="2836406"/>
              <a:ext cx="2571352" cy="3276601"/>
            </a:xfrm>
            <a:prstGeom prst="corner">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7" name="Forma a L 6"/>
            <p:cNvSpPr/>
            <p:nvPr/>
          </p:nvSpPr>
          <p:spPr>
            <a:xfrm rot="10800000">
              <a:off x="4462818" y="1655761"/>
              <a:ext cx="2920619" cy="2029133"/>
            </a:xfrm>
            <a:prstGeom prst="corner">
              <a:avLst>
                <a:gd name="adj1" fmla="val 50000"/>
                <a:gd name="adj2" fmla="val 69505"/>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8" name="Forma a L 7"/>
            <p:cNvSpPr/>
            <p:nvPr/>
          </p:nvSpPr>
          <p:spPr>
            <a:xfrm rot="5400000">
              <a:off x="1694507" y="1435213"/>
              <a:ext cx="2547760" cy="2988860"/>
            </a:xfrm>
            <a:prstGeom prst="corner">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9" name="Forma a L 8"/>
            <p:cNvSpPr/>
            <p:nvPr/>
          </p:nvSpPr>
          <p:spPr>
            <a:xfrm>
              <a:off x="1473958" y="3684896"/>
              <a:ext cx="2988861" cy="2074459"/>
            </a:xfrm>
            <a:prstGeom prst="corner">
              <a:avLst>
                <a:gd name="adj1" fmla="val 50000"/>
                <a:gd name="adj2" fmla="val 72912"/>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5" name="Gruppo 8"/>
            <p:cNvGrpSpPr/>
            <p:nvPr/>
          </p:nvGrpSpPr>
          <p:grpSpPr>
            <a:xfrm>
              <a:off x="2470245" y="2060812"/>
              <a:ext cx="3971498" cy="3291381"/>
              <a:chOff x="2634018" y="1433015"/>
              <a:chExt cx="3971498" cy="3291381"/>
            </a:xfrm>
          </p:grpSpPr>
          <p:sp>
            <p:nvSpPr>
              <p:cNvPr id="15" name="Ovale 14"/>
              <p:cNvSpPr/>
              <p:nvPr/>
            </p:nvSpPr>
            <p:spPr>
              <a:xfrm>
                <a:off x="2634018" y="1433015"/>
                <a:ext cx="3971498" cy="3291381"/>
              </a:xfrm>
              <a:prstGeom prst="ellipse">
                <a:avLst/>
              </a:prstGeom>
              <a:solidFill>
                <a:srgbClr val="00B05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6" name="Ovale 6"/>
              <p:cNvSpPr/>
              <p:nvPr/>
            </p:nvSpPr>
            <p:spPr>
              <a:xfrm>
                <a:off x="3070752" y="2388357"/>
                <a:ext cx="3029802" cy="2333767"/>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7" name="Ovale 16"/>
              <p:cNvSpPr/>
              <p:nvPr/>
            </p:nvSpPr>
            <p:spPr>
              <a:xfrm>
                <a:off x="3739490" y="3248174"/>
                <a:ext cx="1678675" cy="1460310"/>
              </a:xfrm>
              <a:prstGeom prst="ellipse">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b="1" dirty="0"/>
              </a:p>
            </p:txBody>
          </p:sp>
        </p:grpSp>
      </p:grpSp>
      <p:pic>
        <p:nvPicPr>
          <p:cNvPr id="13" name="Picture 1" descr="C:\Users\Paolo\AppData\Local\Microsoft\Windows\Temporary Internet Files\Content.IE5\MMEKE4HL\MC900312604[1].wmf"/>
          <p:cNvPicPr>
            <a:picLocks noChangeAspect="1" noChangeArrowheads="1"/>
          </p:cNvPicPr>
          <p:nvPr/>
        </p:nvPicPr>
        <p:blipFill>
          <a:blip r:embed="rId2"/>
          <a:srcRect/>
          <a:stretch>
            <a:fillRect/>
          </a:stretch>
        </p:blipFill>
        <p:spPr bwMode="auto">
          <a:xfrm>
            <a:off x="6007063" y="2838733"/>
            <a:ext cx="3044196" cy="2439801"/>
          </a:xfrm>
          <a:prstGeom prst="rect">
            <a:avLst/>
          </a:prstGeom>
          <a:noFill/>
        </p:spPr>
      </p:pic>
      <p:sp>
        <p:nvSpPr>
          <p:cNvPr id="14" name="CasellaDiTesto 13"/>
          <p:cNvSpPr txBox="1"/>
          <p:nvPr/>
        </p:nvSpPr>
        <p:spPr>
          <a:xfrm>
            <a:off x="6605518" y="3425585"/>
            <a:ext cx="1251279" cy="830997"/>
          </a:xfrm>
          <a:prstGeom prst="rect">
            <a:avLst/>
          </a:prstGeom>
          <a:noFill/>
        </p:spPr>
        <p:txBody>
          <a:bodyPr wrap="square" rtlCol="0">
            <a:spAutoFit/>
          </a:bodyPr>
          <a:lstStyle/>
          <a:p>
            <a:pPr algn="ctr"/>
            <a:r>
              <a:rPr lang="it-IT" sz="4800" b="1" dirty="0" smtClean="0">
                <a:solidFill>
                  <a:srgbClr val="00B050"/>
                </a:solidFill>
                <a:effectLst>
                  <a:outerShdw blurRad="38100" dist="38100" dir="2700000" algn="tl">
                    <a:srgbClr val="000000">
                      <a:alpha val="43137"/>
                    </a:srgbClr>
                  </a:outerShdw>
                </a:effectLst>
              </a:rPr>
              <a:t>90%</a:t>
            </a:r>
            <a:endParaRPr lang="it-IT"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99269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8229600" cy="1143000"/>
          </a:xfrm>
          <a:prstGeom prst="rect">
            <a:avLst/>
          </a:prstGeom>
        </p:spPr>
        <p:txBody>
          <a:bodyPr/>
          <a:lstStyle/>
          <a:p>
            <a:pPr lvl="1" algn="l"/>
            <a:r>
              <a:rPr lang="en-US" sz="4000" b="1" dirty="0" smtClean="0">
                <a:solidFill>
                  <a:srgbClr val="008ACF"/>
                </a:solidFill>
                <a:latin typeface="Trebuchet MS Bold"/>
                <a:cs typeface="Trebuchet MS Bold"/>
              </a:rPr>
              <a:t>Module 4 in details</a:t>
            </a:r>
            <a:endParaRPr lang="en-GB" sz="4000" b="1" dirty="0">
              <a:solidFill>
                <a:srgbClr val="008ACF"/>
              </a:solidFill>
              <a:latin typeface="Trebuchet MS Bold"/>
              <a:cs typeface="Trebuchet MS Bold"/>
            </a:endParaRPr>
          </a:p>
        </p:txBody>
      </p:sp>
      <p:sp>
        <p:nvSpPr>
          <p:cNvPr id="4" name="Rettangolo 3"/>
          <p:cNvSpPr/>
          <p:nvPr/>
        </p:nvSpPr>
        <p:spPr>
          <a:xfrm>
            <a:off x="218365" y="2060808"/>
            <a:ext cx="3070745" cy="3785652"/>
          </a:xfrm>
          <a:prstGeom prst="rect">
            <a:avLst/>
          </a:prstGeom>
        </p:spPr>
        <p:txBody>
          <a:bodyPr wrap="square">
            <a:spAutoFit/>
          </a:bodyPr>
          <a:lstStyle/>
          <a:p>
            <a:pPr algn="ctr"/>
            <a:r>
              <a:rPr lang="en-US" sz="2000" b="1" dirty="0" smtClean="0"/>
              <a:t>Planning systems comparison</a:t>
            </a:r>
          </a:p>
          <a:p>
            <a:pPr algn="ctr"/>
            <a:endParaRPr lang="en-US" sz="2000" b="1" dirty="0" smtClean="0"/>
          </a:p>
          <a:p>
            <a:pPr marL="514350" indent="-514350">
              <a:buFont typeface="Arial" pitchFamily="34" charset="0"/>
              <a:buAutoNum type="arabicParenR"/>
            </a:pPr>
            <a:r>
              <a:rPr lang="en-US" sz="2000" dirty="0" smtClean="0"/>
              <a:t>Goals</a:t>
            </a:r>
          </a:p>
          <a:p>
            <a:pPr marL="514350" indent="-514350">
              <a:buFont typeface="Arial" pitchFamily="34" charset="0"/>
              <a:buAutoNum type="arabicParenR"/>
            </a:pPr>
            <a:r>
              <a:rPr lang="en-US" sz="2000" dirty="0" smtClean="0"/>
              <a:t>Type of forecasting model </a:t>
            </a:r>
          </a:p>
          <a:p>
            <a:pPr marL="514350" indent="-514350">
              <a:buFont typeface="Arial" pitchFamily="34" charset="0"/>
              <a:buAutoNum type="arabicParenR"/>
            </a:pPr>
            <a:r>
              <a:rPr lang="en-US" sz="2000" dirty="0" smtClean="0"/>
              <a:t>Data set, data sources and methods</a:t>
            </a:r>
          </a:p>
          <a:p>
            <a:pPr marL="514350" indent="-514350">
              <a:buFont typeface="Arial" pitchFamily="34" charset="0"/>
              <a:buAutoNum type="arabicParenR"/>
            </a:pPr>
            <a:r>
              <a:rPr lang="en-US" sz="2000" dirty="0" smtClean="0"/>
              <a:t>Link between planning and policy actions</a:t>
            </a:r>
          </a:p>
          <a:p>
            <a:pPr marL="514350" indent="-514350">
              <a:buFont typeface="Arial" pitchFamily="34" charset="0"/>
              <a:buAutoNum type="arabicParenR"/>
            </a:pPr>
            <a:r>
              <a:rPr lang="en-US" sz="2000" dirty="0" smtClean="0"/>
              <a:t>Organization of the planning system </a:t>
            </a:r>
          </a:p>
        </p:txBody>
      </p:sp>
      <p:grpSp>
        <p:nvGrpSpPr>
          <p:cNvPr id="3" name="Gruppo 4"/>
          <p:cNvGrpSpPr/>
          <p:nvPr/>
        </p:nvGrpSpPr>
        <p:grpSpPr>
          <a:xfrm>
            <a:off x="6892119" y="0"/>
            <a:ext cx="2251881" cy="1992568"/>
            <a:chOff x="1473957" y="1655761"/>
            <a:chExt cx="5909484" cy="4104622"/>
          </a:xfrm>
        </p:grpSpPr>
        <p:sp>
          <p:nvSpPr>
            <p:cNvPr id="6" name="Forma a L 5"/>
            <p:cNvSpPr/>
            <p:nvPr/>
          </p:nvSpPr>
          <p:spPr>
            <a:xfrm rot="16200000">
              <a:off x="4459465" y="2836406"/>
              <a:ext cx="2571352" cy="3276601"/>
            </a:xfrm>
            <a:prstGeom prst="corner">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7" name="Forma a L 6"/>
            <p:cNvSpPr/>
            <p:nvPr/>
          </p:nvSpPr>
          <p:spPr>
            <a:xfrm rot="10800000">
              <a:off x="4462818" y="1655761"/>
              <a:ext cx="2920619" cy="2029133"/>
            </a:xfrm>
            <a:prstGeom prst="corner">
              <a:avLst>
                <a:gd name="adj1" fmla="val 50000"/>
                <a:gd name="adj2" fmla="val 69505"/>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8" name="Forma a L 7"/>
            <p:cNvSpPr/>
            <p:nvPr/>
          </p:nvSpPr>
          <p:spPr>
            <a:xfrm rot="5400000">
              <a:off x="1694507" y="1435213"/>
              <a:ext cx="2547760" cy="2988860"/>
            </a:xfrm>
            <a:prstGeom prst="corner">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9" name="Forma a L 8"/>
            <p:cNvSpPr/>
            <p:nvPr/>
          </p:nvSpPr>
          <p:spPr>
            <a:xfrm>
              <a:off x="1473958" y="3684896"/>
              <a:ext cx="2988861" cy="2074459"/>
            </a:xfrm>
            <a:prstGeom prst="corner">
              <a:avLst>
                <a:gd name="adj1" fmla="val 50000"/>
                <a:gd name="adj2" fmla="val 72912"/>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5" name="Gruppo 8"/>
            <p:cNvGrpSpPr/>
            <p:nvPr/>
          </p:nvGrpSpPr>
          <p:grpSpPr>
            <a:xfrm>
              <a:off x="2470245" y="2060812"/>
              <a:ext cx="3971498" cy="3291381"/>
              <a:chOff x="2634018" y="1433015"/>
              <a:chExt cx="3971498" cy="3291381"/>
            </a:xfrm>
          </p:grpSpPr>
          <p:sp>
            <p:nvSpPr>
              <p:cNvPr id="15" name="Ovale 14"/>
              <p:cNvSpPr/>
              <p:nvPr/>
            </p:nvSpPr>
            <p:spPr>
              <a:xfrm>
                <a:off x="2634018" y="1433015"/>
                <a:ext cx="3971498" cy="3291381"/>
              </a:xfrm>
              <a:prstGeom prst="ellipse">
                <a:avLst/>
              </a:prstGeom>
              <a:solidFill>
                <a:srgbClr val="00B05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6" name="Ovale 6"/>
              <p:cNvSpPr/>
              <p:nvPr/>
            </p:nvSpPr>
            <p:spPr>
              <a:xfrm>
                <a:off x="3070752" y="2388357"/>
                <a:ext cx="3029802" cy="2333767"/>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7" name="Ovale 16"/>
              <p:cNvSpPr/>
              <p:nvPr/>
            </p:nvSpPr>
            <p:spPr>
              <a:xfrm>
                <a:off x="3739490" y="3248174"/>
                <a:ext cx="1678675" cy="1460310"/>
              </a:xfrm>
              <a:prstGeom prst="ellipse">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b="1" dirty="0"/>
              </a:p>
            </p:txBody>
          </p:sp>
        </p:grpSp>
      </p:grpSp>
      <p:graphicFrame>
        <p:nvGraphicFramePr>
          <p:cNvPr id="18" name="Tabella 17"/>
          <p:cNvGraphicFramePr>
            <a:graphicFrameLocks noGrp="1"/>
          </p:cNvGraphicFramePr>
          <p:nvPr/>
        </p:nvGraphicFramePr>
        <p:xfrm>
          <a:off x="3289110" y="2060807"/>
          <a:ext cx="4809042" cy="3785652"/>
        </p:xfrm>
        <a:graphic>
          <a:graphicData uri="http://schemas.openxmlformats.org/drawingml/2006/table">
            <a:tbl>
              <a:tblPr firstRow="1" bandRow="1">
                <a:tableStyleId>{5C22544A-7EE6-4342-B048-85BDC9FD1C3A}</a:tableStyleId>
              </a:tblPr>
              <a:tblGrid>
                <a:gridCol w="687006"/>
                <a:gridCol w="687006"/>
                <a:gridCol w="687006"/>
                <a:gridCol w="687006"/>
                <a:gridCol w="687006"/>
                <a:gridCol w="687006"/>
                <a:gridCol w="687006"/>
              </a:tblGrid>
              <a:tr h="630942">
                <a:tc>
                  <a:txBody>
                    <a:bodyPr/>
                    <a:lstStyle/>
                    <a:p>
                      <a:pPr algn="ctr"/>
                      <a:r>
                        <a:rPr lang="it-IT" sz="1800" dirty="0" smtClean="0">
                          <a:solidFill>
                            <a:schemeClr val="bg1"/>
                          </a:solidFill>
                        </a:rPr>
                        <a:t>BE</a:t>
                      </a:r>
                      <a:endParaRPr lang="it-IT" sz="1800" dirty="0">
                        <a:solidFill>
                          <a:schemeClr val="bg1"/>
                        </a:solidFill>
                      </a:endParaRPr>
                    </a:p>
                  </a:txBody>
                  <a:tcPr anchor="ctr"/>
                </a:tc>
                <a:tc>
                  <a:txBody>
                    <a:bodyPr/>
                    <a:lstStyle/>
                    <a:p>
                      <a:pPr algn="ctr"/>
                      <a:r>
                        <a:rPr lang="it-IT" sz="1800" dirty="0" smtClean="0">
                          <a:solidFill>
                            <a:schemeClr val="bg1"/>
                          </a:solidFill>
                        </a:rPr>
                        <a:t>DK</a:t>
                      </a:r>
                      <a:endParaRPr lang="it-IT" sz="1800" dirty="0">
                        <a:solidFill>
                          <a:schemeClr val="bg1"/>
                        </a:solidFill>
                      </a:endParaRPr>
                    </a:p>
                  </a:txBody>
                  <a:tcPr anchor="ctr"/>
                </a:tc>
                <a:tc>
                  <a:txBody>
                    <a:bodyPr/>
                    <a:lstStyle/>
                    <a:p>
                      <a:pPr algn="ctr"/>
                      <a:r>
                        <a:rPr lang="it-IT" sz="1800" dirty="0" smtClean="0">
                          <a:solidFill>
                            <a:schemeClr val="bg1"/>
                          </a:solidFill>
                        </a:rPr>
                        <a:t>EN</a:t>
                      </a:r>
                      <a:endParaRPr lang="it-IT" sz="1800" dirty="0">
                        <a:solidFill>
                          <a:schemeClr val="bg1"/>
                        </a:solidFill>
                      </a:endParaRPr>
                    </a:p>
                  </a:txBody>
                  <a:tcPr anchor="ctr"/>
                </a:tc>
                <a:tc>
                  <a:txBody>
                    <a:bodyPr/>
                    <a:lstStyle/>
                    <a:p>
                      <a:pPr algn="ctr"/>
                      <a:r>
                        <a:rPr lang="it-IT" sz="1800" dirty="0" smtClean="0">
                          <a:solidFill>
                            <a:schemeClr val="bg1"/>
                          </a:solidFill>
                        </a:rPr>
                        <a:t>FI</a:t>
                      </a:r>
                      <a:endParaRPr lang="it-IT" sz="1800" dirty="0">
                        <a:solidFill>
                          <a:schemeClr val="bg1"/>
                        </a:solidFill>
                      </a:endParaRPr>
                    </a:p>
                  </a:txBody>
                  <a:tcPr anchor="ctr"/>
                </a:tc>
                <a:tc>
                  <a:txBody>
                    <a:bodyPr/>
                    <a:lstStyle/>
                    <a:p>
                      <a:pPr algn="ctr"/>
                      <a:r>
                        <a:rPr lang="it-IT" sz="1800" dirty="0" smtClean="0">
                          <a:solidFill>
                            <a:schemeClr val="bg1"/>
                          </a:solidFill>
                        </a:rPr>
                        <a:t>NO</a:t>
                      </a:r>
                      <a:endParaRPr lang="it-IT" sz="1800" dirty="0">
                        <a:solidFill>
                          <a:schemeClr val="bg1"/>
                        </a:solidFill>
                      </a:endParaRPr>
                    </a:p>
                  </a:txBody>
                  <a:tcPr anchor="ctr"/>
                </a:tc>
                <a:tc>
                  <a:txBody>
                    <a:bodyPr/>
                    <a:lstStyle/>
                    <a:p>
                      <a:pPr algn="ctr"/>
                      <a:r>
                        <a:rPr lang="it-IT" sz="1800" dirty="0" smtClean="0">
                          <a:solidFill>
                            <a:schemeClr val="bg1"/>
                          </a:solidFill>
                        </a:rPr>
                        <a:t>NL</a:t>
                      </a:r>
                      <a:endParaRPr lang="it-IT" sz="1800" dirty="0">
                        <a:solidFill>
                          <a:schemeClr val="bg1"/>
                        </a:solidFill>
                      </a:endParaRPr>
                    </a:p>
                  </a:txBody>
                  <a:tcPr anchor="ctr"/>
                </a:tc>
                <a:tc>
                  <a:txBody>
                    <a:bodyPr/>
                    <a:lstStyle/>
                    <a:p>
                      <a:pPr algn="ctr"/>
                      <a:r>
                        <a:rPr lang="it-IT" sz="1800" dirty="0" smtClean="0">
                          <a:solidFill>
                            <a:schemeClr val="bg1"/>
                          </a:solidFill>
                        </a:rPr>
                        <a:t>SP</a:t>
                      </a:r>
                      <a:endParaRPr lang="it-IT" sz="1800" dirty="0">
                        <a:solidFill>
                          <a:schemeClr val="bg1"/>
                        </a:solidFill>
                      </a:endParaRPr>
                    </a:p>
                  </a:txBody>
                  <a:tcPr anchor="ctr"/>
                </a:tc>
              </a:tr>
              <a:tr h="630942">
                <a:tc>
                  <a:txBody>
                    <a:bodyPr/>
                    <a:lstStyle/>
                    <a:p>
                      <a:endParaRPr lang="it-IT" dirty="0">
                        <a:solidFill>
                          <a:srgbClr val="00B050"/>
                        </a:solidFill>
                      </a:endParaRPr>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FFFF00"/>
                    </a:solidFill>
                  </a:tcPr>
                </a:tc>
                <a:tc>
                  <a:txBody>
                    <a:bodyPr/>
                    <a:lstStyle/>
                    <a:p>
                      <a:endParaRPr lang="it-IT" dirty="0"/>
                    </a:p>
                  </a:txBody>
                  <a:tcPr>
                    <a:solidFill>
                      <a:srgbClr val="00B050"/>
                    </a:solidFill>
                  </a:tcPr>
                </a:tc>
                <a:tc>
                  <a:txBody>
                    <a:bodyPr/>
                    <a:lstStyle/>
                    <a:p>
                      <a:endParaRPr lang="it-IT" dirty="0"/>
                    </a:p>
                  </a:txBody>
                  <a:tcPr>
                    <a:solidFill>
                      <a:srgbClr val="92D050"/>
                    </a:solidFill>
                  </a:tcPr>
                </a:tc>
              </a:tr>
              <a:tr h="630942">
                <a:tc>
                  <a:txBody>
                    <a:bodyPr/>
                    <a:lstStyle/>
                    <a:p>
                      <a:endParaRPr lang="it-IT" dirty="0">
                        <a:solidFill>
                          <a:srgbClr val="00B050"/>
                        </a:solidFill>
                      </a:endParaRPr>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FFFF00"/>
                    </a:solidFill>
                  </a:tcPr>
                </a:tc>
                <a:tc>
                  <a:txBody>
                    <a:bodyPr/>
                    <a:lstStyle/>
                    <a:p>
                      <a:endParaRPr lang="it-IT" dirty="0"/>
                    </a:p>
                  </a:txBody>
                  <a:tcPr>
                    <a:solidFill>
                      <a:srgbClr val="00B050"/>
                    </a:solidFill>
                  </a:tcPr>
                </a:tc>
                <a:tc>
                  <a:txBody>
                    <a:bodyPr/>
                    <a:lstStyle/>
                    <a:p>
                      <a:endParaRPr lang="it-IT" dirty="0"/>
                    </a:p>
                  </a:txBody>
                  <a:tcPr>
                    <a:solidFill>
                      <a:srgbClr val="92D050"/>
                    </a:solidFill>
                  </a:tcPr>
                </a:tc>
              </a:tr>
              <a:tr h="630942">
                <a:tc>
                  <a:txBody>
                    <a:bodyPr/>
                    <a:lstStyle/>
                    <a:p>
                      <a:endParaRPr lang="it-IT" dirty="0">
                        <a:solidFill>
                          <a:srgbClr val="00B050"/>
                        </a:solidFill>
                      </a:endParaRPr>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FFFF00"/>
                    </a:solidFill>
                  </a:tcPr>
                </a:tc>
                <a:tc>
                  <a:txBody>
                    <a:bodyPr/>
                    <a:lstStyle/>
                    <a:p>
                      <a:endParaRPr lang="it-IT" dirty="0"/>
                    </a:p>
                  </a:txBody>
                  <a:tcPr>
                    <a:solidFill>
                      <a:srgbClr val="00B050"/>
                    </a:solidFill>
                  </a:tcPr>
                </a:tc>
                <a:tc>
                  <a:txBody>
                    <a:bodyPr/>
                    <a:lstStyle/>
                    <a:p>
                      <a:endParaRPr lang="it-IT" dirty="0"/>
                    </a:p>
                  </a:txBody>
                  <a:tcPr>
                    <a:solidFill>
                      <a:srgbClr val="92D050"/>
                    </a:solidFill>
                  </a:tcPr>
                </a:tc>
              </a:tr>
              <a:tr h="630942">
                <a:tc>
                  <a:txBody>
                    <a:bodyPr/>
                    <a:lstStyle/>
                    <a:p>
                      <a:endParaRPr lang="it-IT" dirty="0">
                        <a:solidFill>
                          <a:srgbClr val="00B050"/>
                        </a:solidFill>
                      </a:endParaRPr>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FFFF00"/>
                    </a:solidFill>
                  </a:tcPr>
                </a:tc>
                <a:tc>
                  <a:txBody>
                    <a:bodyPr/>
                    <a:lstStyle/>
                    <a:p>
                      <a:endParaRPr lang="it-IT" dirty="0"/>
                    </a:p>
                  </a:txBody>
                  <a:tcPr>
                    <a:solidFill>
                      <a:srgbClr val="00B050"/>
                    </a:solidFill>
                  </a:tcPr>
                </a:tc>
                <a:tc>
                  <a:txBody>
                    <a:bodyPr/>
                    <a:lstStyle/>
                    <a:p>
                      <a:endParaRPr lang="it-IT" dirty="0"/>
                    </a:p>
                  </a:txBody>
                  <a:tcPr>
                    <a:solidFill>
                      <a:srgbClr val="92D050"/>
                    </a:solidFill>
                  </a:tcPr>
                </a:tc>
              </a:tr>
              <a:tr h="630942">
                <a:tc>
                  <a:txBody>
                    <a:bodyPr/>
                    <a:lstStyle/>
                    <a:p>
                      <a:endParaRPr lang="it-IT" dirty="0">
                        <a:solidFill>
                          <a:srgbClr val="00B050"/>
                        </a:solidFill>
                      </a:endParaRPr>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00B050"/>
                    </a:solidFill>
                  </a:tcPr>
                </a:tc>
                <a:tc>
                  <a:txBody>
                    <a:bodyPr/>
                    <a:lstStyle/>
                    <a:p>
                      <a:endParaRPr lang="it-IT" dirty="0"/>
                    </a:p>
                  </a:txBody>
                  <a:tcPr>
                    <a:solidFill>
                      <a:srgbClr val="FFFF00"/>
                    </a:solidFill>
                  </a:tcPr>
                </a:tc>
                <a:tc>
                  <a:txBody>
                    <a:bodyPr/>
                    <a:lstStyle/>
                    <a:p>
                      <a:endParaRPr lang="it-IT" dirty="0"/>
                    </a:p>
                  </a:txBody>
                  <a:tcPr>
                    <a:solidFill>
                      <a:srgbClr val="00B050"/>
                    </a:solidFill>
                  </a:tcPr>
                </a:tc>
                <a:tc>
                  <a:txBody>
                    <a:bodyPr/>
                    <a:lstStyle/>
                    <a:p>
                      <a:endParaRPr lang="it-IT" dirty="0"/>
                    </a:p>
                  </a:txBody>
                  <a:tcPr>
                    <a:solidFill>
                      <a:srgbClr val="92D050"/>
                    </a:solidFill>
                  </a:tcPr>
                </a:tc>
              </a:tr>
            </a:tbl>
          </a:graphicData>
        </a:graphic>
      </p:graphicFrame>
    </p:spTree>
    <p:extLst>
      <p:ext uri="{BB962C8B-B14F-4D97-AF65-F5344CB8AC3E}">
        <p14:creationId xmlns:p14="http://schemas.microsoft.com/office/powerpoint/2010/main" xmlns="" val="3799269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8229600" cy="1143000"/>
          </a:xfrm>
          <a:prstGeom prst="rect">
            <a:avLst/>
          </a:prstGeom>
        </p:spPr>
        <p:txBody>
          <a:bodyPr/>
          <a:lstStyle/>
          <a:p>
            <a:pPr lvl="1" algn="l"/>
            <a:r>
              <a:rPr lang="en-US" sz="4000" b="1" dirty="0" smtClean="0">
                <a:solidFill>
                  <a:srgbClr val="008ACF"/>
                </a:solidFill>
                <a:latin typeface="Trebuchet MS Bold"/>
                <a:cs typeface="Trebuchet MS Bold"/>
              </a:rPr>
              <a:t>Main content: Module 5</a:t>
            </a:r>
            <a:endParaRPr lang="en-GB" sz="4000" b="1" dirty="0">
              <a:solidFill>
                <a:srgbClr val="008ACF"/>
              </a:solidFill>
              <a:latin typeface="Trebuchet MS Bold"/>
              <a:cs typeface="Trebuchet MS Bold"/>
            </a:endParaRPr>
          </a:p>
        </p:txBody>
      </p:sp>
      <p:sp>
        <p:nvSpPr>
          <p:cNvPr id="4" name="Rettangolo 3"/>
          <p:cNvSpPr/>
          <p:nvPr/>
        </p:nvSpPr>
        <p:spPr>
          <a:xfrm>
            <a:off x="218365" y="1992069"/>
            <a:ext cx="5788698" cy="3785652"/>
          </a:xfrm>
          <a:prstGeom prst="rect">
            <a:avLst/>
          </a:prstGeom>
        </p:spPr>
        <p:txBody>
          <a:bodyPr wrap="square">
            <a:spAutoFit/>
          </a:bodyPr>
          <a:lstStyle/>
          <a:p>
            <a:pPr algn="ctr"/>
            <a:r>
              <a:rPr lang="en-US" sz="2400" b="1" dirty="0" smtClean="0"/>
              <a:t>Evaluation of the selected practices</a:t>
            </a:r>
          </a:p>
          <a:p>
            <a:pPr algn="ctr"/>
            <a:endParaRPr lang="en-US" sz="2400" b="1" dirty="0" smtClean="0"/>
          </a:p>
          <a:p>
            <a:pPr marL="514350" indent="-514350">
              <a:buFont typeface="Arial" pitchFamily="34" charset="0"/>
              <a:buAutoNum type="arabicParenR"/>
            </a:pPr>
            <a:r>
              <a:rPr lang="en-US" sz="2400" dirty="0" smtClean="0"/>
              <a:t>Check list for HWF planning practices evaluation.</a:t>
            </a:r>
          </a:p>
          <a:p>
            <a:pPr marL="514350" indent="-514350">
              <a:buFont typeface="Arial" pitchFamily="34" charset="0"/>
              <a:buAutoNum type="arabicParenR"/>
            </a:pPr>
            <a:endParaRPr lang="en-US" sz="2400" dirty="0" smtClean="0"/>
          </a:p>
          <a:p>
            <a:pPr marL="514350" indent="-514350">
              <a:buFont typeface="Arial" pitchFamily="34" charset="0"/>
              <a:buAutoNum type="arabicParenR"/>
            </a:pPr>
            <a:r>
              <a:rPr lang="en-US" sz="2400" dirty="0" smtClean="0"/>
              <a:t>Results of the HWF planning practices evaluation.</a:t>
            </a:r>
          </a:p>
          <a:p>
            <a:pPr marL="514350" indent="-514350">
              <a:buFont typeface="Arial" pitchFamily="34" charset="0"/>
              <a:buAutoNum type="arabicParenR"/>
            </a:pPr>
            <a:endParaRPr lang="en-US" sz="2400" dirty="0" smtClean="0"/>
          </a:p>
          <a:p>
            <a:pPr marL="514350" indent="-514350">
              <a:buFont typeface="Arial" pitchFamily="34" charset="0"/>
              <a:buAutoNum type="arabicParenR"/>
            </a:pPr>
            <a:r>
              <a:rPr lang="en-US" sz="2400" dirty="0" smtClean="0"/>
              <a:t>HWF planning good practices identification</a:t>
            </a:r>
          </a:p>
        </p:txBody>
      </p:sp>
      <p:grpSp>
        <p:nvGrpSpPr>
          <p:cNvPr id="3" name="Gruppo 4"/>
          <p:cNvGrpSpPr/>
          <p:nvPr/>
        </p:nvGrpSpPr>
        <p:grpSpPr>
          <a:xfrm>
            <a:off x="6892119" y="0"/>
            <a:ext cx="2251881" cy="1992568"/>
            <a:chOff x="1473957" y="1655761"/>
            <a:chExt cx="5909484" cy="4104622"/>
          </a:xfrm>
        </p:grpSpPr>
        <p:sp>
          <p:nvSpPr>
            <p:cNvPr id="6" name="Forma a L 5"/>
            <p:cNvSpPr/>
            <p:nvPr/>
          </p:nvSpPr>
          <p:spPr>
            <a:xfrm rot="16200000">
              <a:off x="4459465" y="2836406"/>
              <a:ext cx="2571352" cy="3276601"/>
            </a:xfrm>
            <a:prstGeom prst="corner">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7" name="Forma a L 6"/>
            <p:cNvSpPr/>
            <p:nvPr/>
          </p:nvSpPr>
          <p:spPr>
            <a:xfrm rot="10800000">
              <a:off x="4462818" y="1655761"/>
              <a:ext cx="2920619" cy="2029133"/>
            </a:xfrm>
            <a:prstGeom prst="corner">
              <a:avLst>
                <a:gd name="adj1" fmla="val 50000"/>
                <a:gd name="adj2" fmla="val 69505"/>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8" name="Forma a L 7"/>
            <p:cNvSpPr/>
            <p:nvPr/>
          </p:nvSpPr>
          <p:spPr>
            <a:xfrm rot="5400000">
              <a:off x="1694507" y="1435213"/>
              <a:ext cx="2547760" cy="2988860"/>
            </a:xfrm>
            <a:prstGeom prst="corner">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9" name="Forma a L 8"/>
            <p:cNvSpPr/>
            <p:nvPr/>
          </p:nvSpPr>
          <p:spPr>
            <a:xfrm>
              <a:off x="1473958" y="3684896"/>
              <a:ext cx="2988861" cy="2074459"/>
            </a:xfrm>
            <a:prstGeom prst="corner">
              <a:avLst>
                <a:gd name="adj1" fmla="val 50000"/>
                <a:gd name="adj2" fmla="val 72912"/>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5" name="Gruppo 8"/>
            <p:cNvGrpSpPr/>
            <p:nvPr/>
          </p:nvGrpSpPr>
          <p:grpSpPr>
            <a:xfrm>
              <a:off x="2470245" y="2060812"/>
              <a:ext cx="3971498" cy="3291381"/>
              <a:chOff x="2634018" y="1433015"/>
              <a:chExt cx="3971498" cy="3291381"/>
            </a:xfrm>
          </p:grpSpPr>
          <p:sp>
            <p:nvSpPr>
              <p:cNvPr id="15" name="Ovale 14"/>
              <p:cNvSpPr/>
              <p:nvPr/>
            </p:nvSpPr>
            <p:spPr>
              <a:xfrm>
                <a:off x="2634018" y="1433015"/>
                <a:ext cx="3971498" cy="3291381"/>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6" name="Ovale 6"/>
              <p:cNvSpPr/>
              <p:nvPr/>
            </p:nvSpPr>
            <p:spPr>
              <a:xfrm>
                <a:off x="3070752" y="2388357"/>
                <a:ext cx="3029802" cy="2333767"/>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7" name="Ovale 16"/>
              <p:cNvSpPr/>
              <p:nvPr/>
            </p:nvSpPr>
            <p:spPr>
              <a:xfrm>
                <a:off x="3739490" y="3248174"/>
                <a:ext cx="1678675" cy="1460310"/>
              </a:xfrm>
              <a:prstGeom prst="ellipse">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b="1" dirty="0"/>
              </a:p>
            </p:txBody>
          </p:sp>
        </p:grpSp>
      </p:grpSp>
      <p:pic>
        <p:nvPicPr>
          <p:cNvPr id="13" name="Picture 1" descr="C:\Users\Paolo\AppData\Local\Microsoft\Windows\Temporary Internet Files\Content.IE5\MMEKE4HL\MC900312604[1].wmf"/>
          <p:cNvPicPr>
            <a:picLocks noChangeAspect="1" noChangeArrowheads="1"/>
          </p:cNvPicPr>
          <p:nvPr/>
        </p:nvPicPr>
        <p:blipFill>
          <a:blip r:embed="rId2"/>
          <a:srcRect/>
          <a:stretch>
            <a:fillRect/>
          </a:stretch>
        </p:blipFill>
        <p:spPr bwMode="auto">
          <a:xfrm>
            <a:off x="6007063" y="2838733"/>
            <a:ext cx="3044196" cy="2439801"/>
          </a:xfrm>
          <a:prstGeom prst="rect">
            <a:avLst/>
          </a:prstGeom>
          <a:noFill/>
        </p:spPr>
      </p:pic>
      <p:sp>
        <p:nvSpPr>
          <p:cNvPr id="14" name="CasellaDiTesto 13"/>
          <p:cNvSpPr txBox="1"/>
          <p:nvPr/>
        </p:nvSpPr>
        <p:spPr>
          <a:xfrm>
            <a:off x="6441743" y="3425585"/>
            <a:ext cx="1589317" cy="830997"/>
          </a:xfrm>
          <a:prstGeom prst="rect">
            <a:avLst/>
          </a:prstGeom>
          <a:noFill/>
        </p:spPr>
        <p:txBody>
          <a:bodyPr wrap="square" rtlCol="0">
            <a:spAutoFit/>
          </a:bodyPr>
          <a:lstStyle/>
          <a:p>
            <a:pPr algn="ctr"/>
            <a:r>
              <a:rPr lang="it-IT" sz="4800" b="1" dirty="0" smtClean="0">
                <a:solidFill>
                  <a:srgbClr val="00B050"/>
                </a:solidFill>
                <a:effectLst>
                  <a:outerShdw blurRad="38100" dist="38100" dir="2700000" algn="tl">
                    <a:srgbClr val="000000">
                      <a:alpha val="43137"/>
                    </a:srgbClr>
                  </a:outerShdw>
                </a:effectLst>
              </a:rPr>
              <a:t>100%</a:t>
            </a:r>
            <a:endParaRPr lang="it-IT"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99269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8229600" cy="1143000"/>
          </a:xfrm>
          <a:prstGeom prst="rect">
            <a:avLst/>
          </a:prstGeom>
        </p:spPr>
        <p:txBody>
          <a:bodyPr/>
          <a:lstStyle/>
          <a:p>
            <a:pPr lvl="1" algn="l"/>
            <a:r>
              <a:rPr lang="en-US" sz="4000" b="1" dirty="0" smtClean="0">
                <a:solidFill>
                  <a:srgbClr val="008ACF"/>
                </a:solidFill>
                <a:latin typeface="Trebuchet MS Bold"/>
                <a:cs typeface="Trebuchet MS Bold"/>
              </a:rPr>
              <a:t>Main content: Module 6</a:t>
            </a:r>
            <a:endParaRPr lang="en-GB" sz="4000" b="1" dirty="0">
              <a:solidFill>
                <a:srgbClr val="008ACF"/>
              </a:solidFill>
              <a:latin typeface="Trebuchet MS Bold"/>
              <a:cs typeface="Trebuchet MS Bold"/>
            </a:endParaRPr>
          </a:p>
        </p:txBody>
      </p:sp>
      <p:sp>
        <p:nvSpPr>
          <p:cNvPr id="4" name="Rettangolo 3"/>
          <p:cNvSpPr/>
          <p:nvPr/>
        </p:nvSpPr>
        <p:spPr>
          <a:xfrm>
            <a:off x="218365" y="1127615"/>
            <a:ext cx="6673754" cy="5016758"/>
          </a:xfrm>
          <a:prstGeom prst="rect">
            <a:avLst/>
          </a:prstGeom>
        </p:spPr>
        <p:txBody>
          <a:bodyPr wrap="square">
            <a:spAutoFit/>
          </a:bodyPr>
          <a:lstStyle/>
          <a:p>
            <a:pPr algn="ctr"/>
            <a:r>
              <a:rPr lang="en-US" sz="2000" b="1" dirty="0" smtClean="0"/>
              <a:t>Description of the good practices</a:t>
            </a:r>
          </a:p>
          <a:p>
            <a:pPr algn="ctr"/>
            <a:endParaRPr lang="en-US" sz="2000" b="1" dirty="0" smtClean="0"/>
          </a:p>
          <a:p>
            <a:pPr marL="514350" indent="-514350">
              <a:buFont typeface="Arial" pitchFamily="34" charset="0"/>
              <a:buAutoNum type="arabicParenR"/>
            </a:pPr>
            <a:r>
              <a:rPr lang="en-US" sz="2000" dirty="0" smtClean="0"/>
              <a:t>3 good practices from Belgium</a:t>
            </a:r>
          </a:p>
          <a:p>
            <a:pPr marL="514350" indent="-514350">
              <a:buFont typeface="Arial" pitchFamily="34" charset="0"/>
              <a:buAutoNum type="arabicParenR"/>
            </a:pPr>
            <a:endParaRPr lang="en-US" sz="2000" dirty="0" smtClean="0"/>
          </a:p>
          <a:p>
            <a:pPr marL="514350" indent="-514350">
              <a:buFont typeface="Arial" pitchFamily="34" charset="0"/>
              <a:buAutoNum type="arabicParenR"/>
            </a:pPr>
            <a:r>
              <a:rPr lang="en-US" sz="2000" dirty="0" smtClean="0"/>
              <a:t>1 good practice from Denmark</a:t>
            </a:r>
          </a:p>
          <a:p>
            <a:pPr marL="514350" indent="-514350">
              <a:buFont typeface="Arial" pitchFamily="34" charset="0"/>
              <a:buAutoNum type="arabicParenR"/>
            </a:pPr>
            <a:endParaRPr lang="en-US" sz="2000" dirty="0" smtClean="0"/>
          </a:p>
          <a:p>
            <a:pPr marL="514350" indent="-514350">
              <a:buFont typeface="Arial" pitchFamily="34" charset="0"/>
              <a:buAutoNum type="arabicParenR"/>
            </a:pPr>
            <a:r>
              <a:rPr lang="en-US" sz="2000" dirty="0" smtClean="0"/>
              <a:t>3 good practices from England</a:t>
            </a:r>
          </a:p>
          <a:p>
            <a:pPr marL="514350" indent="-514350">
              <a:buFont typeface="Arial" pitchFamily="34" charset="0"/>
              <a:buAutoNum type="arabicParenR"/>
            </a:pPr>
            <a:endParaRPr lang="en-US" sz="2000" dirty="0" smtClean="0"/>
          </a:p>
          <a:p>
            <a:pPr marL="514350" indent="-514350">
              <a:buFont typeface="Arial" pitchFamily="34" charset="0"/>
              <a:buAutoNum type="arabicParenR"/>
            </a:pPr>
            <a:r>
              <a:rPr lang="en-US" sz="2000" dirty="0" smtClean="0"/>
              <a:t>1 good practices from Finland</a:t>
            </a:r>
          </a:p>
          <a:p>
            <a:pPr marL="514350" indent="-514350">
              <a:buFont typeface="Arial" pitchFamily="34" charset="0"/>
              <a:buAutoNum type="arabicParenR"/>
            </a:pPr>
            <a:endParaRPr lang="en-US" sz="2000" dirty="0" smtClean="0"/>
          </a:p>
          <a:p>
            <a:pPr marL="514350" indent="-514350">
              <a:buFont typeface="Arial" pitchFamily="34" charset="0"/>
              <a:buAutoNum type="arabicParenR"/>
            </a:pPr>
            <a:r>
              <a:rPr lang="en-US" sz="2000" dirty="0" smtClean="0"/>
              <a:t>4 good practices from The Netherlands</a:t>
            </a:r>
          </a:p>
          <a:p>
            <a:pPr marL="514350" indent="-514350">
              <a:buFont typeface="Arial" pitchFamily="34" charset="0"/>
              <a:buAutoNum type="arabicParenR"/>
            </a:pPr>
            <a:endParaRPr lang="en-US" sz="2000" dirty="0" smtClean="0"/>
          </a:p>
          <a:p>
            <a:pPr marL="514350" indent="-514350">
              <a:buFont typeface="Arial" pitchFamily="34" charset="0"/>
              <a:buAutoNum type="arabicParenR"/>
            </a:pPr>
            <a:r>
              <a:rPr lang="en-US" sz="2000" dirty="0" smtClean="0"/>
              <a:t>1 good practice from Norway</a:t>
            </a:r>
          </a:p>
          <a:p>
            <a:pPr marL="514350" indent="-514350">
              <a:buFont typeface="Arial" pitchFamily="34" charset="0"/>
              <a:buAutoNum type="arabicParenR"/>
            </a:pPr>
            <a:endParaRPr lang="en-US" sz="2000" dirty="0" smtClean="0"/>
          </a:p>
          <a:p>
            <a:pPr marL="514350" indent="-514350">
              <a:buFont typeface="Arial" pitchFamily="34" charset="0"/>
              <a:buAutoNum type="arabicParenR"/>
            </a:pPr>
            <a:r>
              <a:rPr lang="en-US" sz="2000" dirty="0" smtClean="0"/>
              <a:t>2 good practices from Spain</a:t>
            </a:r>
          </a:p>
          <a:p>
            <a:pPr marL="514350" indent="-514350">
              <a:buFont typeface="Arial" pitchFamily="34" charset="0"/>
              <a:buAutoNum type="arabicParenR"/>
            </a:pPr>
            <a:endParaRPr lang="en-US" sz="2000" dirty="0" smtClean="0"/>
          </a:p>
        </p:txBody>
      </p:sp>
      <p:grpSp>
        <p:nvGrpSpPr>
          <p:cNvPr id="3" name="Gruppo 4"/>
          <p:cNvGrpSpPr/>
          <p:nvPr/>
        </p:nvGrpSpPr>
        <p:grpSpPr>
          <a:xfrm>
            <a:off x="6892119" y="0"/>
            <a:ext cx="2251881" cy="1992568"/>
            <a:chOff x="1473957" y="1655761"/>
            <a:chExt cx="5909484" cy="4104622"/>
          </a:xfrm>
        </p:grpSpPr>
        <p:sp>
          <p:nvSpPr>
            <p:cNvPr id="6" name="Forma a L 5"/>
            <p:cNvSpPr/>
            <p:nvPr/>
          </p:nvSpPr>
          <p:spPr>
            <a:xfrm rot="16200000">
              <a:off x="4459465" y="2836406"/>
              <a:ext cx="2571352" cy="3276601"/>
            </a:xfrm>
            <a:prstGeom prst="corner">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7" name="Forma a L 6"/>
            <p:cNvSpPr/>
            <p:nvPr/>
          </p:nvSpPr>
          <p:spPr>
            <a:xfrm rot="10800000">
              <a:off x="4462818" y="1655761"/>
              <a:ext cx="2920619" cy="2029133"/>
            </a:xfrm>
            <a:prstGeom prst="corner">
              <a:avLst>
                <a:gd name="adj1" fmla="val 50000"/>
                <a:gd name="adj2" fmla="val 69505"/>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8" name="Forma a L 7"/>
            <p:cNvSpPr/>
            <p:nvPr/>
          </p:nvSpPr>
          <p:spPr>
            <a:xfrm rot="5400000">
              <a:off x="1694507" y="1435213"/>
              <a:ext cx="2547760" cy="2988860"/>
            </a:xfrm>
            <a:prstGeom prst="corner">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9" name="Forma a L 8"/>
            <p:cNvSpPr/>
            <p:nvPr/>
          </p:nvSpPr>
          <p:spPr>
            <a:xfrm>
              <a:off x="1473958" y="3684896"/>
              <a:ext cx="2988861" cy="2074459"/>
            </a:xfrm>
            <a:prstGeom prst="corner">
              <a:avLst>
                <a:gd name="adj1" fmla="val 50000"/>
                <a:gd name="adj2" fmla="val 72912"/>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5" name="Gruppo 8"/>
            <p:cNvGrpSpPr/>
            <p:nvPr/>
          </p:nvGrpSpPr>
          <p:grpSpPr>
            <a:xfrm>
              <a:off x="2470245" y="2060812"/>
              <a:ext cx="3971498" cy="3291381"/>
              <a:chOff x="2634018" y="1433015"/>
              <a:chExt cx="3971498" cy="3291381"/>
            </a:xfrm>
          </p:grpSpPr>
          <p:sp>
            <p:nvSpPr>
              <p:cNvPr id="15" name="Ovale 14"/>
              <p:cNvSpPr/>
              <p:nvPr/>
            </p:nvSpPr>
            <p:spPr>
              <a:xfrm>
                <a:off x="2634018" y="1433015"/>
                <a:ext cx="3971498" cy="3291381"/>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6" name="Ovale 6"/>
              <p:cNvSpPr/>
              <p:nvPr/>
            </p:nvSpPr>
            <p:spPr>
              <a:xfrm>
                <a:off x="3070752" y="2388357"/>
                <a:ext cx="3029802" cy="2333767"/>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7" name="Ovale 16"/>
              <p:cNvSpPr/>
              <p:nvPr/>
            </p:nvSpPr>
            <p:spPr>
              <a:xfrm>
                <a:off x="3739490" y="3248174"/>
                <a:ext cx="1678675" cy="1460310"/>
              </a:xfrm>
              <a:prstGeom prst="ellipse">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b="1" dirty="0"/>
              </a:p>
            </p:txBody>
          </p:sp>
        </p:grpSp>
      </p:grpSp>
      <p:pic>
        <p:nvPicPr>
          <p:cNvPr id="13" name="Picture 1" descr="C:\Users\Paolo\AppData\Local\Microsoft\Windows\Temporary Internet Files\Content.IE5\MMEKE4HL\MC900312604[1].wmf"/>
          <p:cNvPicPr>
            <a:picLocks noChangeAspect="1" noChangeArrowheads="1"/>
          </p:cNvPicPr>
          <p:nvPr/>
        </p:nvPicPr>
        <p:blipFill>
          <a:blip r:embed="rId2"/>
          <a:srcRect/>
          <a:stretch>
            <a:fillRect/>
          </a:stretch>
        </p:blipFill>
        <p:spPr bwMode="auto">
          <a:xfrm>
            <a:off x="6007063" y="2838733"/>
            <a:ext cx="3044196" cy="2439801"/>
          </a:xfrm>
          <a:prstGeom prst="rect">
            <a:avLst/>
          </a:prstGeom>
          <a:noFill/>
        </p:spPr>
      </p:pic>
      <p:sp>
        <p:nvSpPr>
          <p:cNvPr id="14" name="CasellaDiTesto 13"/>
          <p:cNvSpPr txBox="1"/>
          <p:nvPr/>
        </p:nvSpPr>
        <p:spPr>
          <a:xfrm>
            <a:off x="6441743" y="3425585"/>
            <a:ext cx="1589317" cy="830997"/>
          </a:xfrm>
          <a:prstGeom prst="rect">
            <a:avLst/>
          </a:prstGeom>
          <a:noFill/>
        </p:spPr>
        <p:txBody>
          <a:bodyPr wrap="square" rtlCol="0">
            <a:spAutoFit/>
          </a:bodyPr>
          <a:lstStyle/>
          <a:p>
            <a:pPr algn="ctr"/>
            <a:r>
              <a:rPr lang="it-IT" sz="4800" b="1" dirty="0" smtClean="0">
                <a:solidFill>
                  <a:srgbClr val="FFFF00"/>
                </a:solidFill>
                <a:effectLst>
                  <a:outerShdw blurRad="38100" dist="38100" dir="2700000" algn="tl">
                    <a:srgbClr val="000000">
                      <a:alpha val="43137"/>
                    </a:srgbClr>
                  </a:outerShdw>
                </a:effectLst>
              </a:rPr>
              <a:t>50%</a:t>
            </a:r>
            <a:endParaRPr lang="it-IT" sz="4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99269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322600" y="2265528"/>
            <a:ext cx="3364200" cy="1143000"/>
          </a:xfrm>
          <a:prstGeom prst="rect">
            <a:avLst/>
          </a:prstGeom>
        </p:spPr>
        <p:txBody>
          <a:bodyPr/>
          <a:lstStyle/>
          <a:p>
            <a:pPr lvl="1" algn="ctr"/>
            <a:r>
              <a:rPr lang="en-US" sz="4800" b="1" dirty="0" smtClean="0">
                <a:solidFill>
                  <a:srgbClr val="C00000"/>
                </a:solidFill>
                <a:latin typeface="Trebuchet MS Bold"/>
                <a:cs typeface="Trebuchet MS Bold"/>
              </a:rPr>
              <a:t>The road to the handbook</a:t>
            </a:r>
            <a:endParaRPr lang="en-GB" sz="4800" b="1" dirty="0">
              <a:solidFill>
                <a:srgbClr val="C00000"/>
              </a:solidFill>
              <a:latin typeface="Trebuchet MS Bold"/>
              <a:cs typeface="Trebuchet MS Bold"/>
            </a:endParaRPr>
          </a:p>
        </p:txBody>
      </p:sp>
      <p:pic>
        <p:nvPicPr>
          <p:cNvPr id="1027" name="Picture 3" descr="C:\Users\Paolo\AppData\Local\Microsoft\Windows\Temporary Internet Files\Content.IE5\MMEKE4HL\MC900054928[1].wmf"/>
          <p:cNvPicPr>
            <a:picLocks noChangeAspect="1" noChangeArrowheads="1"/>
          </p:cNvPicPr>
          <p:nvPr/>
        </p:nvPicPr>
        <p:blipFill>
          <a:blip r:embed="rId2"/>
          <a:srcRect/>
          <a:stretch>
            <a:fillRect/>
          </a:stretch>
        </p:blipFill>
        <p:spPr bwMode="auto">
          <a:xfrm>
            <a:off x="40916" y="84080"/>
            <a:ext cx="5281684" cy="6597795"/>
          </a:xfrm>
          <a:prstGeom prst="rect">
            <a:avLst/>
          </a:prstGeom>
          <a:noFill/>
        </p:spPr>
      </p:pic>
    </p:spTree>
    <p:extLst>
      <p:ext uri="{BB962C8B-B14F-4D97-AF65-F5344CB8AC3E}">
        <p14:creationId xmlns:p14="http://schemas.microsoft.com/office/powerpoint/2010/main" xmlns="" val="1373962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8229600" cy="1143000"/>
          </a:xfrm>
          <a:prstGeom prst="rect">
            <a:avLst/>
          </a:prstGeom>
        </p:spPr>
        <p:txBody>
          <a:bodyPr/>
          <a:lstStyle/>
          <a:p>
            <a:pPr lvl="1" algn="l"/>
            <a:r>
              <a:rPr lang="en-US" sz="4000" b="1" dirty="0" smtClean="0">
                <a:solidFill>
                  <a:srgbClr val="008ACF"/>
                </a:solidFill>
                <a:latin typeface="Trebuchet MS Bold"/>
                <a:cs typeface="Trebuchet MS Bold"/>
              </a:rPr>
              <a:t>Module 6 in details</a:t>
            </a:r>
            <a:endParaRPr lang="en-GB" sz="4000" b="1" dirty="0">
              <a:solidFill>
                <a:srgbClr val="008ACF"/>
              </a:solidFill>
              <a:latin typeface="Trebuchet MS Bold"/>
              <a:cs typeface="Trebuchet MS Bold"/>
            </a:endParaRPr>
          </a:p>
        </p:txBody>
      </p:sp>
      <p:grpSp>
        <p:nvGrpSpPr>
          <p:cNvPr id="3" name="Gruppo 4"/>
          <p:cNvGrpSpPr/>
          <p:nvPr/>
        </p:nvGrpSpPr>
        <p:grpSpPr>
          <a:xfrm>
            <a:off x="6892119" y="0"/>
            <a:ext cx="2251881" cy="1992568"/>
            <a:chOff x="1473957" y="1655761"/>
            <a:chExt cx="5909484" cy="4104622"/>
          </a:xfrm>
        </p:grpSpPr>
        <p:sp>
          <p:nvSpPr>
            <p:cNvPr id="6" name="Forma a L 5"/>
            <p:cNvSpPr/>
            <p:nvPr/>
          </p:nvSpPr>
          <p:spPr>
            <a:xfrm rot="16200000">
              <a:off x="4459465" y="2836406"/>
              <a:ext cx="2571352" cy="3276601"/>
            </a:xfrm>
            <a:prstGeom prst="corner">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7" name="Forma a L 6"/>
            <p:cNvSpPr/>
            <p:nvPr/>
          </p:nvSpPr>
          <p:spPr>
            <a:xfrm rot="10800000">
              <a:off x="4462818" y="1655761"/>
              <a:ext cx="2920619" cy="2029133"/>
            </a:xfrm>
            <a:prstGeom prst="corner">
              <a:avLst>
                <a:gd name="adj1" fmla="val 50000"/>
                <a:gd name="adj2" fmla="val 69505"/>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8" name="Forma a L 7"/>
            <p:cNvSpPr/>
            <p:nvPr/>
          </p:nvSpPr>
          <p:spPr>
            <a:xfrm rot="5400000">
              <a:off x="1694507" y="1435213"/>
              <a:ext cx="2547760" cy="2988860"/>
            </a:xfrm>
            <a:prstGeom prst="corner">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9" name="Forma a L 8"/>
            <p:cNvSpPr/>
            <p:nvPr/>
          </p:nvSpPr>
          <p:spPr>
            <a:xfrm>
              <a:off x="1473958" y="3684896"/>
              <a:ext cx="2988861" cy="2074459"/>
            </a:xfrm>
            <a:prstGeom prst="corner">
              <a:avLst>
                <a:gd name="adj1" fmla="val 50000"/>
                <a:gd name="adj2" fmla="val 72912"/>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5" name="Gruppo 8"/>
            <p:cNvGrpSpPr/>
            <p:nvPr/>
          </p:nvGrpSpPr>
          <p:grpSpPr>
            <a:xfrm>
              <a:off x="2470245" y="2060812"/>
              <a:ext cx="3971498" cy="3291381"/>
              <a:chOff x="2634018" y="1433015"/>
              <a:chExt cx="3971498" cy="3291381"/>
            </a:xfrm>
          </p:grpSpPr>
          <p:sp>
            <p:nvSpPr>
              <p:cNvPr id="15" name="Ovale 14"/>
              <p:cNvSpPr/>
              <p:nvPr/>
            </p:nvSpPr>
            <p:spPr>
              <a:xfrm>
                <a:off x="2634018" y="1433015"/>
                <a:ext cx="3971498" cy="3291381"/>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6" name="Ovale 6"/>
              <p:cNvSpPr/>
              <p:nvPr/>
            </p:nvSpPr>
            <p:spPr>
              <a:xfrm>
                <a:off x="3070752" y="2388357"/>
                <a:ext cx="3029802" cy="2333767"/>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7" name="Ovale 16"/>
              <p:cNvSpPr/>
              <p:nvPr/>
            </p:nvSpPr>
            <p:spPr>
              <a:xfrm>
                <a:off x="3739490" y="3248174"/>
                <a:ext cx="1678675" cy="1460310"/>
              </a:xfrm>
              <a:prstGeom prst="ellipse">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b="1" dirty="0"/>
              </a:p>
            </p:txBody>
          </p:sp>
        </p:grpSp>
      </p:grpSp>
      <p:graphicFrame>
        <p:nvGraphicFramePr>
          <p:cNvPr id="18" name="Tabella 17"/>
          <p:cNvGraphicFramePr>
            <a:graphicFrameLocks noGrp="1"/>
          </p:cNvGraphicFramePr>
          <p:nvPr/>
        </p:nvGraphicFramePr>
        <p:xfrm>
          <a:off x="232014" y="2374710"/>
          <a:ext cx="8734564" cy="3337560"/>
        </p:xfrm>
        <a:graphic>
          <a:graphicData uri="http://schemas.openxmlformats.org/drawingml/2006/table">
            <a:tbl>
              <a:tblPr firstRow="1" bandRow="1">
                <a:tableStyleId>{5C22544A-7EE6-4342-B048-85BDC9FD1C3A}</a:tableStyleId>
              </a:tblPr>
              <a:tblGrid>
                <a:gridCol w="3084392"/>
                <a:gridCol w="1282890"/>
                <a:gridCol w="3016155"/>
                <a:gridCol w="1351127"/>
              </a:tblGrid>
              <a:tr h="370840">
                <a:tc>
                  <a:txBody>
                    <a:bodyPr/>
                    <a:lstStyle/>
                    <a:p>
                      <a:r>
                        <a:rPr lang="it-IT" dirty="0" err="1" smtClean="0"/>
                        <a:t>Good</a:t>
                      </a:r>
                      <a:r>
                        <a:rPr lang="it-IT" baseline="0" dirty="0" smtClean="0"/>
                        <a:t> </a:t>
                      </a:r>
                      <a:r>
                        <a:rPr lang="it-IT" baseline="0" dirty="0" err="1" smtClean="0"/>
                        <a:t>practice</a:t>
                      </a:r>
                      <a:endParaRPr lang="it-IT" dirty="0"/>
                    </a:p>
                  </a:txBody>
                  <a:tcPr/>
                </a:tc>
                <a:tc>
                  <a:txBody>
                    <a:bodyPr/>
                    <a:lstStyle/>
                    <a:p>
                      <a:pPr algn="ctr"/>
                      <a:r>
                        <a:rPr lang="it-IT" dirty="0" err="1" smtClean="0"/>
                        <a:t>Description</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err="1" smtClean="0"/>
                        <a:t>Good</a:t>
                      </a:r>
                      <a:r>
                        <a:rPr lang="it-IT" baseline="0" dirty="0" smtClean="0"/>
                        <a:t> </a:t>
                      </a:r>
                      <a:r>
                        <a:rPr lang="it-IT" baseline="0" dirty="0" err="1" smtClean="0"/>
                        <a:t>practice</a:t>
                      </a:r>
                      <a:endParaRPr lang="it-IT" dirty="0" smtClean="0"/>
                    </a:p>
                  </a:txBody>
                  <a:tcPr/>
                </a:tc>
                <a:tc>
                  <a:txBody>
                    <a:bodyPr/>
                    <a:lstStyle/>
                    <a:p>
                      <a:pPr algn="ctr"/>
                      <a:r>
                        <a:rPr lang="it-IT" dirty="0" err="1" smtClean="0"/>
                        <a:t>Description</a:t>
                      </a:r>
                      <a:endParaRPr lang="it-IT" dirty="0"/>
                    </a:p>
                  </a:txBody>
                  <a:tcPr/>
                </a:tc>
              </a:tr>
              <a:tr h="370840">
                <a:tc>
                  <a:txBody>
                    <a:bodyPr/>
                    <a:lstStyle/>
                    <a:p>
                      <a:r>
                        <a:rPr lang="it-IT" dirty="0" smtClean="0"/>
                        <a:t>BE_stakeholder_involvment</a:t>
                      </a:r>
                      <a:endParaRPr lang="it-IT" dirty="0"/>
                    </a:p>
                  </a:txBody>
                  <a:tcPr/>
                </a:tc>
                <a:tc>
                  <a:txBody>
                    <a:bodyPr/>
                    <a:lstStyle/>
                    <a:p>
                      <a:endParaRPr lang="it-IT" dirty="0"/>
                    </a:p>
                  </a:txBody>
                  <a:tcPr>
                    <a:solidFill>
                      <a:srgbClr val="00B050"/>
                    </a:solidFill>
                  </a:tcPr>
                </a:tc>
                <a:tc>
                  <a:txBody>
                    <a:bodyPr/>
                    <a:lstStyle/>
                    <a:p>
                      <a:r>
                        <a:rPr lang="it-IT" dirty="0" smtClean="0"/>
                        <a:t>NL_assess_currentHWF</a:t>
                      </a:r>
                      <a:endParaRPr lang="it-IT" dirty="0"/>
                    </a:p>
                  </a:txBody>
                  <a:tcPr/>
                </a:tc>
                <a:tc>
                  <a:txBody>
                    <a:bodyPr/>
                    <a:lstStyle/>
                    <a:p>
                      <a:endParaRPr lang="it-IT" dirty="0"/>
                    </a:p>
                  </a:txBody>
                  <a:tcPr>
                    <a:solidFill>
                      <a:srgbClr val="00B050"/>
                    </a:solidFill>
                  </a:tcPr>
                </a:tc>
              </a:tr>
              <a:tr h="370840">
                <a:tc>
                  <a:txBody>
                    <a:bodyPr/>
                    <a:lstStyle/>
                    <a:p>
                      <a:r>
                        <a:rPr lang="it-IT" dirty="0" smtClean="0"/>
                        <a:t>BE_datacollection_supply</a:t>
                      </a:r>
                      <a:endParaRPr lang="it-IT" dirty="0"/>
                    </a:p>
                  </a:txBody>
                  <a:tcPr/>
                </a:tc>
                <a:tc>
                  <a:txBody>
                    <a:bodyPr/>
                    <a:lstStyle/>
                    <a:p>
                      <a:endParaRPr lang="it-IT" dirty="0"/>
                    </a:p>
                  </a:txBody>
                  <a:tcPr>
                    <a:solidFill>
                      <a:srgbClr val="00B050"/>
                    </a:solidFill>
                  </a:tcPr>
                </a:tc>
                <a:tc>
                  <a:txBody>
                    <a:bodyPr/>
                    <a:lstStyle/>
                    <a:p>
                      <a:r>
                        <a:rPr lang="it-IT" dirty="0" smtClean="0"/>
                        <a:t>NL_forecast_demand</a:t>
                      </a:r>
                      <a:endParaRPr lang="it-IT" dirty="0"/>
                    </a:p>
                  </a:txBody>
                  <a:tcPr/>
                </a:tc>
                <a:tc>
                  <a:txBody>
                    <a:bodyPr/>
                    <a:lstStyle/>
                    <a:p>
                      <a:endParaRPr lang="it-IT" dirty="0"/>
                    </a:p>
                  </a:txBody>
                  <a:tcPr>
                    <a:solidFill>
                      <a:srgbClr val="FF0000"/>
                    </a:solidFill>
                  </a:tcPr>
                </a:tc>
              </a:tr>
              <a:tr h="370840">
                <a:tc>
                  <a:txBody>
                    <a:bodyPr/>
                    <a:lstStyle/>
                    <a:p>
                      <a:r>
                        <a:rPr lang="it-IT" dirty="0" smtClean="0"/>
                        <a:t>BE_monitoring_enabling</a:t>
                      </a:r>
                      <a:endParaRPr lang="it-IT" dirty="0"/>
                    </a:p>
                  </a:txBody>
                  <a:tcPr/>
                </a:tc>
                <a:tc>
                  <a:txBody>
                    <a:bodyPr/>
                    <a:lstStyle/>
                    <a:p>
                      <a:endParaRPr lang="it-IT" dirty="0"/>
                    </a:p>
                  </a:txBody>
                  <a:tcPr>
                    <a:solidFill>
                      <a:srgbClr val="FF0000"/>
                    </a:solidFill>
                  </a:tcPr>
                </a:tc>
                <a:tc>
                  <a:txBody>
                    <a:bodyPr/>
                    <a:lstStyle/>
                    <a:p>
                      <a:r>
                        <a:rPr lang="it-IT" dirty="0" smtClean="0"/>
                        <a:t>NL_FTE_estimation</a:t>
                      </a:r>
                      <a:endParaRPr lang="it-IT" dirty="0"/>
                    </a:p>
                  </a:txBody>
                  <a:tcPr/>
                </a:tc>
                <a:tc>
                  <a:txBody>
                    <a:bodyPr/>
                    <a:lstStyle/>
                    <a:p>
                      <a:endParaRPr lang="it-IT" dirty="0"/>
                    </a:p>
                  </a:txBody>
                  <a:tcPr>
                    <a:solidFill>
                      <a:srgbClr val="FF0000"/>
                    </a:solidFill>
                  </a:tcPr>
                </a:tc>
              </a:tr>
              <a:tr h="370840">
                <a:tc>
                  <a:txBody>
                    <a:bodyPr/>
                    <a:lstStyle/>
                    <a:p>
                      <a:r>
                        <a:rPr lang="it-IT" dirty="0" smtClean="0"/>
                        <a:t>DK_forecast_supply</a:t>
                      </a:r>
                      <a:endParaRPr lang="it-IT" dirty="0"/>
                    </a:p>
                  </a:txBody>
                  <a:tcPr/>
                </a:tc>
                <a:tc>
                  <a:txBody>
                    <a:bodyPr/>
                    <a:lstStyle/>
                    <a:p>
                      <a:endParaRPr lang="it-IT" dirty="0"/>
                    </a:p>
                  </a:txBody>
                  <a:tcPr>
                    <a:solidFill>
                      <a:srgbClr val="00B050"/>
                    </a:solidFill>
                  </a:tcPr>
                </a:tc>
                <a:tc>
                  <a:txBody>
                    <a:bodyPr/>
                    <a:lstStyle/>
                    <a:p>
                      <a:r>
                        <a:rPr lang="it-IT" dirty="0" err="1" smtClean="0"/>
                        <a:t>NL_selfevaluation</a:t>
                      </a:r>
                      <a:endParaRPr lang="it-IT" dirty="0"/>
                    </a:p>
                  </a:txBody>
                  <a:tcPr/>
                </a:tc>
                <a:tc>
                  <a:txBody>
                    <a:bodyPr/>
                    <a:lstStyle/>
                    <a:p>
                      <a:endParaRPr lang="it-IT" dirty="0"/>
                    </a:p>
                  </a:txBody>
                  <a:tcPr>
                    <a:solidFill>
                      <a:srgbClr val="FF0000"/>
                    </a:solidFill>
                  </a:tcPr>
                </a:tc>
              </a:tr>
              <a:tr h="370840">
                <a:tc>
                  <a:txBody>
                    <a:bodyPr/>
                    <a:lstStyle/>
                    <a:p>
                      <a:r>
                        <a:rPr lang="it-IT" dirty="0" smtClean="0"/>
                        <a:t>EN_smart_goals</a:t>
                      </a:r>
                      <a:endParaRPr lang="it-IT" dirty="0"/>
                    </a:p>
                  </a:txBody>
                  <a:tcPr/>
                </a:tc>
                <a:tc>
                  <a:txBody>
                    <a:bodyPr/>
                    <a:lstStyle/>
                    <a:p>
                      <a:endParaRPr lang="it-IT" dirty="0"/>
                    </a:p>
                  </a:txBody>
                  <a:tcPr>
                    <a:solidFill>
                      <a:srgbClr val="FF0000"/>
                    </a:solidFill>
                  </a:tcPr>
                </a:tc>
                <a:tc>
                  <a:txBody>
                    <a:bodyPr/>
                    <a:lstStyle/>
                    <a:p>
                      <a:r>
                        <a:rPr lang="it-IT" dirty="0" smtClean="0"/>
                        <a:t>NO_forecast_demand</a:t>
                      </a:r>
                      <a:endParaRPr lang="it-IT" dirty="0"/>
                    </a:p>
                  </a:txBody>
                  <a:tcPr/>
                </a:tc>
                <a:tc>
                  <a:txBody>
                    <a:bodyPr/>
                    <a:lstStyle/>
                    <a:p>
                      <a:endParaRPr lang="it-IT" dirty="0"/>
                    </a:p>
                  </a:txBody>
                  <a:tcPr>
                    <a:solidFill>
                      <a:srgbClr val="00B050"/>
                    </a:solidFill>
                  </a:tcPr>
                </a:tc>
              </a:tr>
              <a:tr h="370840">
                <a:tc>
                  <a:txBody>
                    <a:bodyPr/>
                    <a:lstStyle/>
                    <a:p>
                      <a:r>
                        <a:rPr lang="it-IT" dirty="0" smtClean="0"/>
                        <a:t>EN_stakeholder_involvment</a:t>
                      </a:r>
                      <a:endParaRPr lang="it-IT" dirty="0"/>
                    </a:p>
                  </a:txBody>
                  <a:tcPr/>
                </a:tc>
                <a:tc>
                  <a:txBody>
                    <a:bodyPr/>
                    <a:lstStyle/>
                    <a:p>
                      <a:endParaRPr lang="it-IT" dirty="0"/>
                    </a:p>
                  </a:txBody>
                  <a:tcPr>
                    <a:solidFill>
                      <a:srgbClr val="FF0000"/>
                    </a:solidFill>
                  </a:tcPr>
                </a:tc>
                <a:tc>
                  <a:txBody>
                    <a:bodyPr/>
                    <a:lstStyle/>
                    <a:p>
                      <a:r>
                        <a:rPr lang="it-IT" dirty="0" smtClean="0"/>
                        <a:t>SP_multiregional_planning</a:t>
                      </a:r>
                      <a:endParaRPr lang="it-IT" dirty="0"/>
                    </a:p>
                  </a:txBody>
                  <a:tcPr/>
                </a:tc>
                <a:tc>
                  <a:txBody>
                    <a:bodyPr/>
                    <a:lstStyle/>
                    <a:p>
                      <a:endParaRPr lang="it-IT" dirty="0"/>
                    </a:p>
                  </a:txBody>
                  <a:tcPr>
                    <a:solidFill>
                      <a:srgbClr val="00B050"/>
                    </a:solidFill>
                  </a:tcPr>
                </a:tc>
              </a:tr>
              <a:tr h="370840">
                <a:tc>
                  <a:txBody>
                    <a:bodyPr/>
                    <a:lstStyle/>
                    <a:p>
                      <a:r>
                        <a:rPr lang="it-IT" dirty="0" err="1" smtClean="0"/>
                        <a:t>EN_datacollection</a:t>
                      </a:r>
                      <a:endParaRPr lang="it-IT" dirty="0"/>
                    </a:p>
                  </a:txBody>
                  <a:tcPr/>
                </a:tc>
                <a:tc>
                  <a:txBody>
                    <a:bodyPr/>
                    <a:lstStyle/>
                    <a:p>
                      <a:endParaRPr lang="it-IT" dirty="0"/>
                    </a:p>
                  </a:txBody>
                  <a:tcPr>
                    <a:solidFill>
                      <a:srgbClr val="FF0000"/>
                    </a:solidFill>
                  </a:tcPr>
                </a:tc>
                <a:tc>
                  <a:txBody>
                    <a:bodyPr/>
                    <a:lstStyle/>
                    <a:p>
                      <a:r>
                        <a:rPr lang="it-IT" dirty="0" smtClean="0"/>
                        <a:t>SP_forecast_budgetconstrain</a:t>
                      </a:r>
                      <a:endParaRPr lang="it-IT" dirty="0"/>
                    </a:p>
                  </a:txBody>
                  <a:tcPr/>
                </a:tc>
                <a:tc>
                  <a:txBody>
                    <a:bodyPr/>
                    <a:lstStyle/>
                    <a:p>
                      <a:endParaRPr lang="it-IT" dirty="0"/>
                    </a:p>
                  </a:txBody>
                  <a:tcPr>
                    <a:solidFill>
                      <a:srgbClr val="00B050"/>
                    </a:solidFill>
                  </a:tcPr>
                </a:tc>
              </a:tr>
              <a:tr h="370840">
                <a:tc>
                  <a:txBody>
                    <a:bodyPr/>
                    <a:lstStyle/>
                    <a:p>
                      <a:r>
                        <a:rPr lang="it-IT" dirty="0" smtClean="0"/>
                        <a:t>FI_harmonized_planning</a:t>
                      </a:r>
                      <a:endParaRPr lang="it-IT" dirty="0"/>
                    </a:p>
                  </a:txBody>
                  <a:tcPr/>
                </a:tc>
                <a:tc>
                  <a:txBody>
                    <a:bodyPr/>
                    <a:lstStyle/>
                    <a:p>
                      <a:endParaRPr lang="it-IT" dirty="0"/>
                    </a:p>
                  </a:txBody>
                  <a:tcPr>
                    <a:solidFill>
                      <a:srgbClr val="FF0000"/>
                    </a:solidFill>
                  </a:tcPr>
                </a:tc>
                <a:tc>
                  <a:txBody>
                    <a:bodyPr/>
                    <a:lstStyle/>
                    <a:p>
                      <a:endParaRPr lang="it-IT" dirty="0"/>
                    </a:p>
                  </a:txBody>
                  <a:tcPr/>
                </a:tc>
                <a:tc>
                  <a:txBody>
                    <a:bodyPr/>
                    <a:lstStyle/>
                    <a:p>
                      <a:endParaRPr lang="it-IT" dirty="0"/>
                    </a:p>
                  </a:txBody>
                  <a:tcPr/>
                </a:tc>
              </a:tr>
            </a:tbl>
          </a:graphicData>
        </a:graphic>
      </p:graphicFrame>
    </p:spTree>
    <p:extLst>
      <p:ext uri="{BB962C8B-B14F-4D97-AF65-F5344CB8AC3E}">
        <p14:creationId xmlns:p14="http://schemas.microsoft.com/office/powerpoint/2010/main" xmlns="" val="3799269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8229600" cy="1143000"/>
          </a:xfrm>
          <a:prstGeom prst="rect">
            <a:avLst/>
          </a:prstGeom>
        </p:spPr>
        <p:txBody>
          <a:bodyPr/>
          <a:lstStyle/>
          <a:p>
            <a:pPr lvl="1" algn="l"/>
            <a:r>
              <a:rPr lang="en-US" sz="4000" b="1" dirty="0" smtClean="0">
                <a:solidFill>
                  <a:srgbClr val="008ACF"/>
                </a:solidFill>
                <a:latin typeface="Trebuchet MS Bold"/>
                <a:cs typeface="Trebuchet MS Bold"/>
              </a:rPr>
              <a:t>Lay-out of the handbook</a:t>
            </a:r>
            <a:endParaRPr lang="en-GB" sz="4000" b="1" dirty="0">
              <a:solidFill>
                <a:srgbClr val="008ACF"/>
              </a:solidFill>
              <a:latin typeface="Trebuchet MS Bold"/>
              <a:cs typeface="Trebuchet MS Bold"/>
            </a:endParaRPr>
          </a:p>
        </p:txBody>
      </p:sp>
      <p:sp>
        <p:nvSpPr>
          <p:cNvPr id="4" name="Rettangolo 3"/>
          <p:cNvSpPr/>
          <p:nvPr/>
        </p:nvSpPr>
        <p:spPr>
          <a:xfrm>
            <a:off x="429904" y="2641315"/>
            <a:ext cx="822960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smtClean="0"/>
              <a:t>The layout and the functionalities of the hypertext as you will see it on the website will surely be different from this: as of now the website is not yet in development stage and we can’t design the hypertext independently from the website itself. So what you see here it’s just to make the point that the handbook should be conceived as a hypertext from the start.</a:t>
            </a:r>
            <a:endParaRPr lang="it-IT" sz="2800" dirty="0"/>
          </a:p>
        </p:txBody>
      </p:sp>
      <p:sp>
        <p:nvSpPr>
          <p:cNvPr id="5" name="CasellaDiTesto 4"/>
          <p:cNvSpPr txBox="1"/>
          <p:nvPr/>
        </p:nvSpPr>
        <p:spPr>
          <a:xfrm>
            <a:off x="2053997" y="1421449"/>
            <a:ext cx="490637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2800" dirty="0" smtClean="0"/>
              <a:t>DEMO </a:t>
            </a:r>
            <a:r>
              <a:rPr lang="it-IT" sz="2800" dirty="0" smtClean="0">
                <a:sym typeface="Wingdings" pitchFamily="2" charset="2"/>
              </a:rPr>
              <a:t> </a:t>
            </a:r>
            <a:r>
              <a:rPr lang="it-IT" sz="2800" dirty="0" smtClean="0">
                <a:hlinkClick r:id="rId2"/>
              </a:rPr>
              <a:t>http://ink2.it/</a:t>
            </a:r>
            <a:r>
              <a:rPr lang="it-IT" sz="2800" dirty="0" err="1" smtClean="0">
                <a:hlinkClick r:id="rId2"/>
              </a:rPr>
              <a:t>hwf</a:t>
            </a:r>
            <a:r>
              <a:rPr lang="it-IT" sz="2800" dirty="0" smtClean="0">
                <a:hlinkClick r:id="rId2"/>
              </a:rPr>
              <a:t>/</a:t>
            </a:r>
            <a:endParaRPr lang="it-IT" sz="2800" dirty="0"/>
          </a:p>
        </p:txBody>
      </p:sp>
      <p:sp>
        <p:nvSpPr>
          <p:cNvPr id="6" name="CasellaDiTesto 5"/>
          <p:cNvSpPr txBox="1"/>
          <p:nvPr/>
        </p:nvSpPr>
        <p:spPr>
          <a:xfrm>
            <a:off x="402608" y="2190095"/>
            <a:ext cx="1005532" cy="523220"/>
          </a:xfrm>
          <a:prstGeom prst="rect">
            <a:avLst/>
          </a:prstGeom>
          <a:noFill/>
        </p:spPr>
        <p:txBody>
          <a:bodyPr wrap="none" rtlCol="0">
            <a:spAutoFit/>
          </a:bodyPr>
          <a:lstStyle/>
          <a:p>
            <a:r>
              <a:rPr lang="it-IT" sz="2800" b="1" i="1" dirty="0" smtClean="0"/>
              <a:t>NOTE</a:t>
            </a:r>
            <a:endParaRPr lang="it-IT" sz="2800" b="1" i="1" dirty="0"/>
          </a:p>
        </p:txBody>
      </p:sp>
    </p:spTree>
    <p:extLst>
      <p:ext uri="{BB962C8B-B14F-4D97-AF65-F5344CB8AC3E}">
        <p14:creationId xmlns:p14="http://schemas.microsoft.com/office/powerpoint/2010/main" xmlns="" val="3428937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091819" y="450371"/>
            <a:ext cx="6939894" cy="1143000"/>
          </a:xfrm>
          <a:prstGeom prst="rect">
            <a:avLst/>
          </a:prstGeom>
        </p:spPr>
        <p:txBody>
          <a:bodyPr/>
          <a:lstStyle/>
          <a:p>
            <a:pPr lvl="1" algn="l"/>
            <a:r>
              <a:rPr lang="en-US" sz="4000" b="1" dirty="0" smtClean="0">
                <a:solidFill>
                  <a:srgbClr val="008ACF"/>
                </a:solidFill>
                <a:latin typeface="Trebuchet MS Bold"/>
                <a:cs typeface="Trebuchet MS Bold"/>
              </a:rPr>
              <a:t>How far we still have to go? </a:t>
            </a:r>
            <a:endParaRPr lang="en-GB" sz="4000" b="1" dirty="0">
              <a:solidFill>
                <a:srgbClr val="008ACF"/>
              </a:solidFill>
              <a:latin typeface="Trebuchet MS Bold"/>
              <a:cs typeface="Trebuchet MS Bold"/>
            </a:endParaRPr>
          </a:p>
        </p:txBody>
      </p:sp>
      <p:pic>
        <p:nvPicPr>
          <p:cNvPr id="22532" name="Picture 4" descr="C:\Users\Paolo\AppData\Local\Microsoft\Windows\Temporary Internet Files\Content.IE5\0E9ULK0N\MP900427670[1].jpg"/>
          <p:cNvPicPr>
            <a:picLocks noChangeAspect="1" noChangeArrowheads="1"/>
          </p:cNvPicPr>
          <p:nvPr/>
        </p:nvPicPr>
        <p:blipFill>
          <a:blip r:embed="rId2"/>
          <a:srcRect/>
          <a:stretch>
            <a:fillRect/>
          </a:stretch>
        </p:blipFill>
        <p:spPr bwMode="auto">
          <a:xfrm>
            <a:off x="1119115" y="1110598"/>
            <a:ext cx="6939894" cy="4624788"/>
          </a:xfrm>
          <a:prstGeom prst="rect">
            <a:avLst/>
          </a:prstGeom>
          <a:noFill/>
        </p:spPr>
      </p:pic>
    </p:spTree>
    <p:extLst>
      <p:ext uri="{BB962C8B-B14F-4D97-AF65-F5344CB8AC3E}">
        <p14:creationId xmlns:p14="http://schemas.microsoft.com/office/powerpoint/2010/main" xmlns="" val="3428937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091819" y="450371"/>
            <a:ext cx="6939894" cy="1143000"/>
          </a:xfrm>
          <a:prstGeom prst="rect">
            <a:avLst/>
          </a:prstGeom>
        </p:spPr>
        <p:txBody>
          <a:bodyPr/>
          <a:lstStyle/>
          <a:p>
            <a:pPr lvl="1" algn="l"/>
            <a:r>
              <a:rPr lang="en-US" sz="4000" b="1" dirty="0" smtClean="0">
                <a:solidFill>
                  <a:srgbClr val="008ACF"/>
                </a:solidFill>
                <a:latin typeface="Trebuchet MS Bold"/>
                <a:cs typeface="Trebuchet MS Bold"/>
              </a:rPr>
              <a:t>Next steps</a:t>
            </a:r>
            <a:endParaRPr lang="en-GB" sz="4000" b="1" dirty="0">
              <a:solidFill>
                <a:srgbClr val="008ACF"/>
              </a:solidFill>
              <a:latin typeface="Trebuchet MS Bold"/>
              <a:cs typeface="Trebuchet MS Bold"/>
            </a:endParaRPr>
          </a:p>
        </p:txBody>
      </p:sp>
      <p:graphicFrame>
        <p:nvGraphicFramePr>
          <p:cNvPr id="17" name="Tabella 16"/>
          <p:cNvGraphicFramePr>
            <a:graphicFrameLocks noGrp="1"/>
          </p:cNvGraphicFramePr>
          <p:nvPr/>
        </p:nvGraphicFramePr>
        <p:xfrm>
          <a:off x="245661" y="1228299"/>
          <a:ext cx="8366076" cy="4401747"/>
        </p:xfrm>
        <a:graphic>
          <a:graphicData uri="http://schemas.openxmlformats.org/drawingml/2006/table">
            <a:tbl>
              <a:tblPr firstRow="1" bandRow="1">
                <a:tableStyleId>{5C22544A-7EE6-4342-B048-85BDC9FD1C3A}</a:tableStyleId>
              </a:tblPr>
              <a:tblGrid>
                <a:gridCol w="2091519"/>
                <a:gridCol w="2091519"/>
                <a:gridCol w="2091519"/>
                <a:gridCol w="2091519"/>
              </a:tblGrid>
              <a:tr h="537381">
                <a:tc>
                  <a:txBody>
                    <a:bodyPr/>
                    <a:lstStyle/>
                    <a:p>
                      <a:pPr algn="ctr"/>
                      <a:r>
                        <a:rPr lang="it-IT" dirty="0" err="1" smtClean="0"/>
                        <a:t>Module</a:t>
                      </a:r>
                      <a:endParaRPr lang="it-IT" dirty="0"/>
                    </a:p>
                  </a:txBody>
                  <a:tcPr/>
                </a:tc>
                <a:tc>
                  <a:txBody>
                    <a:bodyPr/>
                    <a:lstStyle/>
                    <a:p>
                      <a:pPr algn="ctr"/>
                      <a:r>
                        <a:rPr lang="it-IT" dirty="0" err="1" smtClean="0"/>
                        <a:t>Writing</a:t>
                      </a:r>
                      <a:r>
                        <a:rPr lang="it-IT" baseline="0" dirty="0" smtClean="0"/>
                        <a:t> the first </a:t>
                      </a:r>
                      <a:r>
                        <a:rPr lang="it-IT" baseline="0" dirty="0" err="1" smtClean="0"/>
                        <a:t>draft</a:t>
                      </a:r>
                      <a:endParaRPr lang="it-IT" dirty="0"/>
                    </a:p>
                  </a:txBody>
                  <a:tcPr/>
                </a:tc>
                <a:tc>
                  <a:txBody>
                    <a:bodyPr/>
                    <a:lstStyle/>
                    <a:p>
                      <a:pPr algn="ctr"/>
                      <a:r>
                        <a:rPr lang="it-IT" baseline="0" dirty="0" err="1" smtClean="0"/>
                        <a:t>Reviewing</a:t>
                      </a:r>
                      <a:endParaRPr lang="it-IT" dirty="0"/>
                    </a:p>
                  </a:txBody>
                  <a:tcPr/>
                </a:tc>
                <a:tc>
                  <a:txBody>
                    <a:bodyPr/>
                    <a:lstStyle/>
                    <a:p>
                      <a:pPr algn="ctr"/>
                      <a:r>
                        <a:rPr lang="it-IT" dirty="0" err="1" smtClean="0"/>
                        <a:t>Writing</a:t>
                      </a:r>
                      <a:r>
                        <a:rPr lang="it-IT" dirty="0" smtClean="0"/>
                        <a:t> the </a:t>
                      </a:r>
                      <a:r>
                        <a:rPr lang="it-IT" dirty="0" err="1" smtClean="0"/>
                        <a:t>second</a:t>
                      </a:r>
                      <a:r>
                        <a:rPr lang="it-IT" dirty="0" smtClean="0"/>
                        <a:t> </a:t>
                      </a:r>
                      <a:r>
                        <a:rPr lang="it-IT" dirty="0" err="1" smtClean="0"/>
                        <a:t>draft</a:t>
                      </a:r>
                      <a:endParaRPr lang="it-IT" dirty="0"/>
                    </a:p>
                  </a:txBody>
                  <a:tcPr/>
                </a:tc>
              </a:tr>
              <a:tr h="537381">
                <a:tc>
                  <a:txBody>
                    <a:bodyPr/>
                    <a:lstStyle/>
                    <a:p>
                      <a:pPr algn="ctr"/>
                      <a:r>
                        <a:rPr lang="it-IT" b="1" dirty="0" smtClean="0"/>
                        <a:t>M1</a:t>
                      </a:r>
                      <a:endParaRPr lang="it-IT" b="1" dirty="0"/>
                    </a:p>
                  </a:txBody>
                  <a:tcPr/>
                </a:tc>
                <a:tc>
                  <a:txBody>
                    <a:bodyPr/>
                    <a:lstStyle/>
                    <a:p>
                      <a:pPr algn="ctr"/>
                      <a:r>
                        <a:rPr lang="it-IT" dirty="0" err="1" smtClean="0"/>
                        <a:t>To</a:t>
                      </a:r>
                      <a:r>
                        <a:rPr lang="it-IT" dirty="0" smtClean="0"/>
                        <a:t> do</a:t>
                      </a:r>
                      <a:endParaRPr lang="it-IT" dirty="0"/>
                    </a:p>
                  </a:txBody>
                  <a:tcPr/>
                </a:tc>
                <a:tc>
                  <a:txBody>
                    <a:bodyPr/>
                    <a:lstStyle/>
                    <a:p>
                      <a:pPr algn="ctr"/>
                      <a:r>
                        <a:rPr lang="it-IT" dirty="0" err="1" smtClean="0"/>
                        <a:t>To</a:t>
                      </a:r>
                      <a:r>
                        <a:rPr lang="it-IT" dirty="0" smtClean="0"/>
                        <a:t> do</a:t>
                      </a:r>
                      <a:endParaRPr lang="it-IT" dirty="0"/>
                    </a:p>
                  </a:txBody>
                  <a:tcPr/>
                </a:tc>
                <a:tc>
                  <a:txBody>
                    <a:bodyPr/>
                    <a:lstStyle/>
                    <a:p>
                      <a:pPr algn="ctr"/>
                      <a:r>
                        <a:rPr lang="it-IT" dirty="0" err="1" smtClean="0"/>
                        <a:t>To</a:t>
                      </a:r>
                      <a:r>
                        <a:rPr lang="it-IT" dirty="0" smtClean="0"/>
                        <a:t> do</a:t>
                      </a:r>
                      <a:endParaRPr lang="it-IT" dirty="0"/>
                    </a:p>
                  </a:txBody>
                  <a:tcPr/>
                </a:tc>
              </a:tr>
              <a:tr h="53738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smtClean="0"/>
                        <a:t>M2</a:t>
                      </a:r>
                    </a:p>
                  </a:txBody>
                  <a:tcPr/>
                </a:tc>
                <a:tc>
                  <a:txBody>
                    <a:bodyPr/>
                    <a:lstStyle/>
                    <a:p>
                      <a:pPr algn="ctr"/>
                      <a:r>
                        <a:rPr lang="it-IT" dirty="0" err="1" smtClean="0"/>
                        <a:t>To</a:t>
                      </a:r>
                      <a:r>
                        <a:rPr lang="it-IT" dirty="0" smtClean="0"/>
                        <a:t> complete</a:t>
                      </a:r>
                      <a:endParaRPr lang="it-IT" dirty="0"/>
                    </a:p>
                  </a:txBody>
                  <a:tcPr/>
                </a:tc>
                <a:tc>
                  <a:txBody>
                    <a:bodyPr/>
                    <a:lstStyle/>
                    <a:p>
                      <a:pPr algn="ctr"/>
                      <a:r>
                        <a:rPr lang="it-IT" dirty="0" err="1" smtClean="0"/>
                        <a:t>To</a:t>
                      </a:r>
                      <a:r>
                        <a:rPr lang="it-IT" dirty="0" smtClean="0"/>
                        <a:t> complete</a:t>
                      </a:r>
                      <a:endParaRPr lang="it-IT" dirty="0"/>
                    </a:p>
                  </a:txBody>
                  <a:tcPr/>
                </a:tc>
                <a:tc>
                  <a:txBody>
                    <a:bodyPr/>
                    <a:lstStyle/>
                    <a:p>
                      <a:pPr algn="ctr"/>
                      <a:r>
                        <a:rPr lang="it-IT" dirty="0" err="1" smtClean="0"/>
                        <a:t>To</a:t>
                      </a:r>
                      <a:r>
                        <a:rPr lang="it-IT" dirty="0" smtClean="0"/>
                        <a:t> do</a:t>
                      </a:r>
                      <a:endParaRPr lang="it-IT" dirty="0"/>
                    </a:p>
                  </a:txBody>
                  <a:tcPr/>
                </a:tc>
              </a:tr>
              <a:tr h="53738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smtClean="0"/>
                        <a:t>M3</a:t>
                      </a:r>
                    </a:p>
                  </a:txBody>
                  <a:tcPr/>
                </a:tc>
                <a:tc>
                  <a:txBody>
                    <a:bodyPr/>
                    <a:lstStyle/>
                    <a:p>
                      <a:pPr algn="ctr"/>
                      <a:r>
                        <a:rPr lang="it-IT" dirty="0" err="1" smtClean="0"/>
                        <a:t>To</a:t>
                      </a:r>
                      <a:r>
                        <a:rPr lang="it-IT" dirty="0" smtClean="0"/>
                        <a:t> complete</a:t>
                      </a:r>
                      <a:endParaRPr lang="it-IT" dirty="0"/>
                    </a:p>
                  </a:txBody>
                  <a:tcPr/>
                </a:tc>
                <a:tc>
                  <a:txBody>
                    <a:bodyPr/>
                    <a:lstStyle/>
                    <a:p>
                      <a:pPr algn="ctr"/>
                      <a:r>
                        <a:rPr lang="it-IT" dirty="0" err="1" smtClean="0"/>
                        <a:t>To</a:t>
                      </a:r>
                      <a:r>
                        <a:rPr lang="it-IT" dirty="0" smtClean="0"/>
                        <a:t> do</a:t>
                      </a:r>
                      <a:endParaRPr lang="it-IT" dirty="0"/>
                    </a:p>
                  </a:txBody>
                  <a:tcPr/>
                </a:tc>
                <a:tc>
                  <a:txBody>
                    <a:bodyPr/>
                    <a:lstStyle/>
                    <a:p>
                      <a:pPr algn="ctr"/>
                      <a:r>
                        <a:rPr lang="it-IT" dirty="0" err="1" smtClean="0"/>
                        <a:t>To</a:t>
                      </a:r>
                      <a:r>
                        <a:rPr lang="it-IT" dirty="0" smtClean="0"/>
                        <a:t> do</a:t>
                      </a:r>
                      <a:endParaRPr lang="it-IT" dirty="0"/>
                    </a:p>
                  </a:txBody>
                  <a:tcPr/>
                </a:tc>
              </a:tr>
              <a:tr h="53738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smtClean="0"/>
                        <a:t>M4</a:t>
                      </a:r>
                    </a:p>
                  </a:txBody>
                  <a:tcPr/>
                </a:tc>
                <a:tc>
                  <a:txBody>
                    <a:bodyPr/>
                    <a:lstStyle/>
                    <a:p>
                      <a:pPr algn="ctr"/>
                      <a:r>
                        <a:rPr lang="it-IT" dirty="0" err="1" smtClean="0"/>
                        <a:t>To</a:t>
                      </a:r>
                      <a:r>
                        <a:rPr lang="it-IT" dirty="0" smtClean="0"/>
                        <a:t> complete</a:t>
                      </a:r>
                      <a:endParaRPr lang="it-IT" dirty="0"/>
                    </a:p>
                  </a:txBody>
                  <a:tcPr/>
                </a:tc>
                <a:tc>
                  <a:txBody>
                    <a:bodyPr/>
                    <a:lstStyle/>
                    <a:p>
                      <a:pPr algn="ctr"/>
                      <a:r>
                        <a:rPr lang="it-IT" dirty="0" err="1" smtClean="0"/>
                        <a:t>To</a:t>
                      </a:r>
                      <a:r>
                        <a:rPr lang="it-IT" dirty="0" smtClean="0"/>
                        <a:t> complete</a:t>
                      </a:r>
                      <a:endParaRPr lang="it-IT" dirty="0"/>
                    </a:p>
                  </a:txBody>
                  <a:tcPr/>
                </a:tc>
                <a:tc>
                  <a:txBody>
                    <a:bodyPr/>
                    <a:lstStyle/>
                    <a:p>
                      <a:pPr algn="ctr"/>
                      <a:r>
                        <a:rPr lang="it-IT" dirty="0" err="1" smtClean="0"/>
                        <a:t>To</a:t>
                      </a:r>
                      <a:r>
                        <a:rPr lang="it-IT" dirty="0" smtClean="0"/>
                        <a:t> do</a:t>
                      </a:r>
                      <a:endParaRPr lang="it-IT" dirty="0"/>
                    </a:p>
                  </a:txBody>
                  <a:tcPr/>
                </a:tc>
              </a:tr>
              <a:tr h="53738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smtClean="0"/>
                        <a:t>M5</a:t>
                      </a:r>
                    </a:p>
                  </a:txBody>
                  <a:tcPr/>
                </a:tc>
                <a:tc>
                  <a:txBody>
                    <a:bodyPr/>
                    <a:lstStyle/>
                    <a:p>
                      <a:pPr algn="ctr"/>
                      <a:r>
                        <a:rPr lang="it-IT" dirty="0" err="1" smtClean="0"/>
                        <a:t>Done</a:t>
                      </a:r>
                      <a:endParaRPr lang="it-IT" dirty="0"/>
                    </a:p>
                  </a:txBody>
                  <a:tcPr/>
                </a:tc>
                <a:tc>
                  <a:txBody>
                    <a:bodyPr/>
                    <a:lstStyle/>
                    <a:p>
                      <a:pPr algn="ctr"/>
                      <a:r>
                        <a:rPr lang="it-IT" dirty="0" err="1" smtClean="0"/>
                        <a:t>To</a:t>
                      </a:r>
                      <a:r>
                        <a:rPr lang="it-IT" dirty="0" smtClean="0"/>
                        <a:t> complete</a:t>
                      </a:r>
                      <a:endParaRPr lang="it-IT" dirty="0"/>
                    </a:p>
                  </a:txBody>
                  <a:tcPr/>
                </a:tc>
                <a:tc>
                  <a:txBody>
                    <a:bodyPr/>
                    <a:lstStyle/>
                    <a:p>
                      <a:pPr algn="ctr"/>
                      <a:r>
                        <a:rPr lang="it-IT" dirty="0" err="1" smtClean="0"/>
                        <a:t>To</a:t>
                      </a:r>
                      <a:r>
                        <a:rPr lang="it-IT" dirty="0" smtClean="0"/>
                        <a:t> do</a:t>
                      </a:r>
                      <a:endParaRPr lang="it-IT" dirty="0"/>
                    </a:p>
                  </a:txBody>
                  <a:tcPr/>
                </a:tc>
              </a:tr>
              <a:tr h="53738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smtClean="0"/>
                        <a:t>M6</a:t>
                      </a:r>
                    </a:p>
                  </a:txBody>
                  <a:tcPr/>
                </a:tc>
                <a:tc>
                  <a:txBody>
                    <a:bodyPr/>
                    <a:lstStyle/>
                    <a:p>
                      <a:pPr algn="ctr"/>
                      <a:r>
                        <a:rPr lang="it-IT" dirty="0" err="1" smtClean="0"/>
                        <a:t>To</a:t>
                      </a:r>
                      <a:r>
                        <a:rPr lang="it-IT" dirty="0" smtClean="0"/>
                        <a:t> complete</a:t>
                      </a:r>
                    </a:p>
                  </a:txBody>
                  <a:tcPr/>
                </a:tc>
                <a:tc>
                  <a:txBody>
                    <a:bodyPr/>
                    <a:lstStyle/>
                    <a:p>
                      <a:pPr algn="ctr"/>
                      <a:r>
                        <a:rPr lang="it-IT" dirty="0" err="1" smtClean="0"/>
                        <a:t>To</a:t>
                      </a:r>
                      <a:r>
                        <a:rPr lang="it-IT" dirty="0" smtClean="0"/>
                        <a:t> complete</a:t>
                      </a:r>
                      <a:endParaRPr lang="it-IT" dirty="0"/>
                    </a:p>
                  </a:txBody>
                  <a:tcPr/>
                </a:tc>
                <a:tc>
                  <a:txBody>
                    <a:bodyPr/>
                    <a:lstStyle/>
                    <a:p>
                      <a:pPr algn="ctr"/>
                      <a:r>
                        <a:rPr lang="it-IT" dirty="0" err="1" smtClean="0"/>
                        <a:t>To</a:t>
                      </a:r>
                      <a:r>
                        <a:rPr lang="it-IT" dirty="0" smtClean="0"/>
                        <a:t> do</a:t>
                      </a:r>
                      <a:endParaRPr lang="it-IT" dirty="0"/>
                    </a:p>
                  </a:txBody>
                  <a:tcPr/>
                </a:tc>
              </a:tr>
              <a:tr h="53738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smtClean="0"/>
                        <a:t>M7</a:t>
                      </a:r>
                    </a:p>
                  </a:txBody>
                  <a:tcPr/>
                </a:tc>
                <a:tc>
                  <a:txBody>
                    <a:bodyPr/>
                    <a:lstStyle/>
                    <a:p>
                      <a:pPr algn="ctr"/>
                      <a:r>
                        <a:rPr lang="it-IT" dirty="0" err="1" smtClean="0"/>
                        <a:t>To</a:t>
                      </a:r>
                      <a:r>
                        <a:rPr lang="it-IT" dirty="0" smtClean="0"/>
                        <a:t> do</a:t>
                      </a:r>
                      <a:endParaRPr lang="it-IT" dirty="0"/>
                    </a:p>
                  </a:txBody>
                  <a:tcPr/>
                </a:tc>
                <a:tc>
                  <a:txBody>
                    <a:bodyPr/>
                    <a:lstStyle/>
                    <a:p>
                      <a:pPr algn="ctr"/>
                      <a:r>
                        <a:rPr lang="it-IT" dirty="0" err="1" smtClean="0"/>
                        <a:t>To</a:t>
                      </a:r>
                      <a:r>
                        <a:rPr lang="it-IT" dirty="0" smtClean="0"/>
                        <a:t> do</a:t>
                      </a:r>
                      <a:endParaRPr lang="it-IT" dirty="0"/>
                    </a:p>
                  </a:txBody>
                  <a:tcPr/>
                </a:tc>
                <a:tc>
                  <a:txBody>
                    <a:bodyPr/>
                    <a:lstStyle/>
                    <a:p>
                      <a:pPr algn="ctr"/>
                      <a:r>
                        <a:rPr lang="it-IT" dirty="0" err="1" smtClean="0"/>
                        <a:t>To</a:t>
                      </a:r>
                      <a:r>
                        <a:rPr lang="it-IT" dirty="0" smtClean="0"/>
                        <a:t> do</a:t>
                      </a:r>
                      <a:endParaRPr lang="it-IT" dirty="0"/>
                    </a:p>
                  </a:txBody>
                  <a:tcPr/>
                </a:tc>
              </a:tr>
            </a:tbl>
          </a:graphicData>
        </a:graphic>
      </p:graphicFrame>
    </p:spTree>
    <p:extLst>
      <p:ext uri="{BB962C8B-B14F-4D97-AF65-F5344CB8AC3E}">
        <p14:creationId xmlns:p14="http://schemas.microsoft.com/office/powerpoint/2010/main" xmlns="" val="3428937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091819" y="2511188"/>
            <a:ext cx="6939894" cy="1143000"/>
          </a:xfrm>
          <a:prstGeom prst="rect">
            <a:avLst/>
          </a:prstGeom>
        </p:spPr>
        <p:txBody>
          <a:bodyPr/>
          <a:lstStyle/>
          <a:p>
            <a:pPr lvl="1" algn="ctr"/>
            <a:r>
              <a:rPr lang="en-US" sz="4000" b="1" dirty="0" smtClean="0">
                <a:solidFill>
                  <a:srgbClr val="008ACF"/>
                </a:solidFill>
                <a:latin typeface="Trebuchet MS Bold"/>
                <a:cs typeface="Trebuchet MS Bold"/>
              </a:rPr>
              <a:t>Questions</a:t>
            </a:r>
            <a:endParaRPr lang="en-GB" sz="4000" b="1" dirty="0">
              <a:solidFill>
                <a:srgbClr val="008ACF"/>
              </a:solidFill>
              <a:latin typeface="Trebuchet MS Bold"/>
              <a:cs typeface="Trebuchet MS Bold"/>
            </a:endParaRPr>
          </a:p>
        </p:txBody>
      </p:sp>
    </p:spTree>
    <p:extLst>
      <p:ext uri="{BB962C8B-B14F-4D97-AF65-F5344CB8AC3E}">
        <p14:creationId xmlns:p14="http://schemas.microsoft.com/office/powerpoint/2010/main" xmlns="" val="3428937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65588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a:endParaRPr lang="en-GB" sz="5000" b="1" dirty="0">
              <a:solidFill>
                <a:srgbClr val="008ACF"/>
              </a:solidFill>
              <a:latin typeface="Trebuchet MS"/>
              <a:cs typeface="Trebuchet MS"/>
            </a:endParaRPr>
          </a:p>
        </p:txBody>
      </p:sp>
      <p:sp>
        <p:nvSpPr>
          <p:cNvPr id="3" name="Text Placeholder 2"/>
          <p:cNvSpPr txBox="1">
            <a:spLocks/>
          </p:cNvSpPr>
          <p:nvPr/>
        </p:nvSpPr>
        <p:spPr>
          <a:xfrm>
            <a:off x="422275" y="1559956"/>
            <a:ext cx="8270875" cy="12005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it-IT" sz="5000" b="1" dirty="0" err="1" smtClean="0">
                <a:solidFill>
                  <a:srgbClr val="008ACF"/>
                </a:solidFill>
              </a:rPr>
              <a:t>Thank</a:t>
            </a:r>
            <a:r>
              <a:rPr lang="it-IT" sz="5000" b="1" dirty="0" smtClean="0">
                <a:solidFill>
                  <a:srgbClr val="008ACF"/>
                </a:solidFill>
              </a:rPr>
              <a:t> </a:t>
            </a:r>
            <a:r>
              <a:rPr lang="it-IT" sz="5000" b="1" dirty="0" err="1" smtClean="0">
                <a:solidFill>
                  <a:srgbClr val="008ACF"/>
                </a:solidFill>
              </a:rPr>
              <a:t>you</a:t>
            </a:r>
            <a:r>
              <a:rPr lang="it-IT" sz="5000" b="1" dirty="0" smtClean="0">
                <a:solidFill>
                  <a:srgbClr val="008ACF"/>
                </a:solidFill>
              </a:rPr>
              <a:t>!</a:t>
            </a:r>
            <a:endParaRPr lang="en-US" sz="5000" b="1" dirty="0">
              <a:solidFill>
                <a:srgbClr val="008ACF"/>
              </a:solidFill>
            </a:endParaRPr>
          </a:p>
        </p:txBody>
      </p:sp>
    </p:spTree>
    <p:extLst>
      <p:ext uri="{BB962C8B-B14F-4D97-AF65-F5344CB8AC3E}">
        <p14:creationId xmlns:p14="http://schemas.microsoft.com/office/powerpoint/2010/main" xmlns="" val="343264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aolo\AppData\Local\Microsoft\Windows\Temporary Internet Files\Content.IE5\CVLVHEH1\MP900449057[1].jpg"/>
          <p:cNvPicPr>
            <a:picLocks noChangeAspect="1" noChangeArrowheads="1"/>
          </p:cNvPicPr>
          <p:nvPr/>
        </p:nvPicPr>
        <p:blipFill>
          <a:blip r:embed="rId2"/>
          <a:srcRect/>
          <a:stretch>
            <a:fillRect/>
          </a:stretch>
        </p:blipFill>
        <p:spPr bwMode="auto">
          <a:xfrm>
            <a:off x="0" y="-1144"/>
            <a:ext cx="9144000" cy="6096000"/>
          </a:xfrm>
          <a:prstGeom prst="rect">
            <a:avLst/>
          </a:prstGeom>
          <a:noFill/>
        </p:spPr>
      </p:pic>
      <p:sp>
        <p:nvSpPr>
          <p:cNvPr id="4" name="Titolo 1"/>
          <p:cNvSpPr txBox="1">
            <a:spLocks/>
          </p:cNvSpPr>
          <p:nvPr/>
        </p:nvSpPr>
        <p:spPr>
          <a:xfrm>
            <a:off x="457200" y="512763"/>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a:r>
              <a:rPr lang="en-US" sz="4000" b="1" dirty="0" smtClean="0">
                <a:solidFill>
                  <a:srgbClr val="FF0000"/>
                </a:solidFill>
                <a:latin typeface="Trebuchet MS"/>
                <a:cs typeface="Trebuchet MS"/>
              </a:rPr>
              <a:t>Which directions?</a:t>
            </a:r>
            <a:endParaRPr lang="en-GB" sz="4000" b="1" dirty="0">
              <a:solidFill>
                <a:srgbClr val="FF0000"/>
              </a:solidFill>
              <a:latin typeface="Trebuchet MS"/>
              <a:cs typeface="Trebuchet MS"/>
            </a:endParaRPr>
          </a:p>
        </p:txBody>
      </p:sp>
      <p:sp>
        <p:nvSpPr>
          <p:cNvPr id="5" name="Rettangolo 4"/>
          <p:cNvSpPr/>
          <p:nvPr/>
        </p:nvSpPr>
        <p:spPr>
          <a:xfrm>
            <a:off x="0" y="3452894"/>
            <a:ext cx="9144000" cy="338554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spcAft>
                <a:spcPts val="1200"/>
              </a:spcAft>
            </a:pPr>
            <a:r>
              <a:rPr lang="en-US" sz="2800" b="1" i="1" dirty="0" smtClean="0">
                <a:solidFill>
                  <a:srgbClr val="000000"/>
                </a:solidFill>
                <a:effectLst>
                  <a:outerShdw blurRad="50800" dist="38100" dir="2700000" algn="tl" rotWithShape="0">
                    <a:prstClr val="black">
                      <a:alpha val="40000"/>
                    </a:prstClr>
                  </a:outerShdw>
                </a:effectLst>
                <a:latin typeface="Trebuchet MS"/>
                <a:cs typeface="Trebuchet MS"/>
              </a:rPr>
              <a:t>D052 Handbook on planning methodologies</a:t>
            </a:r>
          </a:p>
          <a:p>
            <a:pPr algn="just">
              <a:spcAft>
                <a:spcPts val="1200"/>
              </a:spcAft>
            </a:pPr>
            <a:r>
              <a:rPr lang="en-US" sz="2400" dirty="0" smtClean="0">
                <a:solidFill>
                  <a:schemeClr val="tx1"/>
                </a:solidFill>
                <a:latin typeface="Trebuchet MS"/>
                <a:cs typeface="Trebuchet MS"/>
              </a:rPr>
              <a:t>The </a:t>
            </a:r>
            <a:r>
              <a:rPr lang="en-US" sz="2400" dirty="0">
                <a:solidFill>
                  <a:schemeClr val="tx1"/>
                </a:solidFill>
                <a:latin typeface="Trebuchet MS"/>
                <a:cs typeface="Trebuchet MS"/>
              </a:rPr>
              <a:t>handbook will give the results of the assessment of planning methods on the base of </a:t>
            </a:r>
            <a:r>
              <a:rPr lang="en-GB" sz="2400" dirty="0">
                <a:solidFill>
                  <a:schemeClr val="tx1"/>
                </a:solidFill>
                <a:latin typeface="Trebuchet MS"/>
                <a:cs typeface="Trebuchet MS"/>
              </a:rPr>
              <a:t>drivers, processes, procedures (including law aspects), actors and projection period. The handbook will </a:t>
            </a:r>
            <a:r>
              <a:rPr lang="en-US" sz="2400" dirty="0">
                <a:solidFill>
                  <a:schemeClr val="tx1"/>
                </a:solidFill>
                <a:latin typeface="Trebuchet MS"/>
                <a:cs typeface="Trebuchet MS"/>
              </a:rPr>
              <a:t>also point out, for the existing methodologies, a list of resources needed and benefits expected. The handbook will also include a description of cases of failure and success in different </a:t>
            </a:r>
            <a:r>
              <a:rPr lang="en-US" sz="2400" dirty="0" err="1">
                <a:solidFill>
                  <a:schemeClr val="tx1"/>
                </a:solidFill>
                <a:latin typeface="Trebuchet MS"/>
                <a:cs typeface="Trebuchet MS"/>
              </a:rPr>
              <a:t>MSs.</a:t>
            </a:r>
            <a:endParaRPr lang="en-GB" sz="2400" dirty="0">
              <a:solidFill>
                <a:schemeClr val="tx1"/>
              </a:solidFill>
            </a:endParaRPr>
          </a:p>
          <a:p>
            <a:pPr algn="r">
              <a:spcAft>
                <a:spcPts val="1200"/>
              </a:spcAft>
            </a:pPr>
            <a:r>
              <a:rPr lang="en-GB" sz="2200" i="1" dirty="0" smtClean="0">
                <a:solidFill>
                  <a:schemeClr val="tx1"/>
                </a:solidFill>
              </a:rPr>
              <a:t>[JA HWF Grant Agreement – Annex </a:t>
            </a:r>
            <a:r>
              <a:rPr lang="en-GB" sz="2200" i="1" dirty="0" err="1" smtClean="0">
                <a:solidFill>
                  <a:schemeClr val="tx1"/>
                </a:solidFill>
              </a:rPr>
              <a:t>Ib</a:t>
            </a:r>
            <a:r>
              <a:rPr lang="en-GB" sz="2200" i="1" dirty="0" smtClean="0">
                <a:solidFill>
                  <a:schemeClr val="tx1"/>
                </a:solidFill>
              </a:rPr>
              <a:t>]</a:t>
            </a:r>
            <a:endParaRPr lang="it-IT" sz="2200" dirty="0" smtClean="0">
              <a:solidFill>
                <a:schemeClr val="tx1"/>
              </a:solidFill>
            </a:endParaRPr>
          </a:p>
        </p:txBody>
      </p:sp>
      <p:sp>
        <p:nvSpPr>
          <p:cNvPr id="6" name="CasellaDiTesto 5"/>
          <p:cNvSpPr txBox="1"/>
          <p:nvPr/>
        </p:nvSpPr>
        <p:spPr>
          <a:xfrm>
            <a:off x="5063319" y="1862497"/>
            <a:ext cx="2450223" cy="369332"/>
          </a:xfrm>
          <a:prstGeom prst="rect">
            <a:avLst/>
          </a:prstGeom>
          <a:noFill/>
        </p:spPr>
        <p:txBody>
          <a:bodyPr wrap="none" rtlCol="0">
            <a:spAutoFit/>
          </a:bodyPr>
          <a:lstStyle/>
          <a:p>
            <a:r>
              <a:rPr lang="it-IT" b="1" i="1" dirty="0" err="1" smtClean="0">
                <a:solidFill>
                  <a:srgbClr val="FF0000"/>
                </a:solidFill>
                <a:effectLst>
                  <a:outerShdw blurRad="38100" dist="38100" dir="2700000" algn="tl">
                    <a:srgbClr val="000000">
                      <a:alpha val="43137"/>
                    </a:srgbClr>
                  </a:outerShdw>
                </a:effectLst>
              </a:rPr>
              <a:t>Evidences</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from</a:t>
            </a:r>
            <a:r>
              <a:rPr lang="it-IT" b="1" i="1" dirty="0" smtClean="0">
                <a:solidFill>
                  <a:srgbClr val="FF0000"/>
                </a:solidFill>
                <a:effectLst>
                  <a:outerShdw blurRad="38100" dist="38100" dir="2700000" algn="tl">
                    <a:srgbClr val="000000">
                      <a:alpha val="43137"/>
                    </a:srgbClr>
                  </a:outerShdw>
                </a:effectLst>
              </a:rPr>
              <a:t> the </a:t>
            </a:r>
            <a:r>
              <a:rPr lang="it-IT" b="1" i="1" dirty="0" err="1" smtClean="0">
                <a:solidFill>
                  <a:srgbClr val="FF0000"/>
                </a:solidFill>
                <a:effectLst>
                  <a:outerShdw blurRad="38100" dist="38100" dir="2700000" algn="tl">
                    <a:srgbClr val="000000">
                      <a:alpha val="43137"/>
                    </a:srgbClr>
                  </a:outerShdw>
                </a:effectLst>
              </a:rPr>
              <a:t>field</a:t>
            </a:r>
            <a:endParaRPr lang="it-IT" b="1" i="1" dirty="0">
              <a:solidFill>
                <a:srgbClr val="FF0000"/>
              </a:solidFill>
              <a:effectLst>
                <a:outerShdw blurRad="38100" dist="38100" dir="2700000" algn="tl">
                  <a:srgbClr val="000000">
                    <a:alpha val="43137"/>
                  </a:srgbClr>
                </a:outerShdw>
              </a:effectLst>
            </a:endParaRPr>
          </a:p>
        </p:txBody>
      </p:sp>
      <p:sp>
        <p:nvSpPr>
          <p:cNvPr id="7" name="CasellaDiTesto 6"/>
          <p:cNvSpPr txBox="1"/>
          <p:nvPr/>
        </p:nvSpPr>
        <p:spPr>
          <a:xfrm>
            <a:off x="1264244" y="2452469"/>
            <a:ext cx="2752164" cy="369332"/>
          </a:xfrm>
          <a:prstGeom prst="rect">
            <a:avLst/>
          </a:prstGeom>
          <a:noFill/>
        </p:spPr>
        <p:txBody>
          <a:bodyPr wrap="none" rtlCol="0">
            <a:spAutoFit/>
          </a:bodyPr>
          <a:lstStyle/>
          <a:p>
            <a:r>
              <a:rPr lang="it-IT" b="1" i="1" dirty="0" err="1" smtClean="0">
                <a:solidFill>
                  <a:srgbClr val="FF0000"/>
                </a:solidFill>
                <a:effectLst>
                  <a:outerShdw blurRad="38100" dist="38100" dir="2700000" algn="tl">
                    <a:srgbClr val="000000">
                      <a:alpha val="43137"/>
                    </a:srgbClr>
                  </a:outerShdw>
                </a:effectLst>
              </a:rPr>
              <a:t>Advices</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from</a:t>
            </a:r>
            <a:r>
              <a:rPr lang="it-IT" b="1" i="1" dirty="0" smtClean="0">
                <a:solidFill>
                  <a:srgbClr val="FF0000"/>
                </a:solidFill>
                <a:effectLst>
                  <a:outerShdw blurRad="38100" dist="38100" dir="2700000" algn="tl">
                    <a:srgbClr val="000000">
                      <a:alpha val="43137"/>
                    </a:srgbClr>
                  </a:outerShdw>
                </a:effectLst>
              </a:rPr>
              <a:t> the </a:t>
            </a:r>
            <a:r>
              <a:rPr lang="it-IT" b="1" i="1" dirty="0" err="1" smtClean="0">
                <a:solidFill>
                  <a:srgbClr val="FF0000"/>
                </a:solidFill>
                <a:effectLst>
                  <a:outerShdw blurRad="38100" dist="38100" dir="2700000" algn="tl">
                    <a:srgbClr val="000000">
                      <a:alpha val="43137"/>
                    </a:srgbClr>
                  </a:outerShdw>
                </a:effectLst>
              </a:rPr>
              <a:t>literature</a:t>
            </a:r>
            <a:endParaRPr lang="it-IT"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71376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aolo\AppData\Local\Microsoft\Windows\Temporary Internet Files\Content.IE5\CVLVHEH1\MP900449057[1].jpg"/>
          <p:cNvPicPr>
            <a:picLocks noChangeAspect="1" noChangeArrowheads="1"/>
          </p:cNvPicPr>
          <p:nvPr/>
        </p:nvPicPr>
        <p:blipFill>
          <a:blip r:embed="rId2"/>
          <a:srcRect/>
          <a:stretch>
            <a:fillRect/>
          </a:stretch>
        </p:blipFill>
        <p:spPr bwMode="auto">
          <a:xfrm>
            <a:off x="0" y="-1144"/>
            <a:ext cx="9144000" cy="6096000"/>
          </a:xfrm>
          <a:prstGeom prst="rect">
            <a:avLst/>
          </a:prstGeom>
          <a:noFill/>
        </p:spPr>
      </p:pic>
      <p:sp>
        <p:nvSpPr>
          <p:cNvPr id="4" name="Titolo 1"/>
          <p:cNvSpPr txBox="1">
            <a:spLocks/>
          </p:cNvSpPr>
          <p:nvPr/>
        </p:nvSpPr>
        <p:spPr>
          <a:xfrm>
            <a:off x="457200" y="512763"/>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a:r>
              <a:rPr lang="en-US" sz="4000" b="1" dirty="0" smtClean="0">
                <a:solidFill>
                  <a:srgbClr val="FF0000"/>
                </a:solidFill>
                <a:latin typeface="Trebuchet MS"/>
                <a:cs typeface="Trebuchet MS"/>
              </a:rPr>
              <a:t>Which directions?</a:t>
            </a:r>
            <a:endParaRPr lang="en-GB" sz="4000" b="1" dirty="0">
              <a:solidFill>
                <a:srgbClr val="FF0000"/>
              </a:solidFill>
              <a:latin typeface="Trebuchet MS"/>
              <a:cs typeface="Trebuchet MS"/>
            </a:endParaRPr>
          </a:p>
        </p:txBody>
      </p:sp>
      <p:sp>
        <p:nvSpPr>
          <p:cNvPr id="5" name="Rettangolo 4"/>
          <p:cNvSpPr/>
          <p:nvPr/>
        </p:nvSpPr>
        <p:spPr>
          <a:xfrm>
            <a:off x="0" y="3220878"/>
            <a:ext cx="9144000" cy="36317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spcAft>
                <a:spcPts val="1200"/>
              </a:spcAft>
            </a:pPr>
            <a:r>
              <a:rPr lang="en-US" sz="2800" b="1" i="1" dirty="0" smtClean="0">
                <a:solidFill>
                  <a:srgbClr val="000000"/>
                </a:solidFill>
                <a:effectLst>
                  <a:outerShdw blurRad="50800" dist="38100" dir="2700000" algn="tl" rotWithShape="0">
                    <a:prstClr val="black">
                      <a:alpha val="40000"/>
                    </a:prstClr>
                  </a:outerShdw>
                </a:effectLst>
                <a:latin typeface="Trebuchet MS"/>
                <a:cs typeface="Trebuchet MS"/>
              </a:rPr>
              <a:t>Inputs from the JA partners (Lisbon, June 17</a:t>
            </a:r>
            <a:r>
              <a:rPr lang="en-US" sz="2800" b="1" i="1" baseline="30000" dirty="0" smtClean="0">
                <a:solidFill>
                  <a:srgbClr val="000000"/>
                </a:solidFill>
                <a:effectLst>
                  <a:outerShdw blurRad="50800" dist="38100" dir="2700000" algn="tl" rotWithShape="0">
                    <a:prstClr val="black">
                      <a:alpha val="40000"/>
                    </a:prstClr>
                  </a:outerShdw>
                </a:effectLst>
                <a:latin typeface="Trebuchet MS"/>
                <a:cs typeface="Trebuchet MS"/>
              </a:rPr>
              <a:t>th</a:t>
            </a:r>
            <a:r>
              <a:rPr lang="en-US" sz="2800" b="1" i="1" dirty="0" smtClean="0">
                <a:solidFill>
                  <a:srgbClr val="000000"/>
                </a:solidFill>
                <a:effectLst>
                  <a:outerShdw blurRad="50800" dist="38100" dir="2700000" algn="tl" rotWithShape="0">
                    <a:prstClr val="black">
                      <a:alpha val="40000"/>
                    </a:prstClr>
                  </a:outerShdw>
                </a:effectLst>
                <a:latin typeface="Trebuchet MS"/>
                <a:cs typeface="Trebuchet MS"/>
              </a:rPr>
              <a:t>)</a:t>
            </a:r>
          </a:p>
          <a:p>
            <a:pPr marL="457200" indent="-457200">
              <a:buFont typeface="+mj-lt"/>
              <a:buAutoNum type="alphaLcParenR"/>
            </a:pPr>
            <a:r>
              <a:rPr lang="en-GB" sz="2400" dirty="0" smtClean="0">
                <a:solidFill>
                  <a:srgbClr val="000000"/>
                </a:solidFill>
              </a:rPr>
              <a:t>Different scenarios and contexts</a:t>
            </a:r>
          </a:p>
          <a:p>
            <a:pPr marL="457200" indent="-457200">
              <a:buFont typeface="+mj-lt"/>
              <a:buAutoNum type="alphaLcParenR"/>
            </a:pPr>
            <a:r>
              <a:rPr lang="en-GB" sz="2400" dirty="0" smtClean="0">
                <a:solidFill>
                  <a:srgbClr val="000000"/>
                </a:solidFill>
              </a:rPr>
              <a:t>Clarity of  structure of the Handbook with a “</a:t>
            </a:r>
            <a:r>
              <a:rPr lang="en-GB" sz="2400" dirty="0" err="1" smtClean="0">
                <a:solidFill>
                  <a:srgbClr val="000000"/>
                </a:solidFill>
              </a:rPr>
              <a:t>metastructure</a:t>
            </a:r>
            <a:r>
              <a:rPr lang="en-GB" sz="2400" dirty="0" smtClean="0">
                <a:solidFill>
                  <a:srgbClr val="000000"/>
                </a:solidFill>
              </a:rPr>
              <a:t>” that helps to orient the user.</a:t>
            </a:r>
          </a:p>
          <a:p>
            <a:pPr marL="457200" indent="-457200">
              <a:buFont typeface="+mj-lt"/>
              <a:buAutoNum type="alphaLcParenR"/>
            </a:pPr>
            <a:r>
              <a:rPr lang="en-GB" sz="2400" dirty="0" smtClean="0">
                <a:solidFill>
                  <a:srgbClr val="000000"/>
                </a:solidFill>
              </a:rPr>
              <a:t>A content “evidence based” to make it clear that it is not “out of the blue”.</a:t>
            </a:r>
          </a:p>
          <a:p>
            <a:pPr marL="457200" indent="-457200">
              <a:buFont typeface="+mj-lt"/>
              <a:buAutoNum type="alphaLcParenR"/>
            </a:pPr>
            <a:r>
              <a:rPr lang="en-GB" sz="2400" dirty="0" smtClean="0">
                <a:solidFill>
                  <a:srgbClr val="000000"/>
                </a:solidFill>
              </a:rPr>
              <a:t>Test/self-evaluation for countries to estimate their situation. </a:t>
            </a:r>
          </a:p>
          <a:p>
            <a:pPr marL="457200" indent="-457200">
              <a:buFont typeface="+mj-lt"/>
              <a:buAutoNum type="alphaLcParenR"/>
            </a:pPr>
            <a:r>
              <a:rPr lang="en-GB" sz="2400" dirty="0" smtClean="0">
                <a:solidFill>
                  <a:srgbClr val="000000"/>
                </a:solidFill>
              </a:rPr>
              <a:t>Ownership with authors from different countries with whom a user can identify.</a:t>
            </a:r>
          </a:p>
        </p:txBody>
      </p:sp>
      <p:sp>
        <p:nvSpPr>
          <p:cNvPr id="6" name="CasellaDiTesto 5"/>
          <p:cNvSpPr txBox="1"/>
          <p:nvPr/>
        </p:nvSpPr>
        <p:spPr>
          <a:xfrm>
            <a:off x="4831303" y="1862497"/>
            <a:ext cx="2876044" cy="369332"/>
          </a:xfrm>
          <a:prstGeom prst="rect">
            <a:avLst/>
          </a:prstGeom>
          <a:noFill/>
        </p:spPr>
        <p:txBody>
          <a:bodyPr wrap="none" rtlCol="0">
            <a:spAutoFit/>
          </a:bodyPr>
          <a:lstStyle/>
          <a:p>
            <a:r>
              <a:rPr lang="it-IT" b="1" i="1" dirty="0" err="1" smtClean="0">
                <a:solidFill>
                  <a:srgbClr val="FF0000"/>
                </a:solidFill>
                <a:effectLst>
                  <a:outerShdw blurRad="38100" dist="38100" dir="2700000" algn="tl">
                    <a:srgbClr val="000000">
                      <a:alpha val="43137"/>
                    </a:srgbClr>
                  </a:outerShdw>
                </a:effectLst>
              </a:rPr>
              <a:t>Collection</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of</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good</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practices</a:t>
            </a:r>
            <a:endParaRPr lang="it-IT" b="1" i="1" dirty="0">
              <a:solidFill>
                <a:srgbClr val="FF0000"/>
              </a:solidFill>
              <a:effectLst>
                <a:outerShdw blurRad="38100" dist="38100" dir="2700000" algn="tl">
                  <a:srgbClr val="000000">
                    <a:alpha val="43137"/>
                  </a:srgbClr>
                </a:outerShdw>
              </a:effectLst>
            </a:endParaRPr>
          </a:p>
        </p:txBody>
      </p:sp>
      <p:sp>
        <p:nvSpPr>
          <p:cNvPr id="7" name="CasellaDiTesto 6"/>
          <p:cNvSpPr txBox="1"/>
          <p:nvPr/>
        </p:nvSpPr>
        <p:spPr>
          <a:xfrm>
            <a:off x="1559309" y="2306469"/>
            <a:ext cx="2316660" cy="646331"/>
          </a:xfrm>
          <a:prstGeom prst="rect">
            <a:avLst/>
          </a:prstGeom>
          <a:noFill/>
        </p:spPr>
        <p:txBody>
          <a:bodyPr wrap="none" rtlCol="0">
            <a:spAutoFit/>
          </a:bodyPr>
          <a:lstStyle/>
          <a:p>
            <a:r>
              <a:rPr lang="it-IT" b="1" i="1" dirty="0" err="1" smtClean="0">
                <a:solidFill>
                  <a:srgbClr val="FF0000"/>
                </a:solidFill>
                <a:effectLst>
                  <a:outerShdw blurRad="38100" dist="38100" dir="2700000" algn="tl">
                    <a:srgbClr val="000000">
                      <a:alpha val="43137"/>
                    </a:srgbClr>
                  </a:outerShdw>
                </a:effectLst>
              </a:rPr>
              <a:t>Step-by-step</a:t>
            </a:r>
            <a:r>
              <a:rPr lang="it-IT" b="1" i="1" dirty="0" smtClean="0">
                <a:solidFill>
                  <a:srgbClr val="FF0000"/>
                </a:solidFill>
                <a:effectLst>
                  <a:outerShdw blurRad="38100" dist="38100" dir="2700000" algn="tl">
                    <a:srgbClr val="000000">
                      <a:alpha val="43137"/>
                    </a:srgbClr>
                  </a:outerShdw>
                </a:effectLst>
              </a:rPr>
              <a:t> guide on </a:t>
            </a:r>
          </a:p>
          <a:p>
            <a:pPr algn="ctr"/>
            <a:r>
              <a:rPr lang="it-IT" b="1" i="1" dirty="0" err="1" smtClean="0">
                <a:solidFill>
                  <a:srgbClr val="FF0000"/>
                </a:solidFill>
                <a:effectLst>
                  <a:outerShdw blurRad="38100" dist="38100" dir="2700000" algn="tl">
                    <a:srgbClr val="000000">
                      <a:alpha val="43137"/>
                    </a:srgbClr>
                  </a:outerShdw>
                </a:effectLst>
              </a:rPr>
              <a:t>implementation</a:t>
            </a:r>
            <a:endParaRPr lang="it-IT"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71376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aolo\AppData\Local\Microsoft\Windows\Temporary Internet Files\Content.IE5\CVLVHEH1\MP900449057[1].jpg"/>
          <p:cNvPicPr>
            <a:picLocks noChangeAspect="1" noChangeArrowheads="1"/>
          </p:cNvPicPr>
          <p:nvPr/>
        </p:nvPicPr>
        <p:blipFill>
          <a:blip r:embed="rId2"/>
          <a:srcRect/>
          <a:stretch>
            <a:fillRect/>
          </a:stretch>
        </p:blipFill>
        <p:spPr bwMode="auto">
          <a:xfrm>
            <a:off x="0" y="-1144"/>
            <a:ext cx="9144000" cy="6096000"/>
          </a:xfrm>
          <a:prstGeom prst="rect">
            <a:avLst/>
          </a:prstGeom>
          <a:noFill/>
        </p:spPr>
      </p:pic>
      <p:sp>
        <p:nvSpPr>
          <p:cNvPr id="4" name="Titolo 1"/>
          <p:cNvSpPr txBox="1">
            <a:spLocks/>
          </p:cNvSpPr>
          <p:nvPr/>
        </p:nvSpPr>
        <p:spPr>
          <a:xfrm>
            <a:off x="457200" y="512763"/>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a:r>
              <a:rPr lang="en-US" sz="4000" b="1" dirty="0" smtClean="0">
                <a:solidFill>
                  <a:srgbClr val="FF0000"/>
                </a:solidFill>
                <a:latin typeface="Trebuchet MS"/>
                <a:cs typeface="Trebuchet MS"/>
              </a:rPr>
              <a:t>Which directions?</a:t>
            </a:r>
            <a:endParaRPr lang="en-GB" sz="4000" b="1" dirty="0">
              <a:solidFill>
                <a:srgbClr val="FF0000"/>
              </a:solidFill>
              <a:latin typeface="Trebuchet MS"/>
              <a:cs typeface="Trebuchet MS"/>
            </a:endParaRPr>
          </a:p>
        </p:txBody>
      </p:sp>
      <p:sp>
        <p:nvSpPr>
          <p:cNvPr id="5" name="Rettangolo 4"/>
          <p:cNvSpPr/>
          <p:nvPr/>
        </p:nvSpPr>
        <p:spPr>
          <a:xfrm>
            <a:off x="0" y="3220878"/>
            <a:ext cx="9144000" cy="36317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spcAft>
                <a:spcPts val="1200"/>
              </a:spcAft>
            </a:pPr>
            <a:r>
              <a:rPr lang="en-US" sz="2800" b="1" i="1" dirty="0" smtClean="0">
                <a:solidFill>
                  <a:srgbClr val="000000"/>
                </a:solidFill>
                <a:effectLst>
                  <a:outerShdw blurRad="50800" dist="38100" dir="2700000" algn="tl" rotWithShape="0">
                    <a:prstClr val="black">
                      <a:alpha val="40000"/>
                    </a:prstClr>
                  </a:outerShdw>
                </a:effectLst>
                <a:latin typeface="Trebuchet MS"/>
                <a:cs typeface="Trebuchet MS"/>
              </a:rPr>
              <a:t>Inputs from the JA partners (Lisbon, June 17</a:t>
            </a:r>
            <a:r>
              <a:rPr lang="en-US" sz="2800" b="1" i="1" baseline="30000" dirty="0" smtClean="0">
                <a:solidFill>
                  <a:srgbClr val="000000"/>
                </a:solidFill>
                <a:effectLst>
                  <a:outerShdw blurRad="50800" dist="38100" dir="2700000" algn="tl" rotWithShape="0">
                    <a:prstClr val="black">
                      <a:alpha val="40000"/>
                    </a:prstClr>
                  </a:outerShdw>
                </a:effectLst>
                <a:latin typeface="Trebuchet MS"/>
                <a:cs typeface="Trebuchet MS"/>
              </a:rPr>
              <a:t>th</a:t>
            </a:r>
            <a:r>
              <a:rPr lang="en-US" sz="2800" b="1" i="1" dirty="0" smtClean="0">
                <a:solidFill>
                  <a:srgbClr val="000000"/>
                </a:solidFill>
                <a:effectLst>
                  <a:outerShdw blurRad="50800" dist="38100" dir="2700000" algn="tl" rotWithShape="0">
                    <a:prstClr val="black">
                      <a:alpha val="40000"/>
                    </a:prstClr>
                  </a:outerShdw>
                </a:effectLst>
                <a:latin typeface="Trebuchet MS"/>
                <a:cs typeface="Trebuchet MS"/>
              </a:rPr>
              <a:t>)</a:t>
            </a:r>
          </a:p>
          <a:p>
            <a:pPr marL="457200" indent="-457200">
              <a:buFont typeface="+mj-lt"/>
              <a:buAutoNum type="alphaLcParenR" startAt="6"/>
            </a:pPr>
            <a:r>
              <a:rPr lang="en-GB" sz="2400" dirty="0" smtClean="0">
                <a:solidFill>
                  <a:srgbClr val="000000"/>
                </a:solidFill>
              </a:rPr>
              <a:t>Contact details of national experts to contact whether info is still updated. </a:t>
            </a:r>
          </a:p>
          <a:p>
            <a:pPr marL="457200" indent="-457200">
              <a:buFont typeface="+mj-lt"/>
              <a:buAutoNum type="alphaLcParenR" startAt="6"/>
            </a:pPr>
            <a:r>
              <a:rPr lang="en-GB" sz="2400" dirty="0" smtClean="0">
                <a:solidFill>
                  <a:srgbClr val="000000"/>
                </a:solidFill>
              </a:rPr>
              <a:t>Not only in English.</a:t>
            </a:r>
          </a:p>
          <a:p>
            <a:pPr marL="457200" indent="-457200">
              <a:buFont typeface="+mj-lt"/>
              <a:buAutoNum type="alphaLcParenR" startAt="6"/>
            </a:pPr>
            <a:r>
              <a:rPr lang="en-GB" sz="2400" dirty="0" smtClean="0">
                <a:solidFill>
                  <a:srgbClr val="000000"/>
                </a:solidFill>
              </a:rPr>
              <a:t>A set of leaflets to use as policy brief / advocacy material</a:t>
            </a:r>
          </a:p>
          <a:p>
            <a:pPr marL="457200" indent="-457200">
              <a:buFont typeface="+mj-lt"/>
              <a:buAutoNum type="alphaLcParenR" startAt="6"/>
            </a:pPr>
            <a:r>
              <a:rPr lang="en-GB" sz="2400" dirty="0" smtClean="0">
                <a:solidFill>
                  <a:srgbClr val="000000"/>
                </a:solidFill>
              </a:rPr>
              <a:t>Link the health work force planning to "cost effectiveness planning' from a planning process point of view.</a:t>
            </a:r>
          </a:p>
          <a:p>
            <a:pPr marL="457200" indent="-457200">
              <a:buFont typeface="+mj-lt"/>
              <a:buAutoNum type="alphaLcParenR" startAt="6"/>
            </a:pPr>
            <a:r>
              <a:rPr lang="en-GB" sz="2400" dirty="0" smtClean="0">
                <a:solidFill>
                  <a:srgbClr val="000000"/>
                </a:solidFill>
              </a:rPr>
              <a:t>The handbook shall contain specific software tools that helps the planner to make projections and build scenarios</a:t>
            </a:r>
            <a:endParaRPr lang="en-GB" sz="2400" dirty="0">
              <a:solidFill>
                <a:srgbClr val="000000"/>
              </a:solidFill>
            </a:endParaRPr>
          </a:p>
        </p:txBody>
      </p:sp>
      <p:sp>
        <p:nvSpPr>
          <p:cNvPr id="6" name="CasellaDiTesto 5"/>
          <p:cNvSpPr txBox="1"/>
          <p:nvPr/>
        </p:nvSpPr>
        <p:spPr>
          <a:xfrm>
            <a:off x="4667527" y="1862497"/>
            <a:ext cx="3114955" cy="369332"/>
          </a:xfrm>
          <a:prstGeom prst="rect">
            <a:avLst/>
          </a:prstGeom>
          <a:noFill/>
        </p:spPr>
        <p:txBody>
          <a:bodyPr wrap="none" rtlCol="0">
            <a:spAutoFit/>
          </a:bodyPr>
          <a:lstStyle/>
          <a:p>
            <a:r>
              <a:rPr lang="it-IT" b="1" i="1" dirty="0" err="1" smtClean="0">
                <a:solidFill>
                  <a:srgbClr val="FF0000"/>
                </a:solidFill>
                <a:effectLst>
                  <a:outerShdw blurRad="38100" dist="38100" dir="2700000" algn="tl">
                    <a:srgbClr val="000000">
                      <a:alpha val="43137"/>
                    </a:srgbClr>
                  </a:outerShdw>
                </a:effectLst>
              </a:rPr>
              <a:t>Compendium</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of</a:t>
            </a:r>
            <a:r>
              <a:rPr lang="it-IT" b="1" i="1" dirty="0" smtClean="0">
                <a:solidFill>
                  <a:srgbClr val="FF0000"/>
                </a:solidFill>
                <a:effectLst>
                  <a:outerShdw blurRad="38100" dist="38100" dir="2700000" algn="tl">
                    <a:srgbClr val="000000">
                      <a:alpha val="43137"/>
                    </a:srgbClr>
                  </a:outerShdw>
                </a:effectLst>
              </a:rPr>
              <a:t> HWF planning</a:t>
            </a:r>
            <a:endParaRPr lang="it-IT" b="1" i="1" dirty="0">
              <a:solidFill>
                <a:srgbClr val="FF0000"/>
              </a:solidFill>
              <a:effectLst>
                <a:outerShdw blurRad="38100" dist="38100" dir="2700000" algn="tl">
                  <a:srgbClr val="000000">
                    <a:alpha val="43137"/>
                  </a:srgbClr>
                </a:outerShdw>
              </a:effectLst>
            </a:endParaRPr>
          </a:p>
        </p:txBody>
      </p:sp>
      <p:sp>
        <p:nvSpPr>
          <p:cNvPr id="8" name="CasellaDiTesto 7"/>
          <p:cNvSpPr txBox="1"/>
          <p:nvPr/>
        </p:nvSpPr>
        <p:spPr>
          <a:xfrm>
            <a:off x="1080441" y="2466117"/>
            <a:ext cx="3088153" cy="369332"/>
          </a:xfrm>
          <a:prstGeom prst="rect">
            <a:avLst/>
          </a:prstGeom>
          <a:noFill/>
        </p:spPr>
        <p:txBody>
          <a:bodyPr wrap="none" rtlCol="0">
            <a:spAutoFit/>
          </a:bodyPr>
          <a:lstStyle/>
          <a:p>
            <a:r>
              <a:rPr lang="it-IT" b="1" i="1" dirty="0" err="1" smtClean="0">
                <a:solidFill>
                  <a:srgbClr val="FF0000"/>
                </a:solidFill>
                <a:effectLst>
                  <a:outerShdw blurRad="38100" dist="38100" dir="2700000" algn="tl">
                    <a:srgbClr val="000000">
                      <a:alpha val="43137"/>
                    </a:srgbClr>
                  </a:outerShdw>
                </a:effectLst>
              </a:rPr>
              <a:t>Encyclopedia</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of</a:t>
            </a:r>
            <a:r>
              <a:rPr lang="it-IT" b="1" i="1" dirty="0" smtClean="0">
                <a:solidFill>
                  <a:srgbClr val="FF0000"/>
                </a:solidFill>
                <a:effectLst>
                  <a:outerShdw blurRad="38100" dist="38100" dir="2700000" algn="tl">
                    <a:srgbClr val="000000">
                      <a:alpha val="43137"/>
                    </a:srgbClr>
                  </a:outerShdw>
                </a:effectLst>
              </a:rPr>
              <a:t> HWF planning</a:t>
            </a:r>
            <a:endParaRPr lang="it-IT"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71376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aolo\AppData\Local\Microsoft\Windows\Temporary Internet Files\Content.IE5\0E9ULK0N\MP900401490[1].jpg"/>
          <p:cNvPicPr>
            <a:picLocks noChangeAspect="1" noChangeArrowheads="1"/>
          </p:cNvPicPr>
          <p:nvPr/>
        </p:nvPicPr>
        <p:blipFill>
          <a:blip r:embed="rId2"/>
          <a:srcRect/>
          <a:stretch>
            <a:fillRect/>
          </a:stretch>
        </p:blipFill>
        <p:spPr bwMode="auto">
          <a:xfrm>
            <a:off x="0" y="0"/>
            <a:ext cx="4574232" cy="6858000"/>
          </a:xfrm>
          <a:prstGeom prst="rect">
            <a:avLst/>
          </a:prstGeom>
          <a:noFill/>
        </p:spPr>
      </p:pic>
      <p:graphicFrame>
        <p:nvGraphicFramePr>
          <p:cNvPr id="4" name="Diagramma 3"/>
          <p:cNvGraphicFramePr/>
          <p:nvPr>
            <p:extLst>
              <p:ext uri="{D42A27DB-BD31-4B8C-83A1-F6EECF244321}">
                <p14:modId xmlns:p14="http://schemas.microsoft.com/office/powerpoint/2010/main" xmlns="" val="4224518811"/>
              </p:ext>
            </p:extLst>
          </p:nvPr>
        </p:nvGraphicFramePr>
        <p:xfrm>
          <a:off x="4328568" y="1093077"/>
          <a:ext cx="4569768" cy="4977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olo 1"/>
          <p:cNvSpPr txBox="1">
            <a:spLocks/>
          </p:cNvSpPr>
          <p:nvPr/>
        </p:nvSpPr>
        <p:spPr>
          <a:xfrm>
            <a:off x="20464" y="15791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algn="ctr"/>
            <a:r>
              <a:rPr lang="en-US" sz="4000" b="1" dirty="0" smtClean="0">
                <a:solidFill>
                  <a:srgbClr val="FF0000"/>
                </a:solidFill>
                <a:latin typeface="+mn-lt"/>
              </a:rPr>
              <a:t>Priority</a:t>
            </a:r>
            <a:r>
              <a:rPr lang="en-US" sz="4000" b="1" dirty="0" smtClean="0">
                <a:solidFill>
                  <a:srgbClr val="008ACF"/>
                </a:solidFill>
                <a:latin typeface="+mn-lt"/>
              </a:rPr>
              <a:t> order</a:t>
            </a:r>
          </a:p>
          <a:p>
            <a:pPr lvl="1" algn="ctr"/>
            <a:r>
              <a:rPr lang="en-US" sz="4000" b="1" dirty="0" smtClean="0">
                <a:solidFill>
                  <a:srgbClr val="008ACF"/>
                </a:solidFill>
                <a:latin typeface="+mn-lt"/>
              </a:rPr>
              <a:t>    </a:t>
            </a:r>
            <a:r>
              <a:rPr lang="en-US" sz="4000" b="1" dirty="0" smtClean="0">
                <a:solidFill>
                  <a:srgbClr val="FF0000"/>
                </a:solidFill>
                <a:latin typeface="+mn-lt"/>
              </a:rPr>
              <a:t>In time / </a:t>
            </a:r>
            <a:r>
              <a:rPr lang="en-US" sz="4000" b="1" dirty="0" smtClean="0">
                <a:solidFill>
                  <a:srgbClr val="008ACF"/>
                </a:solidFill>
                <a:latin typeface="+mn-lt"/>
              </a:rPr>
              <a:t>feasible</a:t>
            </a:r>
            <a:endParaRPr lang="en-GB" sz="4000" b="1" dirty="0">
              <a:solidFill>
                <a:srgbClr val="008ACF"/>
              </a:solidFill>
              <a:latin typeface="+mn-lt"/>
            </a:endParaRPr>
          </a:p>
        </p:txBody>
      </p:sp>
    </p:spTree>
    <p:extLst>
      <p:ext uri="{BB962C8B-B14F-4D97-AF65-F5344CB8AC3E}">
        <p14:creationId xmlns:p14="http://schemas.microsoft.com/office/powerpoint/2010/main" xmlns="" val="549584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2770496" y="362635"/>
            <a:ext cx="4013885"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a:r>
              <a:rPr lang="en-US" sz="4000" b="1" dirty="0" smtClean="0">
                <a:solidFill>
                  <a:srgbClr val="008ACF"/>
                </a:solidFill>
                <a:latin typeface="Trebuchet MS"/>
                <a:cs typeface="Trebuchet MS"/>
              </a:rPr>
              <a:t>… in the meanwhile in Florence…</a:t>
            </a:r>
            <a:endParaRPr lang="en-GB" sz="4000" b="1" dirty="0">
              <a:solidFill>
                <a:srgbClr val="008ACF"/>
              </a:solidFill>
              <a:latin typeface="Trebuchet MS"/>
              <a:cs typeface="Trebuchet MS"/>
            </a:endParaRPr>
          </a:p>
        </p:txBody>
      </p:sp>
      <p:sp>
        <p:nvSpPr>
          <p:cNvPr id="11" name="Doppia parentesi graffa 10"/>
          <p:cNvSpPr/>
          <p:nvPr/>
        </p:nvSpPr>
        <p:spPr>
          <a:xfrm>
            <a:off x="4973175" y="2784144"/>
            <a:ext cx="3897865" cy="2920620"/>
          </a:xfrm>
          <a:prstGeom prst="bracePair">
            <a:avLst/>
          </a:prstGeom>
          <a:solidFill>
            <a:schemeClr val="accent3">
              <a:lumMod val="40000"/>
              <a:lumOff val="60000"/>
            </a:schemeClr>
          </a:solidFill>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marL="457200" lvl="0" indent="-457200">
              <a:buFont typeface="+mj-lt"/>
              <a:buAutoNum type="arabicPeriod"/>
            </a:pPr>
            <a:r>
              <a:rPr lang="en-GB" sz="2400" dirty="0" smtClean="0">
                <a:solidFill>
                  <a:srgbClr val="000000"/>
                </a:solidFill>
                <a:latin typeface="Trebuchet MS"/>
                <a:cs typeface="Trebuchet MS"/>
              </a:rPr>
              <a:t>Belgium</a:t>
            </a:r>
            <a:endParaRPr lang="en-GB" sz="2400" dirty="0">
              <a:solidFill>
                <a:srgbClr val="000000"/>
              </a:solidFill>
              <a:latin typeface="Trebuchet MS"/>
              <a:cs typeface="Trebuchet MS"/>
            </a:endParaRPr>
          </a:p>
          <a:p>
            <a:pPr marL="457200" lvl="0" indent="-457200">
              <a:buFont typeface="+mj-lt"/>
              <a:buAutoNum type="arabicPeriod"/>
            </a:pPr>
            <a:r>
              <a:rPr lang="en-GB" sz="2400" dirty="0" smtClean="0">
                <a:solidFill>
                  <a:srgbClr val="000000"/>
                </a:solidFill>
                <a:latin typeface="Trebuchet MS"/>
                <a:cs typeface="Trebuchet MS"/>
              </a:rPr>
              <a:t>Denmark</a:t>
            </a:r>
          </a:p>
          <a:p>
            <a:pPr marL="457200" indent="-457200">
              <a:buFont typeface="+mj-lt"/>
              <a:buAutoNum type="arabicPeriod"/>
            </a:pPr>
            <a:r>
              <a:rPr lang="en-GB" sz="2400" dirty="0" smtClean="0">
                <a:solidFill>
                  <a:srgbClr val="000000"/>
                </a:solidFill>
                <a:latin typeface="Trebuchet MS"/>
                <a:cs typeface="Trebuchet MS"/>
              </a:rPr>
              <a:t>England</a:t>
            </a:r>
          </a:p>
          <a:p>
            <a:pPr marL="457200" lvl="0" indent="-457200">
              <a:buFont typeface="+mj-lt"/>
              <a:buAutoNum type="arabicPeriod"/>
            </a:pPr>
            <a:r>
              <a:rPr lang="en-GB" sz="2400" dirty="0" smtClean="0">
                <a:solidFill>
                  <a:srgbClr val="000000"/>
                </a:solidFill>
                <a:latin typeface="Trebuchet MS"/>
                <a:cs typeface="Trebuchet MS"/>
              </a:rPr>
              <a:t>Finland</a:t>
            </a:r>
            <a:endParaRPr lang="en-GB" sz="2400" dirty="0">
              <a:solidFill>
                <a:srgbClr val="000000"/>
              </a:solidFill>
              <a:latin typeface="Trebuchet MS"/>
              <a:cs typeface="Trebuchet MS"/>
            </a:endParaRPr>
          </a:p>
          <a:p>
            <a:pPr marL="457200" lvl="0" indent="-457200">
              <a:buFont typeface="+mj-lt"/>
              <a:buAutoNum type="arabicPeriod"/>
            </a:pPr>
            <a:r>
              <a:rPr lang="en-GB" sz="2400" dirty="0">
                <a:solidFill>
                  <a:srgbClr val="000000"/>
                </a:solidFill>
                <a:latin typeface="Trebuchet MS"/>
                <a:cs typeface="Trebuchet MS"/>
              </a:rPr>
              <a:t>The </a:t>
            </a:r>
            <a:r>
              <a:rPr lang="en-GB" sz="2400" dirty="0" smtClean="0">
                <a:solidFill>
                  <a:srgbClr val="000000"/>
                </a:solidFill>
                <a:latin typeface="Trebuchet MS"/>
                <a:cs typeface="Trebuchet MS"/>
              </a:rPr>
              <a:t>Netherlands</a:t>
            </a:r>
            <a:endParaRPr lang="en-GB" sz="2400" dirty="0">
              <a:solidFill>
                <a:srgbClr val="000000"/>
              </a:solidFill>
              <a:latin typeface="Trebuchet MS"/>
              <a:cs typeface="Trebuchet MS"/>
            </a:endParaRPr>
          </a:p>
          <a:p>
            <a:pPr marL="457200" indent="-457200">
              <a:buFont typeface="+mj-lt"/>
              <a:buAutoNum type="arabicPeriod"/>
            </a:pPr>
            <a:r>
              <a:rPr lang="en-GB" sz="2400" dirty="0" smtClean="0">
                <a:solidFill>
                  <a:srgbClr val="000000"/>
                </a:solidFill>
                <a:latin typeface="Trebuchet MS"/>
                <a:cs typeface="Trebuchet MS"/>
              </a:rPr>
              <a:t>Norway</a:t>
            </a:r>
          </a:p>
          <a:p>
            <a:pPr marL="457200" indent="-457200">
              <a:buFont typeface="+mj-lt"/>
              <a:buAutoNum type="arabicPeriod"/>
            </a:pPr>
            <a:r>
              <a:rPr lang="en-GB" sz="2400" dirty="0" smtClean="0">
                <a:solidFill>
                  <a:srgbClr val="000000"/>
                </a:solidFill>
                <a:latin typeface="Trebuchet MS"/>
                <a:cs typeface="Trebuchet MS"/>
              </a:rPr>
              <a:t>Spain</a:t>
            </a:r>
          </a:p>
        </p:txBody>
      </p:sp>
      <p:sp>
        <p:nvSpPr>
          <p:cNvPr id="12" name="Rettangolo arrotondato 11"/>
          <p:cNvSpPr/>
          <p:nvPr/>
        </p:nvSpPr>
        <p:spPr>
          <a:xfrm>
            <a:off x="136480" y="2784144"/>
            <a:ext cx="4572000" cy="297521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nSpc>
                <a:spcPct val="140000"/>
              </a:lnSpc>
              <a:buFont typeface="Wingdings" charset="2"/>
              <a:buChar char="ü"/>
            </a:pPr>
            <a:r>
              <a:rPr lang="en-GB" sz="2000" dirty="0" smtClean="0">
                <a:latin typeface="Trebuchet MS"/>
                <a:cs typeface="Trebuchet MS"/>
              </a:rPr>
              <a:t>7 planning systems description.</a:t>
            </a:r>
            <a:endParaRPr lang="en-GB" sz="2000" dirty="0">
              <a:latin typeface="Trebuchet MS"/>
              <a:cs typeface="Trebuchet MS"/>
            </a:endParaRPr>
          </a:p>
          <a:p>
            <a:pPr marL="342900" indent="-342900">
              <a:lnSpc>
                <a:spcPct val="140000"/>
              </a:lnSpc>
              <a:buFont typeface="Wingdings" charset="2"/>
              <a:buChar char="ü"/>
            </a:pPr>
            <a:r>
              <a:rPr lang="en-GB" sz="2000" dirty="0" smtClean="0">
                <a:latin typeface="Trebuchet MS"/>
                <a:cs typeface="Trebuchet MS"/>
              </a:rPr>
              <a:t>Highlights of some strengths </a:t>
            </a:r>
            <a:r>
              <a:rPr lang="en-GB" sz="2000" dirty="0">
                <a:latin typeface="Trebuchet MS"/>
                <a:cs typeface="Trebuchet MS"/>
              </a:rPr>
              <a:t>and </a:t>
            </a:r>
            <a:r>
              <a:rPr lang="en-GB" sz="2000" dirty="0" smtClean="0">
                <a:latin typeface="Trebuchet MS"/>
                <a:cs typeface="Trebuchet MS"/>
              </a:rPr>
              <a:t>weaknesses of the 7 systems.</a:t>
            </a:r>
            <a:endParaRPr lang="en-GB" sz="2000" dirty="0">
              <a:latin typeface="Trebuchet MS"/>
              <a:cs typeface="Trebuchet MS"/>
            </a:endParaRPr>
          </a:p>
          <a:p>
            <a:pPr marL="342900" indent="-342900">
              <a:lnSpc>
                <a:spcPct val="140000"/>
              </a:lnSpc>
              <a:buFont typeface="Wingdings" charset="2"/>
              <a:buChar char="ü"/>
            </a:pPr>
            <a:r>
              <a:rPr lang="en-GB" sz="2000" dirty="0" smtClean="0">
                <a:latin typeface="Trebuchet MS"/>
                <a:cs typeface="Trebuchet MS"/>
              </a:rPr>
              <a:t>Discussion on the different elements of the description grid.</a:t>
            </a:r>
          </a:p>
        </p:txBody>
      </p:sp>
      <p:pic>
        <p:nvPicPr>
          <p:cNvPr id="11278" name="Picture 14" descr="http://1.bp.blogspot.com/-s-6RIVuRoHM/UYqoXhVdhmI/AAAAAAAAAJo/rOHYq9lsWr4/s1600/francobollo.jpg"/>
          <p:cNvPicPr>
            <a:picLocks noChangeAspect="1" noChangeArrowheads="1"/>
          </p:cNvPicPr>
          <p:nvPr/>
        </p:nvPicPr>
        <p:blipFill>
          <a:blip r:embed="rId2"/>
          <a:srcRect/>
          <a:stretch>
            <a:fillRect/>
          </a:stretch>
        </p:blipFill>
        <p:spPr bwMode="auto">
          <a:xfrm>
            <a:off x="6893565" y="163776"/>
            <a:ext cx="2073011" cy="1555845"/>
          </a:xfrm>
          <a:prstGeom prst="rect">
            <a:avLst/>
          </a:prstGeom>
          <a:noFill/>
        </p:spPr>
      </p:pic>
      <p:sp>
        <p:nvSpPr>
          <p:cNvPr id="16" name="Nastro perforato 15"/>
          <p:cNvSpPr/>
          <p:nvPr/>
        </p:nvSpPr>
        <p:spPr>
          <a:xfrm>
            <a:off x="286603" y="163776"/>
            <a:ext cx="2729552" cy="2442946"/>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buFontTx/>
              <a:buChar char="-"/>
            </a:pPr>
            <a:r>
              <a:rPr lang="it-IT" b="1" dirty="0" smtClean="0"/>
              <a:t>GOALS	</a:t>
            </a:r>
          </a:p>
          <a:p>
            <a:pPr marL="177800" indent="-177800"/>
            <a:r>
              <a:rPr lang="it-IT" b="1" dirty="0" smtClean="0"/>
              <a:t>   -FORECASTING MODEL</a:t>
            </a:r>
          </a:p>
          <a:p>
            <a:pPr marL="355600" indent="-355600"/>
            <a:r>
              <a:rPr lang="it-IT" b="1" dirty="0" smtClean="0"/>
              <a:t>      -DATA SET</a:t>
            </a:r>
          </a:p>
          <a:p>
            <a:pPr marL="627063">
              <a:buFontTx/>
              <a:buChar char="-"/>
            </a:pPr>
            <a:r>
              <a:rPr lang="it-IT" b="1" dirty="0" smtClean="0"/>
              <a:t>ACTION PLANNING</a:t>
            </a:r>
          </a:p>
          <a:p>
            <a:pPr marL="900113">
              <a:buFontTx/>
              <a:buChar char="-"/>
            </a:pPr>
            <a:r>
              <a:rPr lang="it-IT" b="1" dirty="0" smtClean="0"/>
              <a:t>ORGANISATION</a:t>
            </a:r>
            <a:endParaRPr lang="it-IT" b="1" dirty="0"/>
          </a:p>
        </p:txBody>
      </p:sp>
    </p:spTree>
    <p:extLst>
      <p:ext uri="{BB962C8B-B14F-4D97-AF65-F5344CB8AC3E}">
        <p14:creationId xmlns:p14="http://schemas.microsoft.com/office/powerpoint/2010/main" xmlns="" val="317110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57200" y="512763"/>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a:r>
              <a:rPr lang="en-US" sz="4000" b="1" dirty="0" smtClean="0">
                <a:solidFill>
                  <a:srgbClr val="008ACF"/>
                </a:solidFill>
                <a:latin typeface="Trebuchet MS"/>
                <a:cs typeface="Trebuchet MS"/>
              </a:rPr>
              <a:t>Structure of the handbook</a:t>
            </a:r>
            <a:endParaRPr lang="en-GB" sz="4000" b="1" dirty="0">
              <a:solidFill>
                <a:srgbClr val="008ACF"/>
              </a:solidFill>
              <a:latin typeface="Trebuchet MS"/>
              <a:cs typeface="Trebuchet MS"/>
            </a:endParaRPr>
          </a:p>
        </p:txBody>
      </p:sp>
      <p:grpSp>
        <p:nvGrpSpPr>
          <p:cNvPr id="18" name="Gruppo 17"/>
          <p:cNvGrpSpPr/>
          <p:nvPr/>
        </p:nvGrpSpPr>
        <p:grpSpPr>
          <a:xfrm>
            <a:off x="945102" y="1607066"/>
            <a:ext cx="5960656" cy="4169976"/>
            <a:chOff x="1436430" y="1607066"/>
            <a:chExt cx="5960656" cy="4169976"/>
          </a:xfrm>
        </p:grpSpPr>
        <p:sp>
          <p:nvSpPr>
            <p:cNvPr id="13" name="Forma a L 12"/>
            <p:cNvSpPr/>
            <p:nvPr/>
          </p:nvSpPr>
          <p:spPr>
            <a:xfrm rot="16200000">
              <a:off x="4459465" y="2836406"/>
              <a:ext cx="2571352" cy="3276601"/>
            </a:xfrm>
            <a:prstGeom prst="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11" name="Forma a L 10"/>
            <p:cNvSpPr/>
            <p:nvPr/>
          </p:nvSpPr>
          <p:spPr>
            <a:xfrm rot="10800000">
              <a:off x="4462818" y="1655761"/>
              <a:ext cx="2920619" cy="2029133"/>
            </a:xfrm>
            <a:prstGeom prst="corner">
              <a:avLst>
                <a:gd name="adj1" fmla="val 50000"/>
                <a:gd name="adj2" fmla="val 6950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12" name="Forma a L 11"/>
            <p:cNvSpPr/>
            <p:nvPr/>
          </p:nvSpPr>
          <p:spPr>
            <a:xfrm rot="5400000">
              <a:off x="1694507" y="1435213"/>
              <a:ext cx="2547760" cy="2988860"/>
            </a:xfrm>
            <a:prstGeom prst="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10" name="Forma a L 9"/>
            <p:cNvSpPr/>
            <p:nvPr/>
          </p:nvSpPr>
          <p:spPr>
            <a:xfrm>
              <a:off x="1473958" y="3684896"/>
              <a:ext cx="2988861" cy="2074459"/>
            </a:xfrm>
            <a:prstGeom prst="corner">
              <a:avLst>
                <a:gd name="adj1" fmla="val 50000"/>
                <a:gd name="adj2" fmla="val 72912"/>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9" name="Gruppo 8"/>
            <p:cNvGrpSpPr/>
            <p:nvPr/>
          </p:nvGrpSpPr>
          <p:grpSpPr>
            <a:xfrm>
              <a:off x="2470245" y="2060812"/>
              <a:ext cx="3971498" cy="3291381"/>
              <a:chOff x="2634018" y="1433015"/>
              <a:chExt cx="3971498" cy="3291381"/>
            </a:xfrm>
          </p:grpSpPr>
          <p:sp>
            <p:nvSpPr>
              <p:cNvPr id="8" name="Ovale 7"/>
              <p:cNvSpPr/>
              <p:nvPr/>
            </p:nvSpPr>
            <p:spPr>
              <a:xfrm>
                <a:off x="2634018" y="1433015"/>
                <a:ext cx="3971498" cy="329138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smtClean="0"/>
                  <a:t>M4</a:t>
                </a:r>
              </a:p>
              <a:p>
                <a:pPr algn="ctr"/>
                <a:r>
                  <a:rPr lang="it-IT" b="1" dirty="0" err="1" smtClean="0"/>
                  <a:t>Description</a:t>
                </a:r>
                <a:r>
                  <a:rPr lang="it-IT" b="1" dirty="0" smtClean="0"/>
                  <a:t> </a:t>
                </a:r>
                <a:r>
                  <a:rPr lang="it-IT" b="1" dirty="0" err="1" smtClean="0"/>
                  <a:t>of</a:t>
                </a:r>
                <a:r>
                  <a:rPr lang="it-IT" b="1" dirty="0" smtClean="0"/>
                  <a:t> the 7 planning system</a:t>
                </a:r>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7" name="Ovale 6"/>
              <p:cNvSpPr/>
              <p:nvPr/>
            </p:nvSpPr>
            <p:spPr>
              <a:xfrm>
                <a:off x="3070752" y="2388357"/>
                <a:ext cx="3029802" cy="233376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r>
                  <a:rPr lang="it-IT" b="1" dirty="0" smtClean="0"/>
                  <a:t>M5</a:t>
                </a:r>
              </a:p>
              <a:p>
                <a:pPr algn="ctr"/>
                <a:r>
                  <a:rPr lang="it-IT" b="1" dirty="0" err="1" smtClean="0"/>
                  <a:t>Strenghts</a:t>
                </a:r>
                <a:r>
                  <a:rPr lang="it-IT" b="1" dirty="0" smtClean="0"/>
                  <a:t> and </a:t>
                </a:r>
                <a:r>
                  <a:rPr lang="it-IT" b="1" dirty="0" err="1" smtClean="0"/>
                  <a:t>weaknesses</a:t>
                </a: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6" name="Ovale 5"/>
              <p:cNvSpPr/>
              <p:nvPr/>
            </p:nvSpPr>
            <p:spPr>
              <a:xfrm>
                <a:off x="3739490" y="3248174"/>
                <a:ext cx="1678675" cy="14603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b="1" dirty="0" smtClean="0"/>
                  <a:t>M6</a:t>
                </a:r>
              </a:p>
              <a:p>
                <a:pPr algn="ctr"/>
                <a:r>
                  <a:rPr lang="it-IT" b="1" dirty="0" err="1" smtClean="0"/>
                  <a:t>Collection</a:t>
                </a:r>
                <a:r>
                  <a:rPr lang="it-IT" b="1" dirty="0" smtClean="0"/>
                  <a:t> </a:t>
                </a:r>
                <a:r>
                  <a:rPr lang="it-IT" b="1" dirty="0" err="1" smtClean="0"/>
                  <a:t>of</a:t>
                </a:r>
                <a:r>
                  <a:rPr lang="it-IT" b="1" dirty="0" smtClean="0"/>
                  <a:t> </a:t>
                </a:r>
                <a:r>
                  <a:rPr lang="it-IT" b="1" dirty="0" err="1" smtClean="0"/>
                  <a:t>good</a:t>
                </a:r>
                <a:r>
                  <a:rPr lang="it-IT" b="1" dirty="0" smtClean="0"/>
                  <a:t> </a:t>
                </a:r>
                <a:r>
                  <a:rPr lang="it-IT" b="1" dirty="0" err="1" smtClean="0"/>
                  <a:t>practices</a:t>
                </a:r>
                <a:endParaRPr lang="it-IT" b="1" dirty="0"/>
              </a:p>
            </p:txBody>
          </p:sp>
        </p:grpSp>
        <p:sp>
          <p:nvSpPr>
            <p:cNvPr id="14" name="CasellaDiTesto 13"/>
            <p:cNvSpPr txBox="1"/>
            <p:nvPr/>
          </p:nvSpPr>
          <p:spPr>
            <a:xfrm>
              <a:off x="1436430" y="1607066"/>
              <a:ext cx="1603613" cy="1754326"/>
            </a:xfrm>
            <a:prstGeom prst="rect">
              <a:avLst/>
            </a:prstGeom>
            <a:noFill/>
          </p:spPr>
          <p:txBody>
            <a:bodyPr wrap="square" rtlCol="0">
              <a:spAutoFit/>
            </a:bodyPr>
            <a:lstStyle/>
            <a:p>
              <a:r>
                <a:rPr lang="it-IT" b="1" dirty="0" smtClean="0"/>
                <a:t>M2</a:t>
              </a:r>
            </a:p>
            <a:p>
              <a:r>
                <a:rPr lang="it-IT" dirty="0" err="1" smtClean="0"/>
                <a:t>Goals</a:t>
              </a:r>
              <a:r>
                <a:rPr lang="it-IT" dirty="0" smtClean="0"/>
                <a:t> and </a:t>
              </a:r>
              <a:r>
                <a:rPr lang="it-IT" dirty="0" err="1" smtClean="0"/>
                <a:t>principles</a:t>
              </a:r>
              <a:r>
                <a:rPr lang="it-IT" dirty="0" smtClean="0"/>
                <a:t> </a:t>
              </a:r>
              <a:r>
                <a:rPr lang="it-IT" dirty="0" err="1" smtClean="0"/>
                <a:t>of</a:t>
              </a:r>
              <a:r>
                <a:rPr lang="it-IT" dirty="0" smtClean="0"/>
                <a:t> the </a:t>
              </a:r>
              <a:r>
                <a:rPr lang="it-IT" dirty="0" err="1" smtClean="0"/>
                <a:t>handbook</a:t>
              </a:r>
              <a:r>
                <a:rPr lang="it-IT" dirty="0" smtClean="0"/>
                <a:t>;</a:t>
              </a:r>
            </a:p>
            <a:p>
              <a:r>
                <a:rPr lang="it-IT" dirty="0" smtClean="0"/>
                <a:t>planning </a:t>
              </a:r>
              <a:r>
                <a:rPr lang="it-IT" dirty="0" err="1" smtClean="0"/>
                <a:t>theory</a:t>
              </a:r>
              <a:r>
                <a:rPr lang="it-IT" dirty="0" smtClean="0"/>
                <a:t>.</a:t>
              </a:r>
              <a:endParaRPr lang="it-IT" dirty="0"/>
            </a:p>
          </p:txBody>
        </p:sp>
        <p:sp>
          <p:nvSpPr>
            <p:cNvPr id="15" name="CasellaDiTesto 14"/>
            <p:cNvSpPr txBox="1"/>
            <p:nvPr/>
          </p:nvSpPr>
          <p:spPr>
            <a:xfrm>
              <a:off x="1473958" y="4837053"/>
              <a:ext cx="1603613" cy="646331"/>
            </a:xfrm>
            <a:prstGeom prst="rect">
              <a:avLst/>
            </a:prstGeom>
            <a:noFill/>
          </p:spPr>
          <p:txBody>
            <a:bodyPr wrap="square" rtlCol="0">
              <a:spAutoFit/>
            </a:bodyPr>
            <a:lstStyle/>
            <a:p>
              <a:r>
                <a:rPr lang="it-IT" b="1" dirty="0" smtClean="0"/>
                <a:t>M3</a:t>
              </a:r>
            </a:p>
            <a:p>
              <a:r>
                <a:rPr lang="it-IT" dirty="0" err="1" smtClean="0"/>
                <a:t>Methodoly</a:t>
              </a:r>
              <a:endParaRPr lang="it-IT" dirty="0"/>
            </a:p>
          </p:txBody>
        </p:sp>
        <p:sp>
          <p:nvSpPr>
            <p:cNvPr id="16" name="CasellaDiTesto 15"/>
            <p:cNvSpPr txBox="1"/>
            <p:nvPr/>
          </p:nvSpPr>
          <p:spPr>
            <a:xfrm>
              <a:off x="5779829" y="1655763"/>
              <a:ext cx="1603613" cy="923330"/>
            </a:xfrm>
            <a:prstGeom prst="rect">
              <a:avLst/>
            </a:prstGeom>
            <a:noFill/>
          </p:spPr>
          <p:txBody>
            <a:bodyPr wrap="square" rtlCol="0">
              <a:spAutoFit/>
            </a:bodyPr>
            <a:lstStyle/>
            <a:p>
              <a:pPr algn="r"/>
              <a:r>
                <a:rPr lang="it-IT" b="1" dirty="0" smtClean="0"/>
                <a:t>M1</a:t>
              </a:r>
            </a:p>
            <a:p>
              <a:pPr algn="r"/>
              <a:r>
                <a:rPr lang="it-IT" dirty="0" smtClean="0"/>
                <a:t>Executive </a:t>
              </a:r>
              <a:r>
                <a:rPr lang="it-IT" dirty="0" err="1" smtClean="0"/>
                <a:t>summery</a:t>
              </a:r>
              <a:endParaRPr lang="it-IT" dirty="0"/>
            </a:p>
          </p:txBody>
        </p:sp>
        <p:sp>
          <p:nvSpPr>
            <p:cNvPr id="17" name="CasellaDiTesto 16"/>
            <p:cNvSpPr txBox="1"/>
            <p:nvPr/>
          </p:nvSpPr>
          <p:spPr>
            <a:xfrm>
              <a:off x="5268040" y="4576713"/>
              <a:ext cx="2129046" cy="1200329"/>
            </a:xfrm>
            <a:prstGeom prst="rect">
              <a:avLst/>
            </a:prstGeom>
            <a:noFill/>
          </p:spPr>
          <p:txBody>
            <a:bodyPr wrap="square" rtlCol="0">
              <a:spAutoFit/>
            </a:bodyPr>
            <a:lstStyle/>
            <a:p>
              <a:pPr algn="r"/>
              <a:r>
                <a:rPr lang="it-IT" b="1" dirty="0" smtClean="0"/>
                <a:t>M7</a:t>
              </a:r>
            </a:p>
            <a:p>
              <a:pPr algn="r"/>
              <a:r>
                <a:rPr lang="it-IT" dirty="0" err="1" smtClean="0"/>
                <a:t>Recommendations</a:t>
              </a:r>
              <a:r>
                <a:rPr lang="it-IT" dirty="0" smtClean="0"/>
                <a:t> </a:t>
              </a:r>
              <a:r>
                <a:rPr lang="it-IT" dirty="0" err="1" smtClean="0"/>
                <a:t>for</a:t>
              </a:r>
              <a:r>
                <a:rPr lang="it-IT" dirty="0" smtClean="0"/>
                <a:t> </a:t>
              </a:r>
              <a:r>
                <a:rPr lang="it-IT" dirty="0" err="1" smtClean="0"/>
                <a:t>implementation</a:t>
              </a:r>
              <a:r>
                <a:rPr lang="it-IT" dirty="0" smtClean="0"/>
                <a:t> and </a:t>
              </a:r>
              <a:r>
                <a:rPr lang="it-IT" dirty="0" err="1" smtClean="0"/>
                <a:t>improvment</a:t>
              </a:r>
              <a:endParaRPr lang="it-IT" dirty="0"/>
            </a:p>
          </p:txBody>
        </p:sp>
      </p:grpSp>
      <p:sp>
        <p:nvSpPr>
          <p:cNvPr id="19" name="Rettangolo 18"/>
          <p:cNvSpPr/>
          <p:nvPr/>
        </p:nvSpPr>
        <p:spPr>
          <a:xfrm>
            <a:off x="7083182" y="1655763"/>
            <a:ext cx="1289714" cy="41035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err="1" smtClean="0"/>
              <a:t>Additional</a:t>
            </a:r>
            <a:endParaRPr lang="it-IT" b="1" dirty="0" smtClean="0"/>
          </a:p>
          <a:p>
            <a:pPr algn="ctr"/>
            <a:r>
              <a:rPr lang="it-IT" b="1" dirty="0" err="1" smtClean="0"/>
              <a:t>papers</a:t>
            </a:r>
            <a:endParaRPr lang="it-IT" b="1" dirty="0" smtClean="0"/>
          </a:p>
          <a:p>
            <a:pPr algn="ctr"/>
            <a:r>
              <a:rPr lang="it-IT" b="1" dirty="0" err="1" smtClean="0"/>
              <a:t>f</a:t>
            </a:r>
            <a:r>
              <a:rPr lang="it-IT" b="1" dirty="0" err="1" smtClean="0"/>
              <a:t>rom</a:t>
            </a:r>
            <a:endParaRPr lang="it-IT" b="1" dirty="0" smtClean="0"/>
          </a:p>
          <a:p>
            <a:pPr algn="ctr"/>
            <a:r>
              <a:rPr lang="it-IT" b="1" dirty="0" smtClean="0"/>
              <a:t>WP5 </a:t>
            </a:r>
            <a:r>
              <a:rPr lang="it-IT" b="1" dirty="0" err="1" smtClean="0"/>
              <a:t>parnerts</a:t>
            </a:r>
            <a:endParaRPr lang="it-IT" b="1" dirty="0" smtClean="0"/>
          </a:p>
          <a:p>
            <a:pPr algn="ctr"/>
            <a:r>
              <a:rPr lang="it-IT" b="1" dirty="0" smtClean="0"/>
              <a:t>on</a:t>
            </a:r>
          </a:p>
          <a:p>
            <a:pPr algn="ctr"/>
            <a:r>
              <a:rPr lang="it-IT" b="1" u="sng" dirty="0" err="1" smtClean="0"/>
              <a:t>local</a:t>
            </a:r>
            <a:endParaRPr lang="it-IT" b="1" u="sng" dirty="0" smtClean="0"/>
          </a:p>
          <a:p>
            <a:pPr algn="ctr"/>
            <a:r>
              <a:rPr lang="it-IT" b="1" u="sng" dirty="0" err="1" smtClean="0"/>
              <a:t>p</a:t>
            </a:r>
            <a:r>
              <a:rPr lang="it-IT" b="1" u="sng" dirty="0" err="1" smtClean="0"/>
              <a:t>ractices</a:t>
            </a:r>
            <a:endParaRPr lang="it-IT" b="1" u="sng" dirty="0" smtClean="0"/>
          </a:p>
          <a:p>
            <a:pPr algn="ctr"/>
            <a:r>
              <a:rPr lang="it-IT" b="1" dirty="0" smtClean="0"/>
              <a:t>and</a:t>
            </a:r>
          </a:p>
          <a:p>
            <a:pPr algn="ctr"/>
            <a:r>
              <a:rPr lang="it-IT" b="1" u="sng" dirty="0" err="1" smtClean="0"/>
              <a:t>c</a:t>
            </a:r>
            <a:r>
              <a:rPr lang="it-IT" b="1" u="sng" dirty="0" err="1" smtClean="0"/>
              <a:t>ritical</a:t>
            </a:r>
            <a:endParaRPr lang="it-IT" b="1" u="sng" dirty="0" smtClean="0"/>
          </a:p>
          <a:p>
            <a:pPr algn="ctr"/>
            <a:r>
              <a:rPr lang="it-IT" b="1" u="sng" dirty="0" err="1" smtClean="0"/>
              <a:t>remarks</a:t>
            </a:r>
            <a:r>
              <a:rPr lang="it-IT" b="1" u="sng" dirty="0" smtClean="0"/>
              <a:t> </a:t>
            </a:r>
          </a:p>
        </p:txBody>
      </p:sp>
    </p:spTree>
    <p:extLst>
      <p:ext uri="{BB962C8B-B14F-4D97-AF65-F5344CB8AC3E}">
        <p14:creationId xmlns:p14="http://schemas.microsoft.com/office/powerpoint/2010/main" xmlns="" val="771376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512763"/>
            <a:ext cx="8229600" cy="1143000"/>
          </a:xfrm>
          <a:prstGeom prst="rect">
            <a:avLst/>
          </a:prstGeom>
        </p:spPr>
        <p:txBody>
          <a:bodyPr/>
          <a:lstStyle/>
          <a:p>
            <a:pPr lvl="1" algn="l"/>
            <a:r>
              <a:rPr lang="en-US" sz="4000" b="1" dirty="0" smtClean="0">
                <a:solidFill>
                  <a:srgbClr val="008ACF"/>
                </a:solidFill>
                <a:latin typeface="Trebuchet MS Bold"/>
                <a:cs typeface="Trebuchet MS Bold"/>
              </a:rPr>
              <a:t>Main content: Module 1</a:t>
            </a:r>
            <a:endParaRPr lang="en-GB" sz="4000" b="1" dirty="0">
              <a:solidFill>
                <a:srgbClr val="008ACF"/>
              </a:solidFill>
              <a:latin typeface="Trebuchet MS Bold"/>
              <a:cs typeface="Trebuchet MS Bold"/>
            </a:endParaRPr>
          </a:p>
        </p:txBody>
      </p:sp>
      <p:sp>
        <p:nvSpPr>
          <p:cNvPr id="4" name="Rettangolo 3"/>
          <p:cNvSpPr/>
          <p:nvPr/>
        </p:nvSpPr>
        <p:spPr>
          <a:xfrm>
            <a:off x="948504" y="2169992"/>
            <a:ext cx="5438634" cy="3108543"/>
          </a:xfrm>
          <a:prstGeom prst="rect">
            <a:avLst/>
          </a:prstGeom>
        </p:spPr>
        <p:txBody>
          <a:bodyPr wrap="square">
            <a:spAutoFit/>
          </a:bodyPr>
          <a:lstStyle/>
          <a:p>
            <a:pPr algn="ctr"/>
            <a:r>
              <a:rPr lang="en-US" sz="2800" b="1" dirty="0" smtClean="0"/>
              <a:t>EXECUTIVE SUMMARY</a:t>
            </a:r>
          </a:p>
          <a:p>
            <a:pPr algn="ctr"/>
            <a:endParaRPr lang="en-US" sz="2800" b="1" dirty="0" smtClean="0"/>
          </a:p>
          <a:p>
            <a:pPr marL="514350" indent="-514350">
              <a:buAutoNum type="arabicParenR"/>
            </a:pPr>
            <a:r>
              <a:rPr lang="en-US" sz="2800" dirty="0" smtClean="0"/>
              <a:t>Objectives of the handbook.</a:t>
            </a:r>
          </a:p>
          <a:p>
            <a:pPr marL="514350" indent="-514350">
              <a:buAutoNum type="arabicParenR"/>
            </a:pPr>
            <a:endParaRPr lang="en-US" sz="2800" dirty="0" smtClean="0"/>
          </a:p>
          <a:p>
            <a:pPr marL="514350" indent="-514350">
              <a:buAutoNum type="arabicParenR"/>
            </a:pPr>
            <a:r>
              <a:rPr lang="en-US" sz="2800" dirty="0" smtClean="0"/>
              <a:t>Structure of the handbook.</a:t>
            </a:r>
          </a:p>
          <a:p>
            <a:pPr marL="514350" indent="-514350">
              <a:buAutoNum type="arabicParenR"/>
            </a:pPr>
            <a:endParaRPr lang="en-US" sz="2800" dirty="0" smtClean="0"/>
          </a:p>
          <a:p>
            <a:pPr marL="514350" indent="-514350">
              <a:buAutoNum type="arabicParenR"/>
            </a:pPr>
            <a:r>
              <a:rPr lang="en-US" sz="2800" dirty="0" smtClean="0"/>
              <a:t>Main contents of each chapter.</a:t>
            </a:r>
            <a:endParaRPr lang="it-IT" sz="2800" dirty="0"/>
          </a:p>
        </p:txBody>
      </p:sp>
      <p:grpSp>
        <p:nvGrpSpPr>
          <p:cNvPr id="5" name="Gruppo 4"/>
          <p:cNvGrpSpPr/>
          <p:nvPr/>
        </p:nvGrpSpPr>
        <p:grpSpPr>
          <a:xfrm>
            <a:off x="6892119" y="0"/>
            <a:ext cx="2251881" cy="1992568"/>
            <a:chOff x="1473957" y="1655761"/>
            <a:chExt cx="5909484" cy="4104622"/>
          </a:xfrm>
        </p:grpSpPr>
        <p:sp>
          <p:nvSpPr>
            <p:cNvPr id="6" name="Forma a L 5"/>
            <p:cNvSpPr/>
            <p:nvPr/>
          </p:nvSpPr>
          <p:spPr>
            <a:xfrm rot="16200000">
              <a:off x="4459465" y="2836406"/>
              <a:ext cx="2571352" cy="3276601"/>
            </a:xfrm>
            <a:prstGeom prst="corner">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sp>
          <p:nvSpPr>
            <p:cNvPr id="7" name="Forma a L 6"/>
            <p:cNvSpPr/>
            <p:nvPr/>
          </p:nvSpPr>
          <p:spPr>
            <a:xfrm rot="10800000">
              <a:off x="4462818" y="1655761"/>
              <a:ext cx="2920619" cy="2029133"/>
            </a:xfrm>
            <a:prstGeom prst="corner">
              <a:avLst>
                <a:gd name="adj1" fmla="val 50000"/>
                <a:gd name="adj2" fmla="val 69505"/>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8" name="Forma a L 7"/>
            <p:cNvSpPr/>
            <p:nvPr/>
          </p:nvSpPr>
          <p:spPr>
            <a:xfrm rot="5400000">
              <a:off x="1694507" y="1435213"/>
              <a:ext cx="2547760" cy="2988860"/>
            </a:xfrm>
            <a:prstGeom prst="corner">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smtClean="0"/>
                <a:t> </a:t>
              </a:r>
              <a:endParaRPr lang="it-IT" dirty="0"/>
            </a:p>
          </p:txBody>
        </p:sp>
        <p:sp>
          <p:nvSpPr>
            <p:cNvPr id="9" name="Forma a L 8"/>
            <p:cNvSpPr/>
            <p:nvPr/>
          </p:nvSpPr>
          <p:spPr>
            <a:xfrm>
              <a:off x="1473958" y="3684896"/>
              <a:ext cx="2988861" cy="2074459"/>
            </a:xfrm>
            <a:prstGeom prst="corner">
              <a:avLst>
                <a:gd name="adj1" fmla="val 50000"/>
                <a:gd name="adj2" fmla="val 72912"/>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grpSp>
          <p:nvGrpSpPr>
            <p:cNvPr id="10" name="Gruppo 8"/>
            <p:cNvGrpSpPr/>
            <p:nvPr/>
          </p:nvGrpSpPr>
          <p:grpSpPr>
            <a:xfrm>
              <a:off x="2470245" y="2060812"/>
              <a:ext cx="3971498" cy="3291381"/>
              <a:chOff x="2634018" y="1433015"/>
              <a:chExt cx="3971498" cy="3291381"/>
            </a:xfrm>
          </p:grpSpPr>
          <p:sp>
            <p:nvSpPr>
              <p:cNvPr id="15" name="Ovale 14"/>
              <p:cNvSpPr/>
              <p:nvPr/>
            </p:nvSpPr>
            <p:spPr>
              <a:xfrm>
                <a:off x="2634018" y="1433015"/>
                <a:ext cx="3971498" cy="3291381"/>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6" name="Ovale 6"/>
              <p:cNvSpPr/>
              <p:nvPr/>
            </p:nvSpPr>
            <p:spPr>
              <a:xfrm>
                <a:off x="3070752" y="2388357"/>
                <a:ext cx="3029802" cy="2333767"/>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p:txBody>
          </p:sp>
          <p:sp>
            <p:nvSpPr>
              <p:cNvPr id="17" name="Ovale 16"/>
              <p:cNvSpPr/>
              <p:nvPr/>
            </p:nvSpPr>
            <p:spPr>
              <a:xfrm>
                <a:off x="3739490" y="3248174"/>
                <a:ext cx="1678675" cy="1460310"/>
              </a:xfrm>
              <a:prstGeom prst="ellipse">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b="1" dirty="0"/>
              </a:p>
            </p:txBody>
          </p:sp>
        </p:grpSp>
      </p:grpSp>
      <p:pic>
        <p:nvPicPr>
          <p:cNvPr id="9217" name="Picture 1" descr="C:\Users\Paolo\AppData\Local\Microsoft\Windows\Temporary Internet Files\Content.IE5\MMEKE4HL\MC900312604[1].wmf"/>
          <p:cNvPicPr>
            <a:picLocks noChangeAspect="1" noChangeArrowheads="1"/>
          </p:cNvPicPr>
          <p:nvPr/>
        </p:nvPicPr>
        <p:blipFill>
          <a:blip r:embed="rId2"/>
          <a:srcRect/>
          <a:stretch>
            <a:fillRect/>
          </a:stretch>
        </p:blipFill>
        <p:spPr bwMode="auto">
          <a:xfrm>
            <a:off x="6007063" y="2838733"/>
            <a:ext cx="3044196" cy="2439801"/>
          </a:xfrm>
          <a:prstGeom prst="rect">
            <a:avLst/>
          </a:prstGeom>
          <a:noFill/>
        </p:spPr>
      </p:pic>
      <p:sp>
        <p:nvSpPr>
          <p:cNvPr id="19" name="CasellaDiTesto 18"/>
          <p:cNvSpPr txBox="1"/>
          <p:nvPr/>
        </p:nvSpPr>
        <p:spPr>
          <a:xfrm>
            <a:off x="6550925" y="3398289"/>
            <a:ext cx="1344485" cy="830997"/>
          </a:xfrm>
          <a:prstGeom prst="rect">
            <a:avLst/>
          </a:prstGeom>
          <a:noFill/>
        </p:spPr>
        <p:txBody>
          <a:bodyPr wrap="square" rtlCol="0">
            <a:spAutoFit/>
          </a:bodyPr>
          <a:lstStyle/>
          <a:p>
            <a:pPr algn="ctr"/>
            <a:r>
              <a:rPr lang="it-IT" sz="4800" b="1" dirty="0" smtClean="0">
                <a:solidFill>
                  <a:srgbClr val="FF0000"/>
                </a:solidFill>
                <a:effectLst>
                  <a:outerShdw blurRad="38100" dist="38100" dir="2700000" algn="tl">
                    <a:srgbClr val="000000">
                      <a:alpha val="43137"/>
                    </a:srgbClr>
                  </a:outerShdw>
                </a:effectLst>
              </a:rPr>
              <a:t>30%</a:t>
            </a:r>
            <a:endParaRPr lang="it-IT"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99269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0d1789d9-f524-4265-8dca-3e4ab016acc6">For review</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19C01620B0124092E699F118DFD79D" ma:contentTypeVersion="1" ma:contentTypeDescription="Create a new document." ma:contentTypeScope="" ma:versionID="95edec1a097409753b6ce78f98ac1f23">
  <xsd:schema xmlns:xsd="http://www.w3.org/2001/XMLSchema" xmlns:xs="http://www.w3.org/2001/XMLSchema" xmlns:p="http://schemas.microsoft.com/office/2006/metadata/properties" xmlns:ns2="0d1789d9-f524-4265-8dca-3e4ab016acc6" targetNamespace="http://schemas.microsoft.com/office/2006/metadata/properties" ma:root="true" ma:fieldsID="e4e7da023b16324f956e33d149556935" ns2:_="">
    <xsd:import namespace="0d1789d9-f524-4265-8dca-3e4ab016acc6"/>
    <xsd:element name="properties">
      <xsd:complexType>
        <xsd:sequence>
          <xsd:element name="documentManagement">
            <xsd:complexType>
              <xsd:all>
                <xsd:element ref="ns2: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789d9-f524-4265-8dca-3e4ab016acc6" elementFormDefault="qualified">
    <xsd:import namespace="http://schemas.microsoft.com/office/2006/documentManagement/types"/>
    <xsd:import namespace="http://schemas.microsoft.com/office/infopath/2007/PartnerControls"/>
    <xsd:element name="status" ma:index="8" ma:displayName="status" ma:default="For review" ma:format="Dropdown" ma:internalName="status">
      <xsd:simpleType>
        <xsd:restriction base="dms:Choice">
          <xsd:enumeration value="Draft"/>
          <xsd:enumeration value="For review"/>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6757D-FEBF-489D-922A-0A527152E014}">
  <ds:schemaRefs>
    <ds:schemaRef ds:uri="http://schemas.microsoft.com/sharepoint/v3/contenttype/forms"/>
  </ds:schemaRefs>
</ds:datastoreItem>
</file>

<file path=customXml/itemProps2.xml><?xml version="1.0" encoding="utf-8"?>
<ds:datastoreItem xmlns:ds="http://schemas.openxmlformats.org/officeDocument/2006/customXml" ds:itemID="{E6841709-7D68-4C0B-9AFB-15485A72756B}">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0d1789d9-f524-4265-8dca-3e4ab016acc6"/>
    <ds:schemaRef ds:uri="http://purl.org/dc/terms/"/>
    <ds:schemaRef ds:uri="http://www.w3.org/XML/1998/namespace"/>
  </ds:schemaRefs>
</ds:datastoreItem>
</file>

<file path=customXml/itemProps3.xml><?xml version="1.0" encoding="utf-8"?>
<ds:datastoreItem xmlns:ds="http://schemas.openxmlformats.org/officeDocument/2006/customXml" ds:itemID="{2888DBC3-7830-489F-AF8A-F0EBD2B27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789d9-f524-4265-8dca-3e4ab016a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4533</TotalTime>
  <Words>1043</Words>
  <Application>Microsoft Office PowerPoint</Application>
  <PresentationFormat>Presentazione su schermo (4:3)</PresentationFormat>
  <Paragraphs>427</Paragraphs>
  <Slides>25</Slides>
  <Notes>0</Notes>
  <HiddenSlides>0</HiddenSlides>
  <MMClips>0</MMClips>
  <ScaleCrop>false</ScaleCrop>
  <HeadingPairs>
    <vt:vector size="4" baseType="variant">
      <vt:variant>
        <vt:lpstr>Tema</vt:lpstr>
      </vt:variant>
      <vt:variant>
        <vt:i4>4</vt:i4>
      </vt:variant>
      <vt:variant>
        <vt:lpstr>Titoli diapositive</vt:lpstr>
      </vt:variant>
      <vt:variant>
        <vt:i4>25</vt:i4>
      </vt:variant>
    </vt:vector>
  </HeadingPairs>
  <TitlesOfParts>
    <vt:vector size="29" baseType="lpstr">
      <vt:lpstr>2_Custom Design</vt:lpstr>
      <vt:lpstr>Default Theme</vt:lpstr>
      <vt:lpstr>1_Custom Design</vt:lpstr>
      <vt:lpstr>Custom Design</vt:lpstr>
      <vt:lpstr>Diapositiva 1</vt:lpstr>
      <vt:lpstr>The road to the handbook</vt:lpstr>
      <vt:lpstr>Diapositiva 3</vt:lpstr>
      <vt:lpstr>Diapositiva 4</vt:lpstr>
      <vt:lpstr>Diapositiva 5</vt:lpstr>
      <vt:lpstr>Diapositiva 6</vt:lpstr>
      <vt:lpstr>Diapositiva 7</vt:lpstr>
      <vt:lpstr>Diapositiva 8</vt:lpstr>
      <vt:lpstr>Main content: Module 1</vt:lpstr>
      <vt:lpstr>Main content: Module 2</vt:lpstr>
      <vt:lpstr>Module 2 in details</vt:lpstr>
      <vt:lpstr>Main content: Module 3</vt:lpstr>
      <vt:lpstr>Module 3 in details</vt:lpstr>
      <vt:lpstr>Main content: Module 7</vt:lpstr>
      <vt:lpstr>Module 7: plan to complete it</vt:lpstr>
      <vt:lpstr>Main content: Module 4</vt:lpstr>
      <vt:lpstr>Module 4 in details</vt:lpstr>
      <vt:lpstr>Main content: Module 5</vt:lpstr>
      <vt:lpstr>Main content: Module 6</vt:lpstr>
      <vt:lpstr>Module 6 in details</vt:lpstr>
      <vt:lpstr>Lay-out of the handbook</vt:lpstr>
      <vt:lpstr>How far we still have to go? </vt:lpstr>
      <vt:lpstr>Next steps</vt:lpstr>
      <vt:lpstr>Questions</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Paolo</cp:lastModifiedBy>
  <cp:revision>276</cp:revision>
  <dcterms:created xsi:type="dcterms:W3CDTF">2013-10-21T20:08:21Z</dcterms:created>
  <dcterms:modified xsi:type="dcterms:W3CDTF">2014-09-18T10:00:50Z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0x0101004F19C01620B0124092E699F118DFD79D</vt:lpwstr>
  </property>
</Properties>
</file>